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17"/>
  </p:notesMasterIdLst>
  <p:sldIdLst>
    <p:sldId id="258" r:id="rId6"/>
    <p:sldId id="259" r:id="rId7"/>
    <p:sldId id="260" r:id="rId8"/>
    <p:sldId id="261" r:id="rId9"/>
    <p:sldId id="262" r:id="rId10"/>
    <p:sldId id="263" r:id="rId11"/>
    <p:sldId id="264" r:id="rId12"/>
    <p:sldId id="265" r:id="rId13"/>
    <p:sldId id="268" r:id="rId14"/>
    <p:sldId id="266" r:id="rId15"/>
    <p:sldId id="267" r:id="rId1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Sarah J.C." initials="ASJ" lastIdx="0" clrIdx="0">
    <p:extLst>
      <p:ext uri="{19B8F6BF-5375-455C-9EA6-DF929625EA0E}">
        <p15:presenceInfo xmlns:p15="http://schemas.microsoft.com/office/powerpoint/2012/main" userId="S-1-5-21-1039984320-261210814-957142514-97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37EF2E-990D-45A7-A702-43E34EDB501B}" v="20" dt="2021-10-07T11:16:45.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6" autoAdjust="0"/>
    <p:restoredTop sz="66501" autoAdjust="0"/>
  </p:normalViewPr>
  <p:slideViewPr>
    <p:cSldViewPr snapToGrid="0" snapToObjects="1" showGuides="1">
      <p:cViewPr varScale="1">
        <p:scale>
          <a:sx n="91" d="100"/>
          <a:sy n="91" d="100"/>
        </p:scale>
        <p:origin x="584" y="56"/>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101" d="100"/>
          <a:sy n="101" d="100"/>
        </p:scale>
        <p:origin x="-2504" y="-12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21D7CF-5F4D-5148-AB1A-A05EF0B57D46}" type="datetimeFigureOut">
              <a:rPr lang="en-US" smtClean="0"/>
              <a:t>10/7/2021</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xmlns=""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xmlns=""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xmlns=""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xmlns=""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xmlns=""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xmlns=""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xmlns=""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xmlns=""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xmlns=""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xmlns=""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hyperlink" Target="https://www.gov.uk/government/publications/teaching-mathematics-in-primary-school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s://dera.ioe.ac.uk/778/1/735bbb0036bed2dcdb32de11c7435b55.pdf" TargetMode="External"/><Relationship Id="rId4" Type="http://schemas.openxmlformats.org/officeDocument/2006/relationships/hyperlink" Target="https://www.gov.uk/government/publications/teaching-mathematics-in-primary-school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4"/>
            <a:ext cx="8445500" cy="493500"/>
          </a:xfrm>
        </p:spPr>
        <p:txBody>
          <a:bodyPr/>
          <a:lstStyle/>
          <a:p>
            <a:r>
              <a:rPr lang="en-GB" dirty="0"/>
              <a:t>Maths - Assessing Counting and Calculation</a:t>
            </a:r>
            <a:r>
              <a:rPr lang="en-GB" sz="18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
            </a:r>
            <a:br>
              <a:rPr lang="en-GB" sz="18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GB" dirty="0"/>
              <a:t>	</a:t>
            </a:r>
          </a:p>
        </p:txBody>
      </p:sp>
      <p:sp>
        <p:nvSpPr>
          <p:cNvPr id="3" name="Content Placeholder 2"/>
          <p:cNvSpPr>
            <a:spLocks noGrp="1"/>
          </p:cNvSpPr>
          <p:nvPr>
            <p:ph sz="quarter" idx="11"/>
          </p:nvPr>
        </p:nvSpPr>
        <p:spPr>
          <a:xfrm>
            <a:off x="342900" y="914400"/>
            <a:ext cx="8445500" cy="3799839"/>
          </a:xfrm>
        </p:spPr>
        <p:txBody>
          <a:bodyPr/>
          <a:lstStyle/>
          <a:p>
            <a:pPr marL="205200" lvl="1" indent="0">
              <a:buNone/>
            </a:pPr>
            <a:r>
              <a:rPr lang="en-GB" dirty="0"/>
              <a:t>The aim of these tasks is to build a rich picture of the skills in number of your focus children so that this knowledge informs your Focus Children’s progress meeting (week 4) and begins to inform your planning for the whole class for the final weeks of your placement.</a:t>
            </a:r>
          </a:p>
          <a:p>
            <a:pPr marL="205200" lvl="1" indent="0">
              <a:buNone/>
            </a:pPr>
            <a:r>
              <a:rPr lang="en-GB" dirty="0"/>
              <a:t>In order to engage in participant observation with your own focus children you should arrange for someone to observe this process in order to make detailed notes and to share in discussion afterwards. For most students this will be your placement partner or other student in the school. If you are the only student in a school you should ask another adult if they might be willing to do this for you.</a:t>
            </a:r>
          </a:p>
          <a:p>
            <a:pPr marL="205200" lvl="1" indent="0">
              <a:buNone/>
            </a:pP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1</a:t>
            </a:fld>
            <a:endParaRPr lang="en-US" dirty="0"/>
          </a:p>
        </p:txBody>
      </p:sp>
      <p:pic>
        <p:nvPicPr>
          <p:cNvPr id="8" name="Recorded Sound">
            <a:hlinkClick r:id="" action="ppaction://media"/>
            <a:extLst>
              <a:ext uri="{FF2B5EF4-FFF2-40B4-BE49-F238E27FC236}">
                <a16:creationId xmlns:a16="http://schemas.microsoft.com/office/drawing/2014/main" id="{926B06D9-8AC7-4631-A869-AB2DD8CF2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5418" y="3627755"/>
            <a:ext cx="487363" cy="487363"/>
          </a:xfrm>
          <a:prstGeom prst="rect">
            <a:avLst/>
          </a:prstGeom>
        </p:spPr>
      </p:pic>
    </p:spTree>
    <p:extLst>
      <p:ext uri="{BB962C8B-B14F-4D97-AF65-F5344CB8AC3E}">
        <p14:creationId xmlns:p14="http://schemas.microsoft.com/office/powerpoint/2010/main" val="9836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706F-DF5B-4EEF-BB89-6AAF16E2525F}"/>
              </a:ext>
            </a:extLst>
          </p:cNvPr>
          <p:cNvSpPr>
            <a:spLocks noGrp="1"/>
          </p:cNvSpPr>
          <p:nvPr>
            <p:ph type="title"/>
          </p:nvPr>
        </p:nvSpPr>
        <p:spPr/>
        <p:txBody>
          <a:bodyPr/>
          <a:lstStyle/>
          <a:p>
            <a:r>
              <a:rPr lang="en-GB" dirty="0"/>
              <a:t>Reflect</a:t>
            </a:r>
          </a:p>
        </p:txBody>
      </p:sp>
      <p:sp>
        <p:nvSpPr>
          <p:cNvPr id="3" name="Content Placeholder 2">
            <a:extLst>
              <a:ext uri="{FF2B5EF4-FFF2-40B4-BE49-F238E27FC236}">
                <a16:creationId xmlns:a16="http://schemas.microsoft.com/office/drawing/2014/main" id="{6BB79949-AE08-4756-B79E-F0A0B3BEE130}"/>
              </a:ext>
            </a:extLst>
          </p:cNvPr>
          <p:cNvSpPr>
            <a:spLocks noGrp="1"/>
          </p:cNvSpPr>
          <p:nvPr>
            <p:ph sz="quarter" idx="11"/>
          </p:nvPr>
        </p:nvSpPr>
        <p:spPr/>
        <p:txBody>
          <a:bodyPr/>
          <a:lstStyle/>
          <a:p>
            <a:pPr marL="0" indent="0">
              <a:buNone/>
            </a:pPr>
            <a:r>
              <a:rPr lang="en-GB" dirty="0"/>
              <a:t>• Does each child use the same strategies?</a:t>
            </a:r>
          </a:p>
          <a:p>
            <a:pPr marL="0" indent="0">
              <a:buNone/>
            </a:pPr>
            <a:r>
              <a:rPr lang="en-GB" dirty="0"/>
              <a:t>• What have you learnt about assessing a child’s attainment in calculation?</a:t>
            </a:r>
          </a:p>
          <a:p>
            <a:pPr marL="0" indent="0">
              <a:buNone/>
            </a:pPr>
            <a:r>
              <a:rPr lang="en-GB" dirty="0"/>
              <a:t>• Consider Kilpatrick et al.’s (2001) 5 strands of Mathematical Proficiency – adaptive reasoning, strategic competence, conceptual understanding, productive disposition, procedural fluency. Reflect on the extent to which your focus children demonstrated evidence of these elements during this task.</a:t>
            </a:r>
          </a:p>
          <a:p>
            <a:endParaRPr lang="en-GB" dirty="0"/>
          </a:p>
        </p:txBody>
      </p:sp>
      <p:sp>
        <p:nvSpPr>
          <p:cNvPr id="4" name="Slide Number Placeholder 3">
            <a:extLst>
              <a:ext uri="{FF2B5EF4-FFF2-40B4-BE49-F238E27FC236}">
                <a16:creationId xmlns:a16="http://schemas.microsoft.com/office/drawing/2014/main" id="{5B3C331C-C78B-451A-9478-824C91F10401}"/>
              </a:ext>
            </a:extLst>
          </p:cNvPr>
          <p:cNvSpPr>
            <a:spLocks noGrp="1"/>
          </p:cNvSpPr>
          <p:nvPr>
            <p:ph type="sldNum" sz="quarter" idx="4"/>
          </p:nvPr>
        </p:nvSpPr>
        <p:spPr/>
        <p:txBody>
          <a:bodyPr/>
          <a:lstStyle/>
          <a:p>
            <a:fld id="{05306F20-FBA2-4746-AE9F-DFBA4FFD6FE5}" type="slidenum">
              <a:rPr lang="en-US" smtClean="0"/>
              <a:t>10</a:t>
            </a:fld>
            <a:endParaRPr lang="en-US" dirty="0"/>
          </a:p>
        </p:txBody>
      </p:sp>
      <p:pic>
        <p:nvPicPr>
          <p:cNvPr id="5" name="Recorded Sound">
            <a:hlinkClick r:id="" action="ppaction://media"/>
            <a:extLst>
              <a:ext uri="{FF2B5EF4-FFF2-40B4-BE49-F238E27FC236}">
                <a16:creationId xmlns:a16="http://schemas.microsoft.com/office/drawing/2014/main" id="{5A29300F-59E4-4F11-AE25-57EF640407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979" y="3024928"/>
            <a:ext cx="487363" cy="487363"/>
          </a:xfrm>
          <a:prstGeom prst="rect">
            <a:avLst/>
          </a:prstGeom>
        </p:spPr>
      </p:pic>
    </p:spTree>
    <p:extLst>
      <p:ext uri="{BB962C8B-B14F-4D97-AF65-F5344CB8AC3E}">
        <p14:creationId xmlns:p14="http://schemas.microsoft.com/office/powerpoint/2010/main" val="33006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47FD-5D29-4D34-947D-1A2787DB732B}"/>
              </a:ext>
            </a:extLst>
          </p:cNvPr>
          <p:cNvSpPr>
            <a:spLocks noGrp="1"/>
          </p:cNvSpPr>
          <p:nvPr>
            <p:ph type="title"/>
          </p:nvPr>
        </p:nvSpPr>
        <p:spPr/>
        <p:txBody>
          <a:bodyPr/>
          <a:lstStyle/>
          <a:p>
            <a:r>
              <a:rPr lang="en-GB" dirty="0"/>
              <a:t>Recording the maths tasks</a:t>
            </a:r>
          </a:p>
        </p:txBody>
      </p:sp>
      <p:sp>
        <p:nvSpPr>
          <p:cNvPr id="3" name="Content Placeholder 2">
            <a:extLst>
              <a:ext uri="{FF2B5EF4-FFF2-40B4-BE49-F238E27FC236}">
                <a16:creationId xmlns:a16="http://schemas.microsoft.com/office/drawing/2014/main" id="{2A6E59EA-889F-4C15-8639-747D725B9FB9}"/>
              </a:ext>
            </a:extLst>
          </p:cNvPr>
          <p:cNvSpPr>
            <a:spLocks noGrp="1"/>
          </p:cNvSpPr>
          <p:nvPr>
            <p:ph sz="quarter" idx="11"/>
          </p:nvPr>
        </p:nvSpPr>
        <p:spPr/>
        <p:txBody>
          <a:bodyPr/>
          <a:lstStyle/>
          <a:p>
            <a:r>
              <a:rPr lang="en-GB" dirty="0"/>
              <a:t>Record the observation notes/assessments, your reflections and any evidence of the children’s work on these tasks in your Planning and Assessment folder</a:t>
            </a:r>
          </a:p>
          <a:p>
            <a:r>
              <a:rPr lang="en-GB" dirty="0"/>
              <a:t>Summarise your observations and assessments in preparation for your Pupil Progress meeting in Week 4 using the PowerPoint template. </a:t>
            </a:r>
          </a:p>
          <a:p>
            <a:r>
              <a:rPr lang="en-GB" dirty="0"/>
              <a:t>Think about how your subject knowledge from your reading and the maths sessions is informing your understanding of how children learn to count and calculate and how children develop Mathematical Proficiency. Think about how this information helps you to understand the children’s next steps.</a:t>
            </a:r>
          </a:p>
          <a:p>
            <a:endParaRPr lang="en-GB" dirty="0"/>
          </a:p>
        </p:txBody>
      </p:sp>
      <p:sp>
        <p:nvSpPr>
          <p:cNvPr id="4" name="Slide Number Placeholder 3">
            <a:extLst>
              <a:ext uri="{FF2B5EF4-FFF2-40B4-BE49-F238E27FC236}">
                <a16:creationId xmlns:a16="http://schemas.microsoft.com/office/drawing/2014/main" id="{29DCD7FC-6641-41A1-A91C-19C12BCBC4DF}"/>
              </a:ext>
            </a:extLst>
          </p:cNvPr>
          <p:cNvSpPr>
            <a:spLocks noGrp="1"/>
          </p:cNvSpPr>
          <p:nvPr>
            <p:ph type="sldNum" sz="quarter" idx="4"/>
          </p:nvPr>
        </p:nvSpPr>
        <p:spPr/>
        <p:txBody>
          <a:bodyPr/>
          <a:lstStyle/>
          <a:p>
            <a:fld id="{05306F20-FBA2-4746-AE9F-DFBA4FFD6FE5}" type="slidenum">
              <a:rPr lang="en-US" smtClean="0"/>
              <a:t>11</a:t>
            </a:fld>
            <a:endParaRPr lang="en-US" dirty="0"/>
          </a:p>
        </p:txBody>
      </p:sp>
      <p:pic>
        <p:nvPicPr>
          <p:cNvPr id="5" name="Recorded Sound">
            <a:hlinkClick r:id="" action="ppaction://media"/>
            <a:extLst>
              <a:ext uri="{FF2B5EF4-FFF2-40B4-BE49-F238E27FC236}">
                <a16:creationId xmlns:a16="http://schemas.microsoft.com/office/drawing/2014/main" id="{FED6B244-96F0-40C3-8B9C-35B50AD42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1845" y="3487738"/>
            <a:ext cx="487363" cy="487363"/>
          </a:xfrm>
          <a:prstGeom prst="rect">
            <a:avLst/>
          </a:prstGeom>
        </p:spPr>
      </p:pic>
    </p:spTree>
    <p:extLst>
      <p:ext uri="{BB962C8B-B14F-4D97-AF65-F5344CB8AC3E}">
        <p14:creationId xmlns:p14="http://schemas.microsoft.com/office/powerpoint/2010/main" val="41561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704E6-427A-4D01-8974-8F507A06FBCD}"/>
              </a:ext>
            </a:extLst>
          </p:cNvPr>
          <p:cNvSpPr>
            <a:spLocks noGrp="1"/>
          </p:cNvSpPr>
          <p:nvPr>
            <p:ph sz="quarter" idx="11"/>
          </p:nvPr>
        </p:nvSpPr>
        <p:spPr/>
        <p:txBody>
          <a:bodyPr/>
          <a:lstStyle/>
          <a:p>
            <a:pPr marL="0" indent="0">
              <a:buNone/>
            </a:pPr>
            <a:r>
              <a:rPr lang="en-GB" dirty="0"/>
              <a:t>For all tasks you should make notes and keep copies of any written or drawn work produced by the children (anonymise the work), when applicable, or other records of evidence e.g. photographs (you must not include faces of the children in your photographs)</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F55300D8-569D-4B3F-97B6-9D740F26ADA0}"/>
              </a:ext>
            </a:extLst>
          </p:cNvPr>
          <p:cNvSpPr>
            <a:spLocks noGrp="1"/>
          </p:cNvSpPr>
          <p:nvPr>
            <p:ph type="sldNum" sz="quarter" idx="4"/>
          </p:nvPr>
        </p:nvSpPr>
        <p:spPr/>
        <p:txBody>
          <a:bodyPr/>
          <a:lstStyle/>
          <a:p>
            <a:fld id="{05306F20-FBA2-4746-AE9F-DFBA4FFD6FE5}" type="slidenum">
              <a:rPr lang="en-US" smtClean="0"/>
              <a:t>2</a:t>
            </a:fld>
            <a:endParaRPr lang="en-US" dirty="0"/>
          </a:p>
        </p:txBody>
      </p:sp>
      <p:sp>
        <p:nvSpPr>
          <p:cNvPr id="5" name="Title 1">
            <a:extLst>
              <a:ext uri="{FF2B5EF4-FFF2-40B4-BE49-F238E27FC236}">
                <a16:creationId xmlns:a16="http://schemas.microsoft.com/office/drawing/2014/main" id="{807C589E-3C1F-45FF-927C-66ECBABF78C0}"/>
              </a:ext>
            </a:extLst>
          </p:cNvPr>
          <p:cNvSpPr txBox="1">
            <a:spLocks/>
          </p:cNvSpPr>
          <p:nvPr/>
        </p:nvSpPr>
        <p:spPr>
          <a:xfrm>
            <a:off x="349250" y="348955"/>
            <a:ext cx="8445500" cy="493500"/>
          </a:xfrm>
          <a:prstGeom prst="rect">
            <a:avLst/>
          </a:prstGeom>
        </p:spPr>
        <p:txBody>
          <a:bodyPr vert="horz" wrap="square" lIns="0" tIns="0" rIns="0" bIns="0">
            <a:sp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r>
              <a:rPr lang="en-GB" dirty="0"/>
              <a:t>Maths - Assessing Counting and Calculation</a:t>
            </a:r>
            <a:r>
              <a:rPr lang="en-GB" sz="1800"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en-GB" sz="1800"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en-GB" dirty="0"/>
              <a:t>	</a:t>
            </a:r>
          </a:p>
        </p:txBody>
      </p:sp>
      <p:pic>
        <p:nvPicPr>
          <p:cNvPr id="6" name="Recorded Sound">
            <a:hlinkClick r:id="" action="ppaction://media"/>
            <a:extLst>
              <a:ext uri="{FF2B5EF4-FFF2-40B4-BE49-F238E27FC236}">
                <a16:creationId xmlns:a16="http://schemas.microsoft.com/office/drawing/2014/main" id="{592EB58F-103E-4AF7-B47E-2A7734A833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965" y="3329728"/>
            <a:ext cx="487363" cy="487363"/>
          </a:xfrm>
          <a:prstGeom prst="rect">
            <a:avLst/>
          </a:prstGeom>
        </p:spPr>
      </p:pic>
    </p:spTree>
    <p:extLst>
      <p:ext uri="{BB962C8B-B14F-4D97-AF65-F5344CB8AC3E}">
        <p14:creationId xmlns:p14="http://schemas.microsoft.com/office/powerpoint/2010/main" val="42863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3A6-238B-4C15-BADD-4542043E1149}"/>
              </a:ext>
            </a:extLst>
          </p:cNvPr>
          <p:cNvSpPr>
            <a:spLocks noGrp="1"/>
          </p:cNvSpPr>
          <p:nvPr>
            <p:ph type="title"/>
          </p:nvPr>
        </p:nvSpPr>
        <p:spPr>
          <a:xfrm>
            <a:off x="342900" y="366713"/>
            <a:ext cx="8445500" cy="369332"/>
          </a:xfrm>
        </p:spPr>
        <p:txBody>
          <a:bodyPr/>
          <a:lstStyle/>
          <a:p>
            <a:r>
              <a:rPr lang="en-GB" sz="2400" dirty="0"/>
              <a:t>Assess your children’s counting (especially FS and KS1)</a:t>
            </a:r>
          </a:p>
        </p:txBody>
      </p:sp>
      <p:sp>
        <p:nvSpPr>
          <p:cNvPr id="3" name="Content Placeholder 2">
            <a:extLst>
              <a:ext uri="{FF2B5EF4-FFF2-40B4-BE49-F238E27FC236}">
                <a16:creationId xmlns:a16="http://schemas.microsoft.com/office/drawing/2014/main" id="{3813E6DA-39EA-4A15-A3E5-7D75B38AF565}"/>
              </a:ext>
            </a:extLst>
          </p:cNvPr>
          <p:cNvSpPr>
            <a:spLocks noGrp="1"/>
          </p:cNvSpPr>
          <p:nvPr>
            <p:ph sz="quarter" idx="11"/>
          </p:nvPr>
        </p:nvSpPr>
        <p:spPr>
          <a:xfrm>
            <a:off x="342900" y="742818"/>
            <a:ext cx="8445500" cy="3605661"/>
          </a:xfrm>
        </p:spPr>
        <p:txBody>
          <a:bodyPr/>
          <a:lstStyle/>
          <a:p>
            <a:pPr marL="0" indent="0">
              <a:buNone/>
            </a:pPr>
            <a:r>
              <a:rPr lang="en-GB" dirty="0"/>
              <a:t>You need things to count which the children enjoy using.</a:t>
            </a:r>
          </a:p>
          <a:p>
            <a:pPr marL="0" indent="0">
              <a:buNone/>
            </a:pPr>
            <a:r>
              <a:rPr lang="en-GB" dirty="0"/>
              <a:t>Watch your first child at age-related expectations counting</a:t>
            </a:r>
          </a:p>
          <a:p>
            <a:pPr marL="0" indent="0">
              <a:buNone/>
            </a:pPr>
            <a:r>
              <a:rPr lang="en-GB" dirty="0"/>
              <a:t>•	What strategies do they use?</a:t>
            </a:r>
          </a:p>
          <a:p>
            <a:pPr marL="0" indent="0">
              <a:buNone/>
            </a:pPr>
            <a:r>
              <a:rPr lang="en-GB" dirty="0"/>
              <a:t>•	What kind of mistakes do they make?</a:t>
            </a:r>
          </a:p>
          <a:p>
            <a:pPr marL="0" indent="0">
              <a:buNone/>
            </a:pPr>
            <a:r>
              <a:rPr lang="en-GB" dirty="0"/>
              <a:t>•	What do you think is the largest number of objects they can count accurately, and</a:t>
            </a:r>
          </a:p>
          <a:p>
            <a:pPr lvl="1">
              <a:buFont typeface="Arial" panose="020B0604020202020204" pitchFamily="34" charset="0"/>
              <a:buChar char="•"/>
            </a:pPr>
            <a:r>
              <a:rPr lang="en-GB" dirty="0"/>
              <a:t>How did you find that out?</a:t>
            </a:r>
          </a:p>
          <a:p>
            <a:pPr marL="0" indent="0">
              <a:buNone/>
            </a:pPr>
            <a:r>
              <a:rPr lang="en-GB" dirty="0"/>
              <a:t> Carry out the same task with the second child at age-related expectations. Does this child use the same strategies?</a:t>
            </a:r>
          </a:p>
          <a:p>
            <a:pPr marL="0" indent="0">
              <a:buNone/>
            </a:pPr>
            <a:r>
              <a:rPr lang="en-GB" dirty="0"/>
              <a:t>Finally carry out the same task with the child with SEND. Does this child use the same strategies?</a:t>
            </a:r>
          </a:p>
          <a:p>
            <a:pPr marL="0" indent="0">
              <a:buNone/>
            </a:pPr>
            <a:endParaRPr lang="en-GB" dirty="0"/>
          </a:p>
        </p:txBody>
      </p:sp>
      <p:sp>
        <p:nvSpPr>
          <p:cNvPr id="4" name="Slide Number Placeholder 3">
            <a:extLst>
              <a:ext uri="{FF2B5EF4-FFF2-40B4-BE49-F238E27FC236}">
                <a16:creationId xmlns:a16="http://schemas.microsoft.com/office/drawing/2014/main" id="{552BFD46-C9D1-4E9D-B99A-7FD5EAD45671}"/>
              </a:ext>
            </a:extLst>
          </p:cNvPr>
          <p:cNvSpPr>
            <a:spLocks noGrp="1"/>
          </p:cNvSpPr>
          <p:nvPr>
            <p:ph type="sldNum" sz="quarter" idx="4"/>
          </p:nvPr>
        </p:nvSpPr>
        <p:spPr/>
        <p:txBody>
          <a:bodyPr/>
          <a:lstStyle/>
          <a:p>
            <a:fld id="{05306F20-FBA2-4746-AE9F-DFBA4FFD6FE5}" type="slidenum">
              <a:rPr lang="en-US" smtClean="0"/>
              <a:t>3</a:t>
            </a:fld>
            <a:endParaRPr lang="en-US" dirty="0"/>
          </a:p>
        </p:txBody>
      </p:sp>
      <p:pic>
        <p:nvPicPr>
          <p:cNvPr id="7" name="Recorded Sound">
            <a:hlinkClick r:id="" action="ppaction://media"/>
            <a:extLst>
              <a:ext uri="{FF2B5EF4-FFF2-40B4-BE49-F238E27FC236}">
                <a16:creationId xmlns:a16="http://schemas.microsoft.com/office/drawing/2014/main" id="{46BD49EA-4B90-4297-BBE3-D7F8FF4C48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68058" y="4157000"/>
            <a:ext cx="487363" cy="487363"/>
          </a:xfrm>
          <a:prstGeom prst="rect">
            <a:avLst/>
          </a:prstGeom>
        </p:spPr>
      </p:pic>
    </p:spTree>
    <p:extLst>
      <p:ext uri="{BB962C8B-B14F-4D97-AF65-F5344CB8AC3E}">
        <p14:creationId xmlns:p14="http://schemas.microsoft.com/office/powerpoint/2010/main" val="23217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6024-29C7-46C0-ACC3-DFEDC30A422C}"/>
              </a:ext>
            </a:extLst>
          </p:cNvPr>
          <p:cNvSpPr>
            <a:spLocks noGrp="1"/>
          </p:cNvSpPr>
          <p:nvPr>
            <p:ph type="title"/>
          </p:nvPr>
        </p:nvSpPr>
        <p:spPr/>
        <p:txBody>
          <a:bodyPr/>
          <a:lstStyle/>
          <a:p>
            <a:r>
              <a:rPr lang="en-GB" dirty="0"/>
              <a:t>Preparation for the counting task</a:t>
            </a:r>
          </a:p>
        </p:txBody>
      </p:sp>
      <p:sp>
        <p:nvSpPr>
          <p:cNvPr id="3" name="Content Placeholder 2">
            <a:extLst>
              <a:ext uri="{FF2B5EF4-FFF2-40B4-BE49-F238E27FC236}">
                <a16:creationId xmlns:a16="http://schemas.microsoft.com/office/drawing/2014/main" id="{46784B36-2855-4954-87B6-6D140354F354}"/>
              </a:ext>
            </a:extLst>
          </p:cNvPr>
          <p:cNvSpPr>
            <a:spLocks noGrp="1"/>
          </p:cNvSpPr>
          <p:nvPr>
            <p:ph sz="quarter" idx="11"/>
          </p:nvPr>
        </p:nvSpPr>
        <p:spPr/>
        <p:txBody>
          <a:bodyPr/>
          <a:lstStyle/>
          <a:p>
            <a:r>
              <a:rPr lang="en-GB" dirty="0"/>
              <a:t>To prepare for this task refer to the EYFS documentation and National Curriculum (including the </a:t>
            </a:r>
            <a:r>
              <a:rPr lang="en-GB" dirty="0">
                <a:hlinkClick r:id="rId4"/>
              </a:rPr>
              <a:t>Teaching Mathematics in Primary Schools guidance</a:t>
            </a:r>
            <a:r>
              <a:rPr lang="en-GB" dirty="0"/>
              <a:t>) to consider your expectations. You should also use relevant information from the University sessions on counting and consider any other short counting tasks that might be appropriate.</a:t>
            </a:r>
          </a:p>
          <a:p>
            <a:r>
              <a:rPr lang="en-GB" dirty="0"/>
              <a:t>From the start of Year 2, it would also be appropriate to ask children to count in twos, fives and tens. </a:t>
            </a:r>
          </a:p>
          <a:p>
            <a:r>
              <a:rPr lang="en-GB" dirty="0"/>
              <a:t>Remember it is early in the school year, so consider expectations from the previous year group as well as the current year group. </a:t>
            </a:r>
          </a:p>
          <a:p>
            <a:r>
              <a:rPr lang="en-GB" dirty="0"/>
              <a:t>You might want to discuss the task with your mentor before carrying it out, particularly with regards to working with the child with SEND.</a:t>
            </a:r>
          </a:p>
        </p:txBody>
      </p:sp>
      <p:sp>
        <p:nvSpPr>
          <p:cNvPr id="4" name="Slide Number Placeholder 3">
            <a:extLst>
              <a:ext uri="{FF2B5EF4-FFF2-40B4-BE49-F238E27FC236}">
                <a16:creationId xmlns:a16="http://schemas.microsoft.com/office/drawing/2014/main" id="{0DE4D718-599F-4BD1-B2EB-2B3199E150EB}"/>
              </a:ext>
            </a:extLst>
          </p:cNvPr>
          <p:cNvSpPr>
            <a:spLocks noGrp="1"/>
          </p:cNvSpPr>
          <p:nvPr>
            <p:ph type="sldNum" sz="quarter" idx="4"/>
          </p:nvPr>
        </p:nvSpPr>
        <p:spPr/>
        <p:txBody>
          <a:bodyPr/>
          <a:lstStyle/>
          <a:p>
            <a:fld id="{05306F20-FBA2-4746-AE9F-DFBA4FFD6FE5}" type="slidenum">
              <a:rPr lang="en-US" smtClean="0"/>
              <a:t>4</a:t>
            </a:fld>
            <a:endParaRPr lang="en-US" dirty="0"/>
          </a:p>
        </p:txBody>
      </p:sp>
      <p:pic>
        <p:nvPicPr>
          <p:cNvPr id="6" name="Recorded Sound">
            <a:hlinkClick r:id="" action="ppaction://media"/>
            <a:extLst>
              <a:ext uri="{FF2B5EF4-FFF2-40B4-BE49-F238E27FC236}">
                <a16:creationId xmlns:a16="http://schemas.microsoft.com/office/drawing/2014/main" id="{E8F39651-2835-4C69-B1BE-656A7E1C7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4565" y="4289424"/>
            <a:ext cx="487363" cy="487363"/>
          </a:xfrm>
          <a:prstGeom prst="rect">
            <a:avLst/>
          </a:prstGeom>
        </p:spPr>
      </p:pic>
    </p:spTree>
    <p:extLst>
      <p:ext uri="{BB962C8B-B14F-4D97-AF65-F5344CB8AC3E}">
        <p14:creationId xmlns:p14="http://schemas.microsoft.com/office/powerpoint/2010/main" val="16580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C83F-7425-4176-BC94-84E9B3352568}"/>
              </a:ext>
            </a:extLst>
          </p:cNvPr>
          <p:cNvSpPr>
            <a:spLocks noGrp="1"/>
          </p:cNvSpPr>
          <p:nvPr>
            <p:ph type="title"/>
          </p:nvPr>
        </p:nvSpPr>
        <p:spPr/>
        <p:txBody>
          <a:bodyPr/>
          <a:lstStyle/>
          <a:p>
            <a:r>
              <a:rPr lang="en-GB" dirty="0"/>
              <a:t>Reflect</a:t>
            </a:r>
          </a:p>
        </p:txBody>
      </p:sp>
      <p:sp>
        <p:nvSpPr>
          <p:cNvPr id="3" name="Content Placeholder 2">
            <a:extLst>
              <a:ext uri="{FF2B5EF4-FFF2-40B4-BE49-F238E27FC236}">
                <a16:creationId xmlns:a16="http://schemas.microsoft.com/office/drawing/2014/main" id="{C24FE916-8CBA-418E-A7FA-082446D0AA78}"/>
              </a:ext>
            </a:extLst>
          </p:cNvPr>
          <p:cNvSpPr>
            <a:spLocks noGrp="1"/>
          </p:cNvSpPr>
          <p:nvPr>
            <p:ph sz="quarter" idx="11"/>
          </p:nvPr>
        </p:nvSpPr>
        <p:spPr/>
        <p:txBody>
          <a:bodyPr/>
          <a:lstStyle/>
          <a:p>
            <a:r>
              <a:rPr lang="en-GB" dirty="0"/>
              <a:t>What have you learnt about assessing a child’s attainment in counting?</a:t>
            </a:r>
          </a:p>
          <a:p>
            <a:r>
              <a:rPr lang="en-GB" dirty="0"/>
              <a:t>Consider Kilpatrick et al.’s (2001) 5 strands of Mathematical Proficiency – adaptive reasoning, strategic competence, conceptual understanding, productive disposition, procedural fluency. Reflect on the extent to which your focus children demonstrated evidence of these elements during this task.</a:t>
            </a:r>
          </a:p>
          <a:p>
            <a:endParaRPr lang="en-GB" dirty="0"/>
          </a:p>
        </p:txBody>
      </p:sp>
      <p:sp>
        <p:nvSpPr>
          <p:cNvPr id="4" name="Slide Number Placeholder 3">
            <a:extLst>
              <a:ext uri="{FF2B5EF4-FFF2-40B4-BE49-F238E27FC236}">
                <a16:creationId xmlns:a16="http://schemas.microsoft.com/office/drawing/2014/main" id="{D0AD0940-BF31-412E-ADAC-F83DB94BA118}"/>
              </a:ext>
            </a:extLst>
          </p:cNvPr>
          <p:cNvSpPr>
            <a:spLocks noGrp="1"/>
          </p:cNvSpPr>
          <p:nvPr>
            <p:ph type="sldNum" sz="quarter" idx="4"/>
          </p:nvPr>
        </p:nvSpPr>
        <p:spPr/>
        <p:txBody>
          <a:bodyPr/>
          <a:lstStyle/>
          <a:p>
            <a:fld id="{05306F20-FBA2-4746-AE9F-DFBA4FFD6FE5}" type="slidenum">
              <a:rPr lang="en-US" smtClean="0"/>
              <a:t>5</a:t>
            </a:fld>
            <a:endParaRPr lang="en-US" dirty="0"/>
          </a:p>
        </p:txBody>
      </p:sp>
      <p:pic>
        <p:nvPicPr>
          <p:cNvPr id="6" name="Picture 5">
            <a:extLst>
              <a:ext uri="{FF2B5EF4-FFF2-40B4-BE49-F238E27FC236}">
                <a16:creationId xmlns:a16="http://schemas.microsoft.com/office/drawing/2014/main" id="{D615E774-C0ED-4CAB-B385-B22BF36D77B2}"/>
              </a:ext>
            </a:extLst>
          </p:cNvPr>
          <p:cNvPicPr>
            <a:picLocks noChangeAspect="1"/>
          </p:cNvPicPr>
          <p:nvPr/>
        </p:nvPicPr>
        <p:blipFill>
          <a:blip r:embed="rId4"/>
          <a:stretch>
            <a:fillRect/>
          </a:stretch>
        </p:blipFill>
        <p:spPr>
          <a:xfrm>
            <a:off x="6777646" y="2296160"/>
            <a:ext cx="1670818" cy="2168630"/>
          </a:xfrm>
          <a:prstGeom prst="rect">
            <a:avLst/>
          </a:prstGeom>
        </p:spPr>
      </p:pic>
      <p:pic>
        <p:nvPicPr>
          <p:cNvPr id="7" name="Recorded Sound">
            <a:hlinkClick r:id="" action="ppaction://media"/>
            <a:extLst>
              <a:ext uri="{FF2B5EF4-FFF2-40B4-BE49-F238E27FC236}">
                <a16:creationId xmlns:a16="http://schemas.microsoft.com/office/drawing/2014/main" id="{16A1E2C9-A7A8-4C00-AC77-17B78E2558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536" y="3604539"/>
            <a:ext cx="487363" cy="487363"/>
          </a:xfrm>
          <a:prstGeom prst="rect">
            <a:avLst/>
          </a:prstGeom>
        </p:spPr>
      </p:pic>
    </p:spTree>
    <p:extLst>
      <p:ext uri="{BB962C8B-B14F-4D97-AF65-F5344CB8AC3E}">
        <p14:creationId xmlns:p14="http://schemas.microsoft.com/office/powerpoint/2010/main" val="40950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8AF-9BF1-42B9-976B-2CB68A4867CA}"/>
              </a:ext>
            </a:extLst>
          </p:cNvPr>
          <p:cNvSpPr>
            <a:spLocks noGrp="1"/>
          </p:cNvSpPr>
          <p:nvPr>
            <p:ph type="title"/>
          </p:nvPr>
        </p:nvSpPr>
        <p:spPr>
          <a:xfrm>
            <a:off x="342900" y="366713"/>
            <a:ext cx="8445500" cy="430887"/>
          </a:xfrm>
        </p:spPr>
        <p:txBody>
          <a:bodyPr/>
          <a:lstStyle/>
          <a:p>
            <a:r>
              <a:rPr lang="en-GB" dirty="0"/>
              <a:t>Assess your children’s calculating (KS1 and 2)</a:t>
            </a:r>
          </a:p>
        </p:txBody>
      </p:sp>
      <p:sp>
        <p:nvSpPr>
          <p:cNvPr id="3" name="Content Placeholder 2">
            <a:extLst>
              <a:ext uri="{FF2B5EF4-FFF2-40B4-BE49-F238E27FC236}">
                <a16:creationId xmlns:a16="http://schemas.microsoft.com/office/drawing/2014/main" id="{9287B967-3057-4BCA-83CE-940C7069FDC8}"/>
              </a:ext>
            </a:extLst>
          </p:cNvPr>
          <p:cNvSpPr>
            <a:spLocks noGrp="1"/>
          </p:cNvSpPr>
          <p:nvPr>
            <p:ph sz="quarter" idx="11"/>
          </p:nvPr>
        </p:nvSpPr>
        <p:spPr>
          <a:xfrm>
            <a:off x="349250" y="811147"/>
            <a:ext cx="8445500" cy="3489919"/>
          </a:xfrm>
        </p:spPr>
        <p:txBody>
          <a:bodyPr/>
          <a:lstStyle/>
          <a:p>
            <a:pPr marL="0" indent="0">
              <a:buNone/>
            </a:pPr>
            <a:r>
              <a:rPr lang="en-GB" b="1" dirty="0"/>
              <a:t>Prepare</a:t>
            </a:r>
          </a:p>
          <a:p>
            <a:r>
              <a:rPr lang="en-GB" dirty="0"/>
              <a:t>Find the relevant ‘Number’ domain from the mathematics area of the National Curriculum for the children in your class and write down </a:t>
            </a:r>
            <a:r>
              <a:rPr lang="en-GB" b="1" dirty="0"/>
              <a:t>four calculations </a:t>
            </a:r>
            <a:r>
              <a:rPr lang="en-GB" dirty="0"/>
              <a:t>(addition and/or subtraction) which you think they should be able to do. You should also use relevant information from the University session on addition and subtraction. Consult the </a:t>
            </a:r>
            <a:r>
              <a:rPr lang="en-GB" dirty="0">
                <a:hlinkClick r:id="rId4"/>
              </a:rPr>
              <a:t>‘Teaching Mathematics in Primary Schools’ </a:t>
            </a:r>
            <a:r>
              <a:rPr lang="en-GB" dirty="0"/>
              <a:t>guidance too. The document </a:t>
            </a:r>
            <a:r>
              <a:rPr lang="en-GB" dirty="0">
                <a:hlinkClick r:id="rId5"/>
              </a:rPr>
              <a:t>‘Teaching children to calculate mentally from the National Strategies’ </a:t>
            </a:r>
            <a:r>
              <a:rPr lang="en-GB" dirty="0"/>
              <a:t>which is on the reading list, may also be useful, although check expectations against the National Curriculum. </a:t>
            </a:r>
          </a:p>
          <a:p>
            <a:r>
              <a:rPr lang="en-GB" dirty="0"/>
              <a:t>Remember it is early in the school year, so consider expectations from the previous year group as well as the current year group.</a:t>
            </a:r>
          </a:p>
        </p:txBody>
      </p:sp>
      <p:sp>
        <p:nvSpPr>
          <p:cNvPr id="4" name="Slide Number Placeholder 3">
            <a:extLst>
              <a:ext uri="{FF2B5EF4-FFF2-40B4-BE49-F238E27FC236}">
                <a16:creationId xmlns:a16="http://schemas.microsoft.com/office/drawing/2014/main" id="{DA4E4403-7452-4DC9-A84B-1F0E8EDDC991}"/>
              </a:ext>
            </a:extLst>
          </p:cNvPr>
          <p:cNvSpPr>
            <a:spLocks noGrp="1"/>
          </p:cNvSpPr>
          <p:nvPr>
            <p:ph type="sldNum" sz="quarter" idx="4"/>
          </p:nvPr>
        </p:nvSpPr>
        <p:spPr/>
        <p:txBody>
          <a:bodyPr/>
          <a:lstStyle/>
          <a:p>
            <a:fld id="{05306F20-FBA2-4746-AE9F-DFBA4FFD6FE5}" type="slidenum">
              <a:rPr lang="en-US" smtClean="0"/>
              <a:t>6</a:t>
            </a:fld>
            <a:endParaRPr lang="en-US" dirty="0"/>
          </a:p>
        </p:txBody>
      </p:sp>
      <p:pic>
        <p:nvPicPr>
          <p:cNvPr id="6" name="Recorded Sound">
            <a:hlinkClick r:id="" action="ppaction://media"/>
            <a:extLst>
              <a:ext uri="{FF2B5EF4-FFF2-40B4-BE49-F238E27FC236}">
                <a16:creationId xmlns:a16="http://schemas.microsoft.com/office/drawing/2014/main" id="{89ED0960-B598-4692-BAFC-1661C670D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511" y="4057384"/>
            <a:ext cx="487363" cy="487363"/>
          </a:xfrm>
          <a:prstGeom prst="rect">
            <a:avLst/>
          </a:prstGeom>
        </p:spPr>
      </p:pic>
    </p:spTree>
    <p:extLst>
      <p:ext uri="{BB962C8B-B14F-4D97-AF65-F5344CB8AC3E}">
        <p14:creationId xmlns:p14="http://schemas.microsoft.com/office/powerpoint/2010/main" val="21153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CCC8-AC7A-4EDB-931D-8FC798ADEFD8}"/>
              </a:ext>
            </a:extLst>
          </p:cNvPr>
          <p:cNvSpPr>
            <a:spLocks noGrp="1"/>
          </p:cNvSpPr>
          <p:nvPr>
            <p:ph type="title"/>
          </p:nvPr>
        </p:nvSpPr>
        <p:spPr/>
        <p:txBody>
          <a:bodyPr/>
          <a:lstStyle/>
          <a:p>
            <a:r>
              <a:rPr lang="en-GB" dirty="0"/>
              <a:t>Prepare to assess calculation</a:t>
            </a:r>
          </a:p>
        </p:txBody>
      </p:sp>
      <p:sp>
        <p:nvSpPr>
          <p:cNvPr id="3" name="Content Placeholder 2">
            <a:extLst>
              <a:ext uri="{FF2B5EF4-FFF2-40B4-BE49-F238E27FC236}">
                <a16:creationId xmlns:a16="http://schemas.microsoft.com/office/drawing/2014/main" id="{E26B9303-1BB0-4672-A097-03516838864A}"/>
              </a:ext>
            </a:extLst>
          </p:cNvPr>
          <p:cNvSpPr>
            <a:spLocks noGrp="1"/>
          </p:cNvSpPr>
          <p:nvPr>
            <p:ph sz="quarter" idx="11"/>
          </p:nvPr>
        </p:nvSpPr>
        <p:spPr/>
        <p:txBody>
          <a:bodyPr/>
          <a:lstStyle/>
          <a:p>
            <a:r>
              <a:rPr lang="en-GB" dirty="0"/>
              <a:t>Discuss with your mentor how you might adapt the questions for the child with SEND.  </a:t>
            </a:r>
          </a:p>
          <a:p>
            <a:r>
              <a:rPr lang="en-GB" dirty="0"/>
              <a:t>Have manipulative equipment to hand (e.g. pennies, counters, tens and ones), and a whiteboard and pen and/or paper for the child to record onto. </a:t>
            </a:r>
          </a:p>
          <a:p>
            <a:r>
              <a:rPr lang="en-GB" dirty="0"/>
              <a:t>For all children be prepared in case your children find the calculations you have chosen very easy or too difficult e.g. 15 + 25 could quickly be simplified to 15 + 5 or extended to 15 + 37.</a:t>
            </a:r>
          </a:p>
        </p:txBody>
      </p:sp>
      <p:sp>
        <p:nvSpPr>
          <p:cNvPr id="4" name="Slide Number Placeholder 3">
            <a:extLst>
              <a:ext uri="{FF2B5EF4-FFF2-40B4-BE49-F238E27FC236}">
                <a16:creationId xmlns:a16="http://schemas.microsoft.com/office/drawing/2014/main" id="{9656E8A4-0C80-4D7C-BBD0-05E52DCA5C1D}"/>
              </a:ext>
            </a:extLst>
          </p:cNvPr>
          <p:cNvSpPr>
            <a:spLocks noGrp="1"/>
          </p:cNvSpPr>
          <p:nvPr>
            <p:ph type="sldNum" sz="quarter" idx="4"/>
          </p:nvPr>
        </p:nvSpPr>
        <p:spPr/>
        <p:txBody>
          <a:bodyPr/>
          <a:lstStyle/>
          <a:p>
            <a:fld id="{05306F20-FBA2-4746-AE9F-DFBA4FFD6FE5}" type="slidenum">
              <a:rPr lang="en-US" smtClean="0"/>
              <a:t>7</a:t>
            </a:fld>
            <a:endParaRPr lang="en-US" dirty="0"/>
          </a:p>
        </p:txBody>
      </p:sp>
      <p:pic>
        <p:nvPicPr>
          <p:cNvPr id="5" name="Recorded Sound">
            <a:hlinkClick r:id="" action="ppaction://media"/>
            <a:extLst>
              <a:ext uri="{FF2B5EF4-FFF2-40B4-BE49-F238E27FC236}">
                <a16:creationId xmlns:a16="http://schemas.microsoft.com/office/drawing/2014/main" id="{66C9303B-FA08-4EC3-B8A6-4F2D7F995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018" y="3316182"/>
            <a:ext cx="487363" cy="487363"/>
          </a:xfrm>
          <a:prstGeom prst="rect">
            <a:avLst/>
          </a:prstGeom>
        </p:spPr>
      </p:pic>
    </p:spTree>
    <p:extLst>
      <p:ext uri="{BB962C8B-B14F-4D97-AF65-F5344CB8AC3E}">
        <p14:creationId xmlns:p14="http://schemas.microsoft.com/office/powerpoint/2010/main" val="12273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E7D6-EC44-4FB5-99BF-7AAEBB37488C}"/>
              </a:ext>
            </a:extLst>
          </p:cNvPr>
          <p:cNvSpPr>
            <a:spLocks noGrp="1"/>
          </p:cNvSpPr>
          <p:nvPr>
            <p:ph type="title"/>
          </p:nvPr>
        </p:nvSpPr>
        <p:spPr>
          <a:xfrm>
            <a:off x="342900" y="158157"/>
            <a:ext cx="8445500" cy="430887"/>
          </a:xfrm>
        </p:spPr>
        <p:txBody>
          <a:bodyPr/>
          <a:lstStyle/>
          <a:p>
            <a:r>
              <a:rPr lang="en-GB" dirty="0"/>
              <a:t>Carrying out the calculation task</a:t>
            </a:r>
          </a:p>
        </p:txBody>
      </p:sp>
      <p:sp>
        <p:nvSpPr>
          <p:cNvPr id="3" name="Content Placeholder 2">
            <a:extLst>
              <a:ext uri="{FF2B5EF4-FFF2-40B4-BE49-F238E27FC236}">
                <a16:creationId xmlns:a16="http://schemas.microsoft.com/office/drawing/2014/main" id="{1A0BD2AB-8A33-482A-9EE6-D0C721F048DC}"/>
              </a:ext>
            </a:extLst>
          </p:cNvPr>
          <p:cNvSpPr>
            <a:spLocks noGrp="1"/>
          </p:cNvSpPr>
          <p:nvPr>
            <p:ph sz="quarter" idx="11"/>
          </p:nvPr>
        </p:nvSpPr>
        <p:spPr>
          <a:xfrm>
            <a:off x="342900" y="589044"/>
            <a:ext cx="8691434" cy="3698476"/>
          </a:xfrm>
        </p:spPr>
        <p:txBody>
          <a:bodyPr/>
          <a:lstStyle/>
          <a:p>
            <a:pPr marL="0" indent="0">
              <a:buNone/>
            </a:pPr>
            <a:r>
              <a:rPr lang="en-GB" sz="1600" dirty="0"/>
              <a:t>For each child ask questions one at a time (maybe have each calculation written on a card to show the child or write the calculation on a whiteboard) and allow them to choose how they solve them.</a:t>
            </a:r>
          </a:p>
          <a:p>
            <a:pPr marL="0" indent="0">
              <a:buNone/>
            </a:pPr>
            <a:r>
              <a:rPr lang="en-GB" sz="1600" dirty="0"/>
              <a:t>• Does the child use mental methods to answer each question, or do they use manipulatives, draw images or use ‘pencil and paper’ (informal or formal methods)?  Does this vary with different questions?</a:t>
            </a:r>
          </a:p>
          <a:p>
            <a:pPr marL="0" indent="0">
              <a:buNone/>
            </a:pPr>
            <a:r>
              <a:rPr lang="en-GB" sz="1600" dirty="0"/>
              <a:t>• If they use manipulatives, which do they choose to use and how do they use them?</a:t>
            </a:r>
          </a:p>
          <a:p>
            <a:pPr marL="0" indent="0">
              <a:buNone/>
            </a:pPr>
            <a:r>
              <a:rPr lang="en-GB" sz="1600" dirty="0"/>
              <a:t>• If they draw visual representations, which do they choose to draw and how do they use them?</a:t>
            </a:r>
          </a:p>
          <a:p>
            <a:pPr marL="0" indent="0">
              <a:buNone/>
            </a:pPr>
            <a:r>
              <a:rPr lang="en-GB" sz="1600" dirty="0"/>
              <a:t>• Can the child explain how they did each question?</a:t>
            </a:r>
          </a:p>
          <a:p>
            <a:pPr marL="0" indent="0">
              <a:buNone/>
            </a:pPr>
            <a:r>
              <a:rPr lang="en-GB" sz="1600" dirty="0"/>
              <a:t>• What strategies did they use?  How flexible, accurate, efficient and appropriate were these strategies?</a:t>
            </a:r>
          </a:p>
          <a:p>
            <a:pPr marL="0" indent="0">
              <a:buNone/>
            </a:pPr>
            <a:r>
              <a:rPr lang="en-GB" sz="1600" dirty="0"/>
              <a:t>• Consider – why do you think the child chose the strategies they did? </a:t>
            </a:r>
          </a:p>
          <a:p>
            <a:endParaRPr lang="en-GB" dirty="0"/>
          </a:p>
        </p:txBody>
      </p:sp>
      <p:sp>
        <p:nvSpPr>
          <p:cNvPr id="4" name="Slide Number Placeholder 3">
            <a:extLst>
              <a:ext uri="{FF2B5EF4-FFF2-40B4-BE49-F238E27FC236}">
                <a16:creationId xmlns:a16="http://schemas.microsoft.com/office/drawing/2014/main" id="{C94FD2E6-2359-472F-A1E5-09F4EE3D02D0}"/>
              </a:ext>
            </a:extLst>
          </p:cNvPr>
          <p:cNvSpPr>
            <a:spLocks noGrp="1"/>
          </p:cNvSpPr>
          <p:nvPr>
            <p:ph type="sldNum" sz="quarter" idx="4"/>
          </p:nvPr>
        </p:nvSpPr>
        <p:spPr/>
        <p:txBody>
          <a:bodyPr/>
          <a:lstStyle/>
          <a:p>
            <a:fld id="{05306F20-FBA2-4746-AE9F-DFBA4FFD6FE5}" type="slidenum">
              <a:rPr lang="en-US" smtClean="0"/>
              <a:t>8</a:t>
            </a:fld>
            <a:endParaRPr lang="en-US" dirty="0"/>
          </a:p>
        </p:txBody>
      </p:sp>
      <p:pic>
        <p:nvPicPr>
          <p:cNvPr id="5" name="Recorded Sound">
            <a:hlinkClick r:id="" action="ppaction://media"/>
            <a:extLst>
              <a:ext uri="{FF2B5EF4-FFF2-40B4-BE49-F238E27FC236}">
                <a16:creationId xmlns:a16="http://schemas.microsoft.com/office/drawing/2014/main" id="{DBCD6C8A-3CEA-4988-99BF-F67764E88D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112" y="4040028"/>
            <a:ext cx="487363" cy="487363"/>
          </a:xfrm>
          <a:prstGeom prst="rect">
            <a:avLst/>
          </a:prstGeom>
        </p:spPr>
      </p:pic>
    </p:spTree>
    <p:extLst>
      <p:ext uri="{BB962C8B-B14F-4D97-AF65-F5344CB8AC3E}">
        <p14:creationId xmlns:p14="http://schemas.microsoft.com/office/powerpoint/2010/main" val="27627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6CF9-9DAC-42E5-B181-4D964CAF76FB}"/>
              </a:ext>
            </a:extLst>
          </p:cNvPr>
          <p:cNvSpPr>
            <a:spLocks noGrp="1"/>
          </p:cNvSpPr>
          <p:nvPr>
            <p:ph type="title"/>
          </p:nvPr>
        </p:nvSpPr>
        <p:spPr/>
        <p:txBody>
          <a:bodyPr/>
          <a:lstStyle/>
          <a:p>
            <a:r>
              <a:rPr lang="en-GB" dirty="0"/>
              <a:t>Carrying out the calculation task</a:t>
            </a:r>
          </a:p>
        </p:txBody>
      </p:sp>
      <p:sp>
        <p:nvSpPr>
          <p:cNvPr id="3" name="Content Placeholder 2">
            <a:extLst>
              <a:ext uri="{FF2B5EF4-FFF2-40B4-BE49-F238E27FC236}">
                <a16:creationId xmlns:a16="http://schemas.microsoft.com/office/drawing/2014/main" id="{8ACC9459-90C2-4E2F-812F-9E35C0AD5976}"/>
              </a:ext>
            </a:extLst>
          </p:cNvPr>
          <p:cNvSpPr>
            <a:spLocks noGrp="1"/>
          </p:cNvSpPr>
          <p:nvPr>
            <p:ph sz="quarter" idx="11"/>
          </p:nvPr>
        </p:nvSpPr>
        <p:spPr/>
        <p:txBody>
          <a:bodyPr/>
          <a:lstStyle/>
          <a:p>
            <a:r>
              <a:rPr lang="en-GB" dirty="0"/>
              <a:t> You could also ask the child if they can make up a story using the calculation e.g. 16 + 28 could be ‘If there are 16 counters in one tub and 28 in another there are 44 counters altogether’ or ‘16 people on a bus. The bus stops next to a school and 28 people get on. There are now 44 people on the bus’. You could model this for the child if they are unsure what you mean.</a:t>
            </a:r>
          </a:p>
        </p:txBody>
      </p:sp>
      <p:sp>
        <p:nvSpPr>
          <p:cNvPr id="4" name="Slide Number Placeholder 3">
            <a:extLst>
              <a:ext uri="{FF2B5EF4-FFF2-40B4-BE49-F238E27FC236}">
                <a16:creationId xmlns:a16="http://schemas.microsoft.com/office/drawing/2014/main" id="{83D1A5A7-FF7A-46DB-BE1B-C8E700A283FB}"/>
              </a:ext>
            </a:extLst>
          </p:cNvPr>
          <p:cNvSpPr>
            <a:spLocks noGrp="1"/>
          </p:cNvSpPr>
          <p:nvPr>
            <p:ph type="sldNum" sz="quarter" idx="4"/>
          </p:nvPr>
        </p:nvSpPr>
        <p:spPr/>
        <p:txBody>
          <a:bodyPr/>
          <a:lstStyle/>
          <a:p>
            <a:fld id="{05306F20-FBA2-4746-AE9F-DFBA4FFD6FE5}" type="slidenum">
              <a:rPr lang="en-US" smtClean="0"/>
              <a:t>9</a:t>
            </a:fld>
            <a:endParaRPr lang="en-US" dirty="0"/>
          </a:p>
        </p:txBody>
      </p:sp>
      <p:pic>
        <p:nvPicPr>
          <p:cNvPr id="5" name="Recorded Sound">
            <a:hlinkClick r:id="" action="ppaction://media"/>
            <a:extLst>
              <a:ext uri="{FF2B5EF4-FFF2-40B4-BE49-F238E27FC236}">
                <a16:creationId xmlns:a16="http://schemas.microsoft.com/office/drawing/2014/main" id="{7804BDAE-A66C-4F13-93F8-7406AAF4DF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8245" y="2916555"/>
            <a:ext cx="487363" cy="487363"/>
          </a:xfrm>
          <a:prstGeom prst="rect">
            <a:avLst/>
          </a:prstGeom>
        </p:spPr>
      </p:pic>
    </p:spTree>
    <p:extLst>
      <p:ext uri="{BB962C8B-B14F-4D97-AF65-F5344CB8AC3E}">
        <p14:creationId xmlns:p14="http://schemas.microsoft.com/office/powerpoint/2010/main" val="106021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8D42C4F4D6ED4FB6DFDEBBB691FCD6" ma:contentTypeVersion="33" ma:contentTypeDescription="Create a new document." ma:contentTypeScope="" ma:versionID="8e7e6eed094865250db0a64081399e99">
  <xsd:schema xmlns:xsd="http://www.w3.org/2001/XMLSchema" xmlns:xs="http://www.w3.org/2001/XMLSchema" xmlns:p="http://schemas.microsoft.com/office/2006/metadata/properties" xmlns:ns3="f8d34afb-eaf3-414f-8c4c-a486f0a8a8fb" xmlns:ns4="d12b0866-9180-4d63-9858-8ee9b28a86cf" targetNamespace="http://schemas.microsoft.com/office/2006/metadata/properties" ma:root="true" ma:fieldsID="bdcaf207c15dd02443c74a7751a60a88" ns3:_="" ns4:_="">
    <xsd:import namespace="f8d34afb-eaf3-414f-8c4c-a486f0a8a8fb"/>
    <xsd:import namespace="d12b0866-9180-4d63-9858-8ee9b28a86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4afb-eaf3-414f-8c4c-a486f0a8a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2b0866-9180-4d63-9858-8ee9b28a86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vited_Students xmlns="f8d34afb-eaf3-414f-8c4c-a486f0a8a8fb" xsi:nil="true"/>
    <DefaultSectionNames xmlns="f8d34afb-eaf3-414f-8c4c-a486f0a8a8fb" xsi:nil="true"/>
    <Is_Collaboration_Space_Locked xmlns="f8d34afb-eaf3-414f-8c4c-a486f0a8a8fb" xsi:nil="true"/>
    <CultureName xmlns="f8d34afb-eaf3-414f-8c4c-a486f0a8a8fb" xsi:nil="true"/>
    <Owner xmlns="f8d34afb-eaf3-414f-8c4c-a486f0a8a8fb">
      <UserInfo>
        <DisplayName/>
        <AccountId xsi:nil="true"/>
        <AccountType/>
      </UserInfo>
    </Owner>
    <Students xmlns="f8d34afb-eaf3-414f-8c4c-a486f0a8a8fb">
      <UserInfo>
        <DisplayName/>
        <AccountId xsi:nil="true"/>
        <AccountType/>
      </UserInfo>
    </Students>
    <Student_Groups xmlns="f8d34afb-eaf3-414f-8c4c-a486f0a8a8fb">
      <UserInfo>
        <DisplayName/>
        <AccountId xsi:nil="true"/>
        <AccountType/>
      </UserInfo>
    </Student_Groups>
    <Math_Settings xmlns="f8d34afb-eaf3-414f-8c4c-a486f0a8a8fb" xsi:nil="true"/>
    <Has_Teacher_Only_SectionGroup xmlns="f8d34afb-eaf3-414f-8c4c-a486f0a8a8fb" xsi:nil="true"/>
    <TeamsChannelId xmlns="f8d34afb-eaf3-414f-8c4c-a486f0a8a8fb" xsi:nil="true"/>
    <Self_Registration_Enabled xmlns="f8d34afb-eaf3-414f-8c4c-a486f0a8a8fb" xsi:nil="true"/>
    <FolderType xmlns="f8d34afb-eaf3-414f-8c4c-a486f0a8a8fb" xsi:nil="true"/>
    <Distribution_Groups xmlns="f8d34afb-eaf3-414f-8c4c-a486f0a8a8fb" xsi:nil="true"/>
    <AppVersion xmlns="f8d34afb-eaf3-414f-8c4c-a486f0a8a8fb" xsi:nil="true"/>
    <Templates xmlns="f8d34afb-eaf3-414f-8c4c-a486f0a8a8fb" xsi:nil="true"/>
    <Teachers xmlns="f8d34afb-eaf3-414f-8c4c-a486f0a8a8fb">
      <UserInfo>
        <DisplayName/>
        <AccountId xsi:nil="true"/>
        <AccountType/>
      </UserInfo>
    </Teachers>
    <LMS_Mappings xmlns="f8d34afb-eaf3-414f-8c4c-a486f0a8a8fb" xsi:nil="true"/>
    <Invited_Teachers xmlns="f8d34afb-eaf3-414f-8c4c-a486f0a8a8fb" xsi:nil="true"/>
    <IsNotebookLocked xmlns="f8d34afb-eaf3-414f-8c4c-a486f0a8a8fb" xsi:nil="true"/>
    <NotebookType xmlns="f8d34afb-eaf3-414f-8c4c-a486f0a8a8fb" xsi:nil="true"/>
  </documentManagement>
</p:properties>
</file>

<file path=customXml/itemProps1.xml><?xml version="1.0" encoding="utf-8"?>
<ds:datastoreItem xmlns:ds="http://schemas.openxmlformats.org/officeDocument/2006/customXml" ds:itemID="{423491EF-AF3E-4C58-86D5-1B8E24327B22}">
  <ds:schemaRefs>
    <ds:schemaRef ds:uri="http://schemas.microsoft.com/sharepoint/v3/contenttype/forms"/>
  </ds:schemaRefs>
</ds:datastoreItem>
</file>

<file path=customXml/itemProps2.xml><?xml version="1.0" encoding="utf-8"?>
<ds:datastoreItem xmlns:ds="http://schemas.openxmlformats.org/officeDocument/2006/customXml" ds:itemID="{B3B79B45-F8FC-45FB-B6E6-D1AF6D49F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4afb-eaf3-414f-8c4c-a486f0a8a8fb"/>
    <ds:schemaRef ds:uri="d12b0866-9180-4d63-9858-8ee9b28a86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ABEDEC-05AA-4901-9CCC-2DDC85C66580}">
  <ds:schemaRefs>
    <ds:schemaRef ds:uri="http://schemas.microsoft.com/office/2006/documentManagement/types"/>
    <ds:schemaRef ds:uri="http://schemas.microsoft.com/office/infopath/2007/PartnerControls"/>
    <ds:schemaRef ds:uri="d12b0866-9180-4d63-9858-8ee9b28a86cf"/>
    <ds:schemaRef ds:uri="http://purl.org/dc/elements/1.1/"/>
    <ds:schemaRef ds:uri="http://schemas.microsoft.com/office/2006/metadata/properties"/>
    <ds:schemaRef ds:uri="http://purl.org/dc/terms/"/>
    <ds:schemaRef ds:uri="http://schemas.openxmlformats.org/package/2006/metadata/core-properties"/>
    <ds:schemaRef ds:uri="f8d34afb-eaf3-414f-8c4c-a486f0a8a8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7944</TotalTime>
  <Words>1163</Words>
  <Application>Microsoft Office PowerPoint</Application>
  <PresentationFormat>On-screen Show (16:9)</PresentationFormat>
  <Paragraphs>59</Paragraphs>
  <Slides>11</Slides>
  <Notes>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Georgia</vt:lpstr>
      <vt:lpstr>Lucida Grande</vt:lpstr>
      <vt:lpstr>Times New Roman</vt:lpstr>
      <vt:lpstr>UoL Powerpoint Guidelines Accessibility Design</vt:lpstr>
      <vt:lpstr>1_Office Theme</vt:lpstr>
      <vt:lpstr>Maths - Assessing Counting and Calculation  </vt:lpstr>
      <vt:lpstr>PowerPoint Presentation</vt:lpstr>
      <vt:lpstr>Assess your children’s counting (especially FS and KS1)</vt:lpstr>
      <vt:lpstr>Preparation for the counting task</vt:lpstr>
      <vt:lpstr>Reflect</vt:lpstr>
      <vt:lpstr>Assess your children’s calculating (KS1 and 2)</vt:lpstr>
      <vt:lpstr>Prepare to assess calculation</vt:lpstr>
      <vt:lpstr>Carrying out the calculation task</vt:lpstr>
      <vt:lpstr>Carrying out the calculation task</vt:lpstr>
      <vt:lpstr>Reflect</vt:lpstr>
      <vt:lpstr>Recording the maths tasks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think is meant by the term inclusive education and why do you think this is important?</dc:title>
  <dc:creator>Adams, Sarah J.C.</dc:creator>
  <cp:lastModifiedBy>Godfrey, Alison M. (Dr.)</cp:lastModifiedBy>
  <cp:revision>22</cp:revision>
  <dcterms:created xsi:type="dcterms:W3CDTF">2020-09-14T21:11:27Z</dcterms:created>
  <dcterms:modified xsi:type="dcterms:W3CDTF">2021-10-07T11:42:18Z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0x010100A58D42C4F4D6ED4FB6DFDEBBB691FCD6</vt:lpwstr>
  </property>
</Properties>
</file>