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0" r:id="rId5"/>
  </p:sldMasterIdLst>
  <p:notesMasterIdLst>
    <p:notesMasterId r:id="rId36"/>
  </p:notesMasterIdLst>
  <p:sldIdLst>
    <p:sldId id="256" r:id="rId6"/>
    <p:sldId id="419" r:id="rId7"/>
    <p:sldId id="425" r:id="rId8"/>
    <p:sldId id="426" r:id="rId9"/>
    <p:sldId id="432" r:id="rId10"/>
    <p:sldId id="442" r:id="rId11"/>
    <p:sldId id="476" r:id="rId12"/>
    <p:sldId id="429" r:id="rId13"/>
    <p:sldId id="430" r:id="rId14"/>
    <p:sldId id="428" r:id="rId15"/>
    <p:sldId id="427" r:id="rId16"/>
    <p:sldId id="437" r:id="rId17"/>
    <p:sldId id="440" r:id="rId18"/>
    <p:sldId id="441" r:id="rId19"/>
    <p:sldId id="444" r:id="rId20"/>
    <p:sldId id="487" r:id="rId21"/>
    <p:sldId id="478" r:id="rId22"/>
    <p:sldId id="480" r:id="rId23"/>
    <p:sldId id="481" r:id="rId24"/>
    <p:sldId id="482" r:id="rId25"/>
    <p:sldId id="454" r:id="rId26"/>
    <p:sldId id="479" r:id="rId27"/>
    <p:sldId id="486" r:id="rId28"/>
    <p:sldId id="483" r:id="rId29"/>
    <p:sldId id="484" r:id="rId30"/>
    <p:sldId id="434" r:id="rId31"/>
    <p:sldId id="435" r:id="rId32"/>
    <p:sldId id="436" r:id="rId33"/>
    <p:sldId id="431" r:id="rId34"/>
    <p:sldId id="861" r:id="rId35"/>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752">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B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6" autoAdjust="0"/>
    <p:restoredTop sz="74291" autoAdjust="0"/>
  </p:normalViewPr>
  <p:slideViewPr>
    <p:cSldViewPr snapToGrid="0" snapToObjects="1" showGuides="1">
      <p:cViewPr varScale="1">
        <p:scale>
          <a:sx n="80" d="100"/>
          <a:sy n="80" d="100"/>
        </p:scale>
        <p:origin x="1238" y="62"/>
      </p:cViewPr>
      <p:guideLst>
        <p:guide orient="horz" pos="1583"/>
        <p:guide pos="2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01" d="100"/>
          <a:sy n="101" d="100"/>
        </p:scale>
        <p:origin x="-2504" y="-12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2221D7CF-5F4D-5148-AB1A-A05EF0B57D46}" type="datetimeFigureOut">
              <a:rPr lang="en-US" smtClean="0"/>
              <a:t>1/18/2024</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dirty="0"/>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72C7E9-CA6E-C945-826B-68C1FAB00F44}" type="slidenum">
              <a:rPr lang="en-US" smtClean="0"/>
              <a:t>1</a:t>
            </a:fld>
            <a:endParaRPr lang="en-US" dirty="0"/>
          </a:p>
        </p:txBody>
      </p:sp>
    </p:spTree>
    <p:extLst>
      <p:ext uri="{BB962C8B-B14F-4D97-AF65-F5344CB8AC3E}">
        <p14:creationId xmlns:p14="http://schemas.microsoft.com/office/powerpoint/2010/main" val="99390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Cognition</a:t>
            </a:r>
            <a:r>
              <a:rPr lang="en-GB" dirty="0"/>
              <a:t> is the mental process involved in knowing, understanding, and learning. By cognitive strategies, we mean skills like memorisation techniques or subject-specific strategies like making different marks with a brush or using different methods to solve equations in maths. This is the bread and butter of good teaching; cognitive strategies are fundamental to acquiring knowledge and completing learning tasks. </a:t>
            </a:r>
          </a:p>
          <a:p>
            <a:endParaRPr lang="en-GB" dirty="0"/>
          </a:p>
          <a:p>
            <a:r>
              <a:rPr lang="en-GB" b="1" dirty="0"/>
              <a:t>Metacognition</a:t>
            </a:r>
            <a:r>
              <a:rPr lang="en-GB" dirty="0"/>
              <a:t> is about the ways learners monitor and purposefully direct their learning. For example, having decided that a particular cognitive strategy for memorisation is likely to be successful, a pupil then monitors whether it has indeed been successful and then deliberately changes (or not) their memorisation method based on that evidence. By metacognitive strategies, we mean the strategies we use to monitor or control our cognition, such as checking that our memorisation technique was accurate or selecting the most appropriate cognitive strategy for the task we are undertaking.</a:t>
            </a:r>
          </a:p>
          <a:p>
            <a:endParaRPr lang="en-GB" dirty="0"/>
          </a:p>
          <a:p>
            <a:r>
              <a:rPr lang="en-GB" b="1" dirty="0"/>
              <a:t>Motivation</a:t>
            </a:r>
            <a:r>
              <a:rPr lang="en-GB" dirty="0"/>
              <a:t> is about our willingness to engage our metacognitive and cognitive skills and apply them to learning. Motivational strategies will include convincing oneself to undertake a tricky revision task now—affecting our current well-being—as a way of improving our future well-being in the test tomorrow</a:t>
            </a:r>
          </a:p>
          <a:p>
            <a:endParaRPr lang="en-GB" dirty="0"/>
          </a:p>
          <a:p>
            <a:r>
              <a:rPr lang="en-GB" dirty="0"/>
              <a:t>Cognition, metacognition, and motivation all interact in complex ways during the learning process. For Freya, she deployed cognitive strategies, like using mnemonics and doing some self-testing practice at home. She used metacognitive strategies to plan her spelling practice, recognising why using a mnemonic was the right tool for the job, while monitoring her own difficulties with time pressures during the test. Finally, Freya mustered the motivational strategies to engage in repeated practice and to persevere during a pressured challenge. </a:t>
            </a:r>
          </a:p>
          <a:p>
            <a:r>
              <a:rPr lang="en-GB" dirty="0"/>
              <a:t>https://d2tic4wvo1iusb.cloudfront.net/eef-guidance-reports/metacognition/EEF_Metacognition_and_self-regulated_learning.pdf </a:t>
            </a:r>
          </a:p>
        </p:txBody>
      </p:sp>
      <p:sp>
        <p:nvSpPr>
          <p:cNvPr id="4" name="Slide Number Placeholder 3"/>
          <p:cNvSpPr>
            <a:spLocks noGrp="1"/>
          </p:cNvSpPr>
          <p:nvPr>
            <p:ph type="sldNum" sz="quarter" idx="10"/>
          </p:nvPr>
        </p:nvSpPr>
        <p:spPr/>
        <p:txBody>
          <a:bodyPr/>
          <a:lstStyle/>
          <a:p>
            <a:fld id="{6772C7E9-CA6E-C945-826B-68C1FAB00F44}" type="slidenum">
              <a:rPr lang="en-US" smtClean="0"/>
              <a:t>20</a:t>
            </a:fld>
            <a:endParaRPr lang="en-US" dirty="0"/>
          </a:p>
        </p:txBody>
      </p:sp>
    </p:spTree>
    <p:extLst>
      <p:ext uri="{BB962C8B-B14F-4D97-AF65-F5344CB8AC3E}">
        <p14:creationId xmlns:p14="http://schemas.microsoft.com/office/powerpoint/2010/main" val="95779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72C7E9-CA6E-C945-826B-68C1FAB00F44}" type="slidenum">
              <a:rPr lang="en-US" smtClean="0"/>
              <a:t>21</a:t>
            </a:fld>
            <a:endParaRPr lang="en-US" dirty="0"/>
          </a:p>
        </p:txBody>
      </p:sp>
    </p:spTree>
    <p:extLst>
      <p:ext uri="{BB962C8B-B14F-4D97-AF65-F5344CB8AC3E}">
        <p14:creationId xmlns:p14="http://schemas.microsoft.com/office/powerpoint/2010/main" val="429179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72C7E9-CA6E-C945-826B-68C1FAB00F44}" type="slidenum">
              <a:rPr lang="en-US" smtClean="0"/>
              <a:t>22</a:t>
            </a:fld>
            <a:endParaRPr lang="en-US" dirty="0"/>
          </a:p>
        </p:txBody>
      </p:sp>
    </p:spTree>
    <p:extLst>
      <p:ext uri="{BB962C8B-B14F-4D97-AF65-F5344CB8AC3E}">
        <p14:creationId xmlns:p14="http://schemas.microsoft.com/office/powerpoint/2010/main" val="315429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this model by </a:t>
            </a:r>
            <a:r>
              <a:rPr lang="en-GB" baseline="0" dirty="0" err="1"/>
              <a:t>Wiliam</a:t>
            </a:r>
            <a:r>
              <a:rPr lang="en-GB" baseline="0" dirty="0"/>
              <a:t> which he uses to articulate the strategies for formative assessment.</a:t>
            </a:r>
          </a:p>
          <a:p>
            <a:endParaRPr lang="en-GB" baseline="0" dirty="0"/>
          </a:p>
          <a:p>
            <a:r>
              <a:rPr lang="en-GB" baseline="0" dirty="0"/>
              <a:t>Take ideas of different formative assessment strategies they have seen in their prelim placement. Which box do they fit in? Can they see examples of all boxes?</a:t>
            </a:r>
            <a:endParaRPr lang="en-GB" dirty="0"/>
          </a:p>
          <a:p>
            <a:endParaRPr lang="en-GB" baseline="0" dirty="0"/>
          </a:p>
          <a:p>
            <a:r>
              <a:rPr lang="en-GB" baseline="0" dirty="0"/>
              <a:t>Introduce the idea that it is not as straight-forward as putting strategies in boxes and just using one strategy at a time. It is about being responsive and always deciding what instructional decisions are made to move the learning forward.</a:t>
            </a:r>
          </a:p>
          <a:p>
            <a:endParaRPr lang="en-GB" baseline="0" dirty="0"/>
          </a:p>
          <a:p>
            <a:r>
              <a:rPr lang="en-GB" baseline="0" dirty="0"/>
              <a:t>For more information: </a:t>
            </a:r>
            <a:r>
              <a:rPr lang="en-GB" baseline="0" dirty="0" err="1"/>
              <a:t>Wiliam</a:t>
            </a:r>
            <a:r>
              <a:rPr lang="en-GB" baseline="0" dirty="0"/>
              <a:t>, D. (2011) </a:t>
            </a:r>
            <a:r>
              <a:rPr lang="en-GB" i="1" baseline="0" dirty="0"/>
              <a:t>Embedded Formative Assessment</a:t>
            </a:r>
            <a:r>
              <a:rPr lang="en-GB" baseline="0" dirty="0"/>
              <a:t>. Bloomington: Solution Tree Press, </a:t>
            </a:r>
            <a:endParaRPr lang="en-GB" dirty="0"/>
          </a:p>
        </p:txBody>
      </p:sp>
      <p:sp>
        <p:nvSpPr>
          <p:cNvPr id="4" name="Slide Number Placeholder 3"/>
          <p:cNvSpPr>
            <a:spLocks noGrp="1"/>
          </p:cNvSpPr>
          <p:nvPr>
            <p:ph type="sldNum" sz="quarter" idx="10"/>
          </p:nvPr>
        </p:nvSpPr>
        <p:spPr/>
        <p:txBody>
          <a:bodyPr/>
          <a:lstStyle/>
          <a:p>
            <a:fld id="{F1E016C8-B6EC-4A39-B043-66C6C8DCB97F}" type="slidenum">
              <a:rPr lang="en-GB" smtClean="0"/>
              <a:t>23</a:t>
            </a:fld>
            <a:endParaRPr lang="en-GB"/>
          </a:p>
        </p:txBody>
      </p:sp>
    </p:spTree>
    <p:extLst>
      <p:ext uri="{BB962C8B-B14F-4D97-AF65-F5344CB8AC3E}">
        <p14:creationId xmlns:p14="http://schemas.microsoft.com/office/powerpoint/2010/main" val="351943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72C7E9-CA6E-C945-826B-68C1FAB00F44}" type="slidenum">
              <a:rPr lang="en-US" smtClean="0"/>
              <a:t>24</a:t>
            </a:fld>
            <a:endParaRPr lang="en-US" dirty="0"/>
          </a:p>
        </p:txBody>
      </p:sp>
    </p:spTree>
    <p:extLst>
      <p:ext uri="{BB962C8B-B14F-4D97-AF65-F5344CB8AC3E}">
        <p14:creationId xmlns:p14="http://schemas.microsoft.com/office/powerpoint/2010/main" val="351038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72C7E9-CA6E-C945-826B-68C1FAB00F44}" type="slidenum">
              <a:rPr lang="en-US" smtClean="0"/>
              <a:t>25</a:t>
            </a:fld>
            <a:endParaRPr lang="en-US" dirty="0"/>
          </a:p>
        </p:txBody>
      </p:sp>
    </p:spTree>
    <p:extLst>
      <p:ext uri="{BB962C8B-B14F-4D97-AF65-F5344CB8AC3E}">
        <p14:creationId xmlns:p14="http://schemas.microsoft.com/office/powerpoint/2010/main" val="59412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Jenny</a:t>
            </a:r>
          </a:p>
        </p:txBody>
      </p:sp>
      <p:sp>
        <p:nvSpPr>
          <p:cNvPr id="4" name="Slide Number Placeholder 3"/>
          <p:cNvSpPr>
            <a:spLocks noGrp="1"/>
          </p:cNvSpPr>
          <p:nvPr>
            <p:ph type="sldNum" sz="quarter" idx="10"/>
          </p:nvPr>
        </p:nvSpPr>
        <p:spPr/>
        <p:txBody>
          <a:bodyPr/>
          <a:lstStyle/>
          <a:p>
            <a:fld id="{6772C7E9-CA6E-C945-826B-68C1FAB00F44}" type="slidenum">
              <a:rPr lang="en-US" smtClean="0"/>
              <a:t>2</a:t>
            </a:fld>
            <a:endParaRPr lang="en-US" dirty="0"/>
          </a:p>
        </p:txBody>
      </p:sp>
    </p:spTree>
    <p:extLst>
      <p:ext uri="{BB962C8B-B14F-4D97-AF65-F5344CB8AC3E}">
        <p14:creationId xmlns:p14="http://schemas.microsoft.com/office/powerpoint/2010/main" val="9966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5</a:t>
            </a:fld>
            <a:endParaRPr lang="en-US" dirty="0"/>
          </a:p>
        </p:txBody>
      </p:sp>
    </p:spTree>
    <p:extLst>
      <p:ext uri="{BB962C8B-B14F-4D97-AF65-F5344CB8AC3E}">
        <p14:creationId xmlns:p14="http://schemas.microsoft.com/office/powerpoint/2010/main" val="378230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72C7E9-CA6E-C945-826B-68C1FAB00F44}" type="slidenum">
              <a:rPr lang="en-US" smtClean="0"/>
              <a:t>6</a:t>
            </a:fld>
            <a:endParaRPr lang="en-US" dirty="0"/>
          </a:p>
        </p:txBody>
      </p:sp>
    </p:spTree>
    <p:extLst>
      <p:ext uri="{BB962C8B-B14F-4D97-AF65-F5344CB8AC3E}">
        <p14:creationId xmlns:p14="http://schemas.microsoft.com/office/powerpoint/2010/main" val="185892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a:t>
            </a:r>
            <a:r>
              <a:rPr lang="en-GB" baseline="0" dirty="0"/>
              <a:t> draw out the difference between knowledge and skills here?</a:t>
            </a:r>
            <a:endParaRPr lang="en-GB" dirty="0"/>
          </a:p>
        </p:txBody>
      </p:sp>
      <p:sp>
        <p:nvSpPr>
          <p:cNvPr id="4" name="Slide Number Placeholder 3"/>
          <p:cNvSpPr>
            <a:spLocks noGrp="1"/>
          </p:cNvSpPr>
          <p:nvPr>
            <p:ph type="sldNum" sz="quarter" idx="10"/>
          </p:nvPr>
        </p:nvSpPr>
        <p:spPr/>
        <p:txBody>
          <a:bodyPr/>
          <a:lstStyle/>
          <a:p>
            <a:fld id="{6772C7E9-CA6E-C945-826B-68C1FAB00F44}" type="slidenum">
              <a:rPr lang="en-US" smtClean="0"/>
              <a:t>11</a:t>
            </a:fld>
            <a:endParaRPr lang="en-US" dirty="0"/>
          </a:p>
        </p:txBody>
      </p:sp>
    </p:spTree>
    <p:extLst>
      <p:ext uri="{BB962C8B-B14F-4D97-AF65-F5344CB8AC3E}">
        <p14:creationId xmlns:p14="http://schemas.microsoft.com/office/powerpoint/2010/main" val="274152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2727A"/>
                </a:solidFill>
                <a:effectLst/>
                <a:latin typeface="Gilroy"/>
              </a:rPr>
              <a:t>In low-stakes assessments, such as quizzes and surveys, the consequences to the candidate are low, and so the legal liabilities are low. These assessments are often taken alone since there isn’t any motivation to cheat or share answers with others. Little planning is required: subject matter experts (SMEs) simply write the questions and make them available to learners. The consequences of low-stakes tests are  easily reversed. If someone gets a poor score on a quiz, for instance, they could improve their score on a retake.</a:t>
            </a:r>
            <a:br>
              <a:rPr lang="en-GB" dirty="0"/>
            </a:br>
            <a:r>
              <a:rPr lang="en-GB" b="0" i="0" dirty="0">
                <a:solidFill>
                  <a:srgbClr val="52727A"/>
                </a:solidFill>
                <a:effectLst/>
                <a:latin typeface="Gilroy"/>
              </a:rPr>
              <a:t>But what about the consequences of a high-stakes test, such as a nursing certification exam? It would very difficult, if not impossible, to reverse the consequences of failing such a test. This kind of test, therefore, requires a great deal of planning. This might include job task analysis, setting pass/fail scores, specifying the methods and consistency of delivery required, and determining how results will be stored and distributed.</a:t>
            </a:r>
            <a:endParaRPr lang="en-GB" dirty="0"/>
          </a:p>
        </p:txBody>
      </p:sp>
      <p:sp>
        <p:nvSpPr>
          <p:cNvPr id="4" name="Slide Number Placeholder 3"/>
          <p:cNvSpPr>
            <a:spLocks noGrp="1"/>
          </p:cNvSpPr>
          <p:nvPr>
            <p:ph type="sldNum" sz="quarter" idx="5"/>
          </p:nvPr>
        </p:nvSpPr>
        <p:spPr/>
        <p:txBody>
          <a:bodyPr/>
          <a:lstStyle/>
          <a:p>
            <a:fld id="{6772C7E9-CA6E-C945-826B-68C1FAB00F44}" type="slidenum">
              <a:rPr lang="en-US" smtClean="0"/>
              <a:t>16</a:t>
            </a:fld>
            <a:endParaRPr lang="en-US" dirty="0"/>
          </a:p>
        </p:txBody>
      </p:sp>
    </p:spTree>
    <p:extLst>
      <p:ext uri="{BB962C8B-B14F-4D97-AF65-F5344CB8AC3E}">
        <p14:creationId xmlns:p14="http://schemas.microsoft.com/office/powerpoint/2010/main" val="145332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Cognition</a:t>
            </a:r>
            <a:r>
              <a:rPr lang="en-GB" dirty="0"/>
              <a:t> is the mental process involved in knowing, understanding, and learning. By cognitive strategies, we mean skills like memorisation techniques or subject-specific strategies like making different marks with a brush or using different methods to solve equations in maths. This is the bread and butter of good teaching; cognitive strategies are fundamental to acquiring knowledge and completing learning tasks. </a:t>
            </a:r>
          </a:p>
          <a:p>
            <a:endParaRPr lang="en-GB" dirty="0"/>
          </a:p>
          <a:p>
            <a:r>
              <a:rPr lang="en-GB" b="1" dirty="0"/>
              <a:t>Metacognition</a:t>
            </a:r>
            <a:r>
              <a:rPr lang="en-GB" dirty="0"/>
              <a:t> is about the ways learners monitor and purposefully direct their learning. For example, having decided that a particular cognitive strategy for memorisation is likely to be successful, a pupil then monitors whether it has indeed been successful and then deliberately changes (or not) their memorisation method based on that evidence. By metacognitive strategies, we mean the strategies we use to monitor or control our cognition, such as checking that our memorisation technique was accurate or selecting the most appropriate cognitive strategy for the task we are undertaking.</a:t>
            </a:r>
          </a:p>
          <a:p>
            <a:endParaRPr lang="en-GB" dirty="0"/>
          </a:p>
          <a:p>
            <a:r>
              <a:rPr lang="en-GB" b="1" dirty="0"/>
              <a:t>Motivation</a:t>
            </a:r>
            <a:r>
              <a:rPr lang="en-GB" dirty="0"/>
              <a:t> is about our willingness to engage our metacognitive and cognitive skills and apply them to learning. Motivational strategies will include convincing oneself to undertake a tricky revision task now—affecting our current well-being—as a way of improving our future well-being in the test tomorrow</a:t>
            </a:r>
          </a:p>
          <a:p>
            <a:endParaRPr lang="en-GB" dirty="0"/>
          </a:p>
          <a:p>
            <a:r>
              <a:rPr lang="en-GB" dirty="0"/>
              <a:t>Cognition, metacognition, and motivation all interact in complex ways during the learning process. For Freya, she deployed cognitive strategies, like using mnemonics and doing some self-testing practice at home. She used metacognitive strategies to plan her spelling practice, recognising why using a mnemonic was the right tool for the job, while monitoring her own difficulties with time pressures during the test. Finally, Freya mustered the motivational strategies to engage in repeated practice and to persevere during a pressured challenge. </a:t>
            </a:r>
          </a:p>
          <a:p>
            <a:r>
              <a:rPr lang="en-GB" dirty="0"/>
              <a:t>https://d2tic4wvo1iusb.cloudfront.net/eef-guidance-reports/metacognition/EEF_Metacognition_and_self-regulated_learning.pdf </a:t>
            </a:r>
          </a:p>
        </p:txBody>
      </p:sp>
      <p:sp>
        <p:nvSpPr>
          <p:cNvPr id="4" name="Slide Number Placeholder 3"/>
          <p:cNvSpPr>
            <a:spLocks noGrp="1"/>
          </p:cNvSpPr>
          <p:nvPr>
            <p:ph type="sldNum" sz="quarter" idx="10"/>
          </p:nvPr>
        </p:nvSpPr>
        <p:spPr/>
        <p:txBody>
          <a:bodyPr/>
          <a:lstStyle/>
          <a:p>
            <a:fld id="{6772C7E9-CA6E-C945-826B-68C1FAB00F44}" type="slidenum">
              <a:rPr lang="en-US" smtClean="0"/>
              <a:t>17</a:t>
            </a:fld>
            <a:endParaRPr lang="en-US" dirty="0"/>
          </a:p>
        </p:txBody>
      </p:sp>
    </p:spTree>
    <p:extLst>
      <p:ext uri="{BB962C8B-B14F-4D97-AF65-F5344CB8AC3E}">
        <p14:creationId xmlns:p14="http://schemas.microsoft.com/office/powerpoint/2010/main" val="411394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Motivation</a:t>
            </a:r>
            <a:r>
              <a:rPr lang="en-GB" dirty="0"/>
              <a:t> is about our willingness to engage our metacognitive and cognitive skills and apply them to learning. Motivational strategies will include convincing oneself to undertake a tricky revision task now—affecting our current well-being—as a way of improving our future well-being in the test tomorrow</a:t>
            </a:r>
          </a:p>
          <a:p>
            <a:endParaRPr lang="en-GB" dirty="0"/>
          </a:p>
          <a:p>
            <a:r>
              <a:rPr lang="en-GB" dirty="0"/>
              <a:t>Cognition, metacognition, and motivation all interact in complex ways during the learning process. For Freya, she deployed cognitive strategies, like using mnemonics and doing some self-testing practice at home. She used metacognitive strategies to plan her spelling practice, recognising why using a mnemonic was the right tool for the job, while monitoring her own difficulties with time pressures during the test. Finally, Freya mustered the motivational strategies to engage in repeated practice and to persevere during a pressured challenge. </a:t>
            </a:r>
          </a:p>
          <a:p>
            <a:r>
              <a:rPr lang="en-GB" dirty="0"/>
              <a:t>https://d2tic4wvo1iusb.cloudfront.net/eef-guidance-reports/metacognition/EEF_Metacognition_and_self-regulated_learning.pdf </a:t>
            </a:r>
          </a:p>
        </p:txBody>
      </p:sp>
      <p:sp>
        <p:nvSpPr>
          <p:cNvPr id="4" name="Slide Number Placeholder 3"/>
          <p:cNvSpPr>
            <a:spLocks noGrp="1"/>
          </p:cNvSpPr>
          <p:nvPr>
            <p:ph type="sldNum" sz="quarter" idx="10"/>
          </p:nvPr>
        </p:nvSpPr>
        <p:spPr/>
        <p:txBody>
          <a:bodyPr/>
          <a:lstStyle/>
          <a:p>
            <a:fld id="{6772C7E9-CA6E-C945-826B-68C1FAB00F44}" type="slidenum">
              <a:rPr lang="en-US" smtClean="0"/>
              <a:t>18</a:t>
            </a:fld>
            <a:endParaRPr lang="en-US" dirty="0"/>
          </a:p>
        </p:txBody>
      </p:sp>
    </p:spTree>
    <p:extLst>
      <p:ext uri="{BB962C8B-B14F-4D97-AF65-F5344CB8AC3E}">
        <p14:creationId xmlns:p14="http://schemas.microsoft.com/office/powerpoint/2010/main" val="65020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Cognition</a:t>
            </a:r>
            <a:r>
              <a:rPr lang="en-GB" dirty="0"/>
              <a:t> is the mental process involved in knowing, understanding, and learning. By cognitive strategies, we mean skills like memorisation techniques or subject-specific strategies like making different marks with a brush or using different methods to solve equations in maths. This is the bread and butter of good teaching; cognitive strategies are fundamental to acquiring knowledge and completing learning tasks. </a:t>
            </a:r>
          </a:p>
          <a:p>
            <a:endParaRPr lang="en-GB" dirty="0"/>
          </a:p>
          <a:p>
            <a:r>
              <a:rPr lang="en-GB" b="1" dirty="0"/>
              <a:t>Metacognition</a:t>
            </a:r>
            <a:r>
              <a:rPr lang="en-GB" dirty="0"/>
              <a:t> is about the ways learners monitor and purposefully direct their learning. For example, having decided that a particular cognitive strategy for memorisation is likely to be successful, a pupil then monitors whether it has indeed been successful and then deliberately changes (or not) their memorisation method based on that evidence. By metacognitive strategies, we mean the strategies we use to monitor or control our cognition, such as checking that our memorisation technique was accurate or selecting the most appropriate cognitive strategy for the task we are undertaking.</a:t>
            </a:r>
          </a:p>
          <a:p>
            <a:endParaRPr lang="en-GB" dirty="0"/>
          </a:p>
          <a:p>
            <a:r>
              <a:rPr lang="en-GB" b="1" dirty="0"/>
              <a:t>Motivation</a:t>
            </a:r>
            <a:r>
              <a:rPr lang="en-GB" dirty="0"/>
              <a:t> is about our willingness to engage our metacognitive and cognitive skills and apply them to learning. Motivational strategies will include convincing oneself to undertake a tricky revision task now—affecting our current well-being—as a way of improving our future well-being in the test tomorrow</a:t>
            </a:r>
          </a:p>
          <a:p>
            <a:endParaRPr lang="en-GB" dirty="0"/>
          </a:p>
          <a:p>
            <a:r>
              <a:rPr lang="en-GB" dirty="0"/>
              <a:t>Cognition, metacognition, and motivation all interact in complex ways during the learning process. For Freya, she deployed cognitive strategies, like using mnemonics and doing some self-testing practice at home. She used metacognitive strategies to plan her spelling practice, recognising why using a mnemonic was the right tool for the job, while monitoring her own difficulties with time pressures during the test. Finally, Freya mustered the motivational strategies to engage in repeated practice and to persevere during a pressured challenge. </a:t>
            </a:r>
          </a:p>
          <a:p>
            <a:r>
              <a:rPr lang="en-GB" dirty="0"/>
              <a:t>https://d2tic4wvo1iusb.cloudfront.net/eef-guidance-reports/metacognition/EEF_Metacognition_and_self-regulated_learning.pdf </a:t>
            </a:r>
          </a:p>
        </p:txBody>
      </p:sp>
      <p:sp>
        <p:nvSpPr>
          <p:cNvPr id="4" name="Slide Number Placeholder 3"/>
          <p:cNvSpPr>
            <a:spLocks noGrp="1"/>
          </p:cNvSpPr>
          <p:nvPr>
            <p:ph type="sldNum" sz="quarter" idx="10"/>
          </p:nvPr>
        </p:nvSpPr>
        <p:spPr/>
        <p:txBody>
          <a:bodyPr/>
          <a:lstStyle/>
          <a:p>
            <a:fld id="{6772C7E9-CA6E-C945-826B-68C1FAB00F44}" type="slidenum">
              <a:rPr lang="en-US" smtClean="0"/>
              <a:t>19</a:t>
            </a:fld>
            <a:endParaRPr lang="en-US" dirty="0"/>
          </a:p>
        </p:txBody>
      </p:sp>
    </p:spTree>
    <p:extLst>
      <p:ext uri="{BB962C8B-B14F-4D97-AF65-F5344CB8AC3E}">
        <p14:creationId xmlns:p14="http://schemas.microsoft.com/office/powerpoint/2010/main" val="3160118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1637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indent="0">
              <a:buNone/>
              <a:defRPr sz="1600">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3606800" y="4870451"/>
            <a:ext cx="1358900" cy="148085"/>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85529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indent="0">
              <a:buNone/>
              <a:defRPr sz="1600">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9374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5200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267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1237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0790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3">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38874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18858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7" name="Text Placeholder 6"/>
          <p:cNvSpPr>
            <a:spLocks noGrp="1"/>
          </p:cNvSpPr>
          <p:nvPr>
            <p:ph type="body" sz="quarter" idx="20" hasCustomPrompt="1"/>
          </p:nvPr>
        </p:nvSpPr>
        <p:spPr>
          <a:xfrm>
            <a:off x="47244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47244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07257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0008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614172" y="21969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4559300" y="1203220"/>
            <a:ext cx="4216400" cy="3698980"/>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042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90449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indent="0">
              <a:buNone/>
              <a:defRPr sz="1800">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5402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6241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0515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11"/>
            <a:ext cx="8229600" cy="573881"/>
          </a:xfrm>
        </p:spPr>
        <p:txBody>
          <a:bodyPr/>
          <a:lstStyle>
            <a:lvl1pPr>
              <a:defRPr sz="2800" b="1">
                <a:solidFill>
                  <a:srgbClr val="C00000"/>
                </a:solidFill>
                <a:latin typeface="Calibri" panose="020F0502020204030204" pitchFamily="34" charset="0"/>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4785996"/>
            <a:ext cx="360040"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4785996"/>
            <a:ext cx="3183632" cy="273844"/>
          </a:xfrm>
          <a:prstGeom prst="rect">
            <a:avLst/>
          </a:prstGeom>
          <a:ln>
            <a:noFill/>
          </a:ln>
        </p:spPr>
        <p:txBody>
          <a:bodyPr vert="horz" lIns="91440" tIns="45720" rIns="91440" bIns="45720" rtlCol="0" anchor="ctr"/>
          <a:lstStyle>
            <a:lvl1pPr algn="ctr">
              <a:tabLst/>
              <a:defRPr sz="750">
                <a:solidFill>
                  <a:schemeClr val="tx1">
                    <a:tint val="75000"/>
                  </a:schemeClr>
                </a:solidFill>
              </a:defRPr>
            </a:lvl1pPr>
          </a:lstStyle>
          <a:p>
            <a:pPr algn="l"/>
            <a:r>
              <a:rPr lang="en-US"/>
              <a:t>University of Leicester</a:t>
            </a:r>
            <a:endParaRPr lang="en-US" dirty="0"/>
          </a:p>
        </p:txBody>
      </p:sp>
      <p:sp>
        <p:nvSpPr>
          <p:cNvPr id="15" name="Text Placeholder 2"/>
          <p:cNvSpPr>
            <a:spLocks noGrp="1"/>
          </p:cNvSpPr>
          <p:nvPr>
            <p:ph type="body" idx="1"/>
          </p:nvPr>
        </p:nvSpPr>
        <p:spPr>
          <a:xfrm>
            <a:off x="457200" y="1097327"/>
            <a:ext cx="4040188" cy="479822"/>
          </a:xfrm>
        </p:spPr>
        <p:txBody>
          <a:bodyPr anchor="ct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6" name="Content Placeholder 3"/>
          <p:cNvSpPr>
            <a:spLocks noGrp="1"/>
          </p:cNvSpPr>
          <p:nvPr>
            <p:ph sz="half" idx="2"/>
          </p:nvPr>
        </p:nvSpPr>
        <p:spPr>
          <a:xfrm>
            <a:off x="457200" y="1577149"/>
            <a:ext cx="4040188" cy="2963466"/>
          </a:xfrm>
        </p:spPr>
        <p:txBody>
          <a:bodyPr/>
          <a:lstStyle>
            <a:lvl1pPr>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4"/>
          <p:cNvSpPr>
            <a:spLocks noGrp="1"/>
          </p:cNvSpPr>
          <p:nvPr>
            <p:ph type="body" sz="quarter" idx="10"/>
          </p:nvPr>
        </p:nvSpPr>
        <p:spPr>
          <a:xfrm>
            <a:off x="4645026" y="1097327"/>
            <a:ext cx="4041775" cy="479822"/>
          </a:xfrm>
        </p:spPr>
        <p:txBody>
          <a:bodyPr anchor="ct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8" name="Content Placeholder 5"/>
          <p:cNvSpPr>
            <a:spLocks noGrp="1"/>
          </p:cNvSpPr>
          <p:nvPr>
            <p:ph sz="quarter" idx="11"/>
          </p:nvPr>
        </p:nvSpPr>
        <p:spPr>
          <a:xfrm>
            <a:off x="4645026" y="1577149"/>
            <a:ext cx="4041775" cy="2963466"/>
          </a:xfrm>
        </p:spPr>
        <p:txBody>
          <a:bodyPr/>
          <a:lstStyle>
            <a:lvl1pPr>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5" y="4807337"/>
            <a:ext cx="1220061" cy="244727"/>
          </a:xfrm>
          <a:prstGeom prst="rect">
            <a:avLst/>
          </a:prstGeom>
        </p:spPr>
      </p:pic>
    </p:spTree>
    <p:extLst>
      <p:ext uri="{BB962C8B-B14F-4D97-AF65-F5344CB8AC3E}">
        <p14:creationId xmlns:p14="http://schemas.microsoft.com/office/powerpoint/2010/main" val="22573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11"/>
            <a:ext cx="8229600" cy="573881"/>
          </a:xfrm>
        </p:spPr>
        <p:txBody>
          <a:bodyPr/>
          <a:lstStyle>
            <a:lvl1pPr>
              <a:defRPr b="0">
                <a:solidFill>
                  <a:schemeClr val="tx2"/>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085403"/>
            <a:ext cx="8229600" cy="3592580"/>
          </a:xfrm>
        </p:spPr>
        <p:txBody>
          <a:bodyPr/>
          <a:lstStyle>
            <a:lvl1pPr>
              <a:spcBef>
                <a:spcPts val="105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467544" y="4785996"/>
            <a:ext cx="360040"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4785996"/>
            <a:ext cx="3183632" cy="273844"/>
          </a:xfrm>
          <a:prstGeom prst="rect">
            <a:avLst/>
          </a:prstGeom>
          <a:ln>
            <a:noFill/>
          </a:ln>
        </p:spPr>
        <p:txBody>
          <a:bodyPr vert="horz" lIns="91440" tIns="45720" rIns="91440" bIns="45720" rtlCol="0" anchor="ctr"/>
          <a:lstStyle>
            <a:lvl1pPr algn="ctr">
              <a:tabLst/>
              <a:defRPr sz="750">
                <a:solidFill>
                  <a:schemeClr val="tx1">
                    <a:tint val="75000"/>
                  </a:schemeClr>
                </a:solidFill>
              </a:defRPr>
            </a:lvl1pPr>
          </a:lstStyle>
          <a:p>
            <a:pPr algn="l"/>
            <a:r>
              <a:rPr lang="en-US" dirty="0"/>
              <a:t>University of Leicester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5" y="4807336"/>
            <a:ext cx="1220061" cy="244727"/>
          </a:xfrm>
          <a:prstGeom prst="rect">
            <a:avLst/>
          </a:prstGeom>
        </p:spPr>
      </p:pic>
    </p:spTree>
    <p:extLst>
      <p:ext uri="{BB962C8B-B14F-4D97-AF65-F5344CB8AC3E}">
        <p14:creationId xmlns:p14="http://schemas.microsoft.com/office/powerpoint/2010/main" val="11543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296761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2791145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10142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49496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62827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23467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7" name="Picture 6"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595DB804-4732-0A49-92B8-34A108D7B1F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90701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944F1811-D324-D94A-BB63-12C6D6D27AF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6610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31605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341EF440-DEC2-2642-9DB0-CDA24878B83A}"/>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86720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7B99E2-E159-FF47-A07C-5DBC4FA0D32A}"/>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9"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8" name="Picture 7"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9622B233-292E-9A4B-AFAC-C559E42ABDA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45274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4"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07156" y="4730483"/>
            <a:ext cx="1558544" cy="387617"/>
          </a:xfrm>
          <a:prstGeom prst="rect">
            <a:avLst/>
          </a:prstGeom>
        </p:spPr>
      </p:pic>
      <p:sp>
        <p:nvSpPr>
          <p:cNvPr id="10" name="Slide Number Placeholder 5">
            <a:extLst>
              <a:ext uri="{FF2B5EF4-FFF2-40B4-BE49-F238E27FC236}">
                <a16:creationId xmlns:a16="http://schemas.microsoft.com/office/drawing/2014/main" id="{1943519F-C55C-0648-A62F-5D04AD3DBCC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544153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1307CB6E-72C2-7544-A884-0F4A718E4E2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06441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73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4"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2" name="Picture Placeholder 4" descr="&quot;&quot;"/>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2504453C-9E63-D142-865C-F59161D11D8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52369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049287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4218C16E-0E3E-BD49-A220-7210C93CF7E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4165375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8A25767-1F7D-7040-BA40-A995C4D52B6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84819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787973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CF565E20-2817-494B-B459-64A70D298F4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320160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6"/>
          <p:cNvSpPr>
            <a:spLocks noGrp="1"/>
          </p:cNvSpPr>
          <p:nvPr>
            <p:ph type="body" sz="quarter" idx="20" hasCustomPrompt="1"/>
          </p:nvPr>
        </p:nvSpPr>
        <p:spPr>
          <a:xfrm>
            <a:off x="47371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5" name="Text Placeholder 11"/>
          <p:cNvSpPr>
            <a:spLocks noGrp="1"/>
          </p:cNvSpPr>
          <p:nvPr>
            <p:ph type="body" sz="quarter" idx="21"/>
          </p:nvPr>
        </p:nvSpPr>
        <p:spPr>
          <a:xfrm>
            <a:off x="47371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1889AA6C-D552-954D-B080-64CBB4CC531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976172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3AC85C26-D4E7-3349-883B-7419398BE07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03052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6" name="Text Placeholder 6"/>
          <p:cNvSpPr>
            <a:spLocks noGrp="1"/>
          </p:cNvSpPr>
          <p:nvPr>
            <p:ph type="body" sz="quarter" idx="12" hasCustomPrompt="1"/>
          </p:nvPr>
        </p:nvSpPr>
        <p:spPr>
          <a:xfrm>
            <a:off x="614172" y="2274930"/>
            <a:ext cx="3653028" cy="307777"/>
          </a:xfrm>
          <a:prstGeom prst="rect">
            <a:avLst/>
          </a:prstGeom>
          <a:solidFill>
            <a:schemeClr val="bg2">
              <a:alpha val="50000"/>
            </a:schemeClr>
          </a:solidFill>
        </p:spPr>
        <p:txBody>
          <a:bodyPr wrap="square" lIns="0" tIns="0" rIns="0" bIns="0" anchor="t" anchorCtr="0">
            <a:sp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9" name="Text Placeholder 11"/>
          <p:cNvSpPr>
            <a:spLocks noGrp="1"/>
          </p:cNvSpPr>
          <p:nvPr>
            <p:ph type="body" sz="quarter" idx="21"/>
          </p:nvPr>
        </p:nvSpPr>
        <p:spPr>
          <a:xfrm>
            <a:off x="4559300" y="1192212"/>
            <a:ext cx="4267200" cy="368458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2590DC9-2480-7E40-A503-6DE88A72F3B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66020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10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2"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756215E2-D643-8945-85D2-61D046A08E2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76631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DD776C0C-6ECC-1B44-8A0C-E5B787BA9F3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19441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CE7BCD14-5690-7845-A319-66D30543A5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67990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5917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427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0033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90808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1003300" y="3135313"/>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519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C48889A-36D4-E842-AD25-95C5A9BF953F}"/>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indent="0">
              <a:buNone/>
              <a:defRPr sz="1600">
                <a:latin typeface="+mn-lt"/>
              </a:defRPr>
            </a:lvl1pPr>
          </a:lstStyle>
          <a:p>
            <a:r>
              <a:rPr lang="en-GB" dirty="0"/>
              <a:t>Drag picture to placeholder or click icon to add</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3250316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6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711" r:id="rId3"/>
    <p:sldLayoutId id="2147483706" r:id="rId4"/>
    <p:sldLayoutId id="2147483701" r:id="rId5"/>
    <p:sldLayoutId id="2147483661" r:id="rId6"/>
    <p:sldLayoutId id="2147483672" r:id="rId7"/>
    <p:sldLayoutId id="2147483673" r:id="rId8"/>
    <p:sldLayoutId id="2147483649" r:id="rId9"/>
    <p:sldLayoutId id="2147483666" r:id="rId10"/>
    <p:sldLayoutId id="2147483678" r:id="rId11"/>
    <p:sldLayoutId id="2147483679" r:id="rId12"/>
    <p:sldLayoutId id="2147483700" r:id="rId13"/>
    <p:sldLayoutId id="2147483671" r:id="rId14"/>
    <p:sldLayoutId id="2147483660" r:id="rId15"/>
    <p:sldLayoutId id="2147483664" r:id="rId16"/>
    <p:sldLayoutId id="2147483674" r:id="rId17"/>
    <p:sldLayoutId id="2147483677" r:id="rId18"/>
    <p:sldLayoutId id="2147483668" r:id="rId19"/>
    <p:sldLayoutId id="2147483670" r:id="rId20"/>
    <p:sldLayoutId id="2147483675" r:id="rId21"/>
    <p:sldLayoutId id="2147483669" r:id="rId22"/>
    <p:sldLayoutId id="2147483715" r:id="rId23"/>
    <p:sldLayoutId id="2147483718"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248286"/>
      </p:ext>
    </p:extLst>
  </p:cSld>
  <p:clrMap bg1="dk1" tx1="lt1" bg2="dk2" tx2="lt2" accent1="accent1" accent2="accent2" accent3="accent3" accent4="accent4" accent5="accent5" accent6="accent6" hlink="hlink" folHlink="folHlink"/>
  <p:sldLayoutIdLst>
    <p:sldLayoutId id="2147483713" r:id="rId1"/>
    <p:sldLayoutId id="2147483708" r:id="rId2"/>
    <p:sldLayoutId id="2147483712" r:id="rId3"/>
    <p:sldLayoutId id="2147483709" r:id="rId4"/>
    <p:sldLayoutId id="2147483710" r:id="rId5"/>
    <p:sldLayoutId id="2147483684" r:id="rId6"/>
    <p:sldLayoutId id="2147483685" r:id="rId7"/>
    <p:sldLayoutId id="2147483686" r:id="rId8"/>
    <p:sldLayoutId id="2147483687" r:id="rId9"/>
    <p:sldLayoutId id="2147483688" r:id="rId10"/>
    <p:sldLayoutId id="2147483689" r:id="rId11"/>
    <p:sldLayoutId id="2147483690" r:id="rId12"/>
    <p:sldLayoutId id="2147483705"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s://www.nwea.org/blog/2013/dylan-wiliam-unpacking-formative-assessme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my.chartered.college/wp-content/uploads/2018/08/LearningvPerfomance.pdf"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blog.innerdrive.co.uk/learning-vs-performance"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29" y="1207363"/>
            <a:ext cx="6249880" cy="2258112"/>
          </a:xfrm>
        </p:spPr>
        <p:txBody>
          <a:bodyPr>
            <a:normAutofit fontScale="90000"/>
          </a:bodyPr>
          <a:lstStyle/>
          <a:p>
            <a:pPr algn="ctr"/>
            <a:r>
              <a:rPr lang="en-GB" sz="3600" dirty="0"/>
              <a:t>Phase 2 </a:t>
            </a:r>
            <a:br>
              <a:rPr lang="en-GB" sz="3600" dirty="0"/>
            </a:br>
            <a:r>
              <a:rPr lang="en-GB" sz="3600" dirty="0"/>
              <a:t>Planning and assessment in foundation subjects</a:t>
            </a:r>
          </a:p>
        </p:txBody>
      </p:sp>
      <p:sp>
        <p:nvSpPr>
          <p:cNvPr id="3" name="Text Placeholder 2"/>
          <p:cNvSpPr>
            <a:spLocks noGrp="1"/>
          </p:cNvSpPr>
          <p:nvPr>
            <p:ph type="body" sz="quarter" idx="12"/>
          </p:nvPr>
        </p:nvSpPr>
        <p:spPr/>
        <p:txBody>
          <a:bodyPr/>
          <a:lstStyle/>
          <a:p>
            <a:pPr algn="ctr"/>
            <a:r>
              <a:rPr lang="en-GB" dirty="0"/>
              <a:t>Ben Harvey-Ashenhurst</a:t>
            </a:r>
          </a:p>
        </p:txBody>
      </p:sp>
    </p:spTree>
    <p:extLst>
      <p:ext uri="{BB962C8B-B14F-4D97-AF65-F5344CB8AC3E}">
        <p14:creationId xmlns:p14="http://schemas.microsoft.com/office/powerpoint/2010/main" val="159964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What are you assessing?</a:t>
            </a:r>
          </a:p>
        </p:txBody>
      </p:sp>
      <p:sp>
        <p:nvSpPr>
          <p:cNvPr id="3" name="Content Placeholder 2"/>
          <p:cNvSpPr>
            <a:spLocks noGrp="1"/>
          </p:cNvSpPr>
          <p:nvPr>
            <p:ph sz="quarter" idx="11"/>
          </p:nvPr>
        </p:nvSpPr>
        <p:spPr/>
        <p:txBody>
          <a:bodyPr/>
          <a:lstStyle/>
          <a:p>
            <a:pPr marL="0" indent="0">
              <a:buNone/>
            </a:pPr>
            <a:endParaRPr lang="en-GB" dirty="0"/>
          </a:p>
          <a:p>
            <a:pPr marL="0" indent="0">
              <a:buNone/>
            </a:pPr>
            <a:r>
              <a:rPr lang="en-GB" dirty="0"/>
              <a:t>Do the children know more?</a:t>
            </a:r>
          </a:p>
          <a:p>
            <a:pPr marL="0" indent="0">
              <a:buNone/>
            </a:pPr>
            <a:r>
              <a:rPr lang="en-GB" dirty="0"/>
              <a:t>Can they remember more?</a:t>
            </a:r>
          </a:p>
          <a:p>
            <a:pPr marL="0" indent="0">
              <a:buNone/>
            </a:pPr>
            <a:r>
              <a:rPr lang="en-GB" dirty="0"/>
              <a:t>Can they do more?</a:t>
            </a:r>
          </a:p>
          <a:p>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10</a:t>
            </a:fld>
            <a:endParaRPr lang="en-US" dirty="0"/>
          </a:p>
        </p:txBody>
      </p:sp>
    </p:spTree>
    <p:extLst>
      <p:ext uri="{BB962C8B-B14F-4D97-AF65-F5344CB8AC3E}">
        <p14:creationId xmlns:p14="http://schemas.microsoft.com/office/powerpoint/2010/main" val="384402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assessment in art</a:t>
            </a:r>
          </a:p>
        </p:txBody>
      </p:sp>
      <p:sp>
        <p:nvSpPr>
          <p:cNvPr id="3" name="Content Placeholder 2"/>
          <p:cNvSpPr>
            <a:spLocks noGrp="1"/>
          </p:cNvSpPr>
          <p:nvPr>
            <p:ph sz="quarter" idx="11"/>
          </p:nvPr>
        </p:nvSpPr>
        <p:spPr/>
        <p:txBody>
          <a:bodyPr/>
          <a:lstStyle/>
          <a:p>
            <a:pPr marL="0" indent="0">
              <a:buNone/>
            </a:pPr>
            <a:r>
              <a:rPr lang="en-GB" sz="1500" dirty="0"/>
              <a:t>National Curriculum for KS1</a:t>
            </a:r>
          </a:p>
          <a:p>
            <a:r>
              <a:rPr lang="en-GB" sz="1500" i="1" dirty="0"/>
              <a:t>to use drawing, painting and sculpture to develop and share their ideas, experiences and imagination </a:t>
            </a:r>
          </a:p>
          <a:p>
            <a:r>
              <a:rPr lang="en-GB" sz="1500" i="1" dirty="0"/>
              <a:t>to develop a wide range of art and design techniques in using colour, pattern, texture, line, shape, form and space</a:t>
            </a:r>
          </a:p>
          <a:p>
            <a:r>
              <a:rPr lang="en-GB" sz="1500" i="1" dirty="0"/>
              <a:t>about the work of a range of artists, craft makers and designers, describing the differences and similarities between different practices and disciplines, and making links to their own work.</a:t>
            </a:r>
          </a:p>
          <a:p>
            <a:endParaRPr lang="en-GB" sz="1500" dirty="0"/>
          </a:p>
          <a:p>
            <a:pPr marL="0" indent="0">
              <a:buNone/>
            </a:pPr>
            <a:r>
              <a:rPr lang="en-GB" sz="1500" dirty="0"/>
              <a:t>Will lead to a sequence of teaching with the following learning intention:</a:t>
            </a:r>
          </a:p>
          <a:p>
            <a:pPr marL="0" indent="0">
              <a:buNone/>
            </a:pPr>
            <a:r>
              <a:rPr lang="en-GB" sz="1500" dirty="0"/>
              <a:t>- </a:t>
            </a:r>
            <a:r>
              <a:rPr lang="en-GB" sz="1500" i="1" dirty="0"/>
              <a:t>To use drawing to share ideas and experiences using a techniques of line, shape and form in the style of LS Lowry.</a:t>
            </a:r>
          </a:p>
          <a:p>
            <a:pPr marL="0" indent="0">
              <a:buNone/>
            </a:pPr>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11</a:t>
            </a:fld>
            <a:endParaRPr lang="en-US" dirty="0"/>
          </a:p>
        </p:txBody>
      </p:sp>
    </p:spTree>
    <p:extLst>
      <p:ext uri="{BB962C8B-B14F-4D97-AF65-F5344CB8AC3E}">
        <p14:creationId xmlns:p14="http://schemas.microsoft.com/office/powerpoint/2010/main" val="388891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assessment in art</a:t>
            </a:r>
          </a:p>
        </p:txBody>
      </p:sp>
      <p:sp>
        <p:nvSpPr>
          <p:cNvPr id="3" name="Content Placeholder 2"/>
          <p:cNvSpPr>
            <a:spLocks noGrp="1"/>
          </p:cNvSpPr>
          <p:nvPr>
            <p:ph sz="quarter" idx="11"/>
          </p:nvPr>
        </p:nvSpPr>
        <p:spPr/>
        <p:txBody>
          <a:bodyPr/>
          <a:lstStyle/>
          <a:p>
            <a:pPr marL="0" indent="0">
              <a:buNone/>
            </a:pPr>
            <a:r>
              <a:rPr lang="en-GB" dirty="0"/>
              <a:t>At the start of the teaching:</a:t>
            </a:r>
          </a:p>
          <a:p>
            <a:pPr marL="0" indent="0">
              <a:buNone/>
            </a:pPr>
            <a:endParaRPr lang="en-GB" dirty="0"/>
          </a:p>
          <a:p>
            <a:pPr marL="0" indent="0">
              <a:buNone/>
            </a:pPr>
            <a:r>
              <a:rPr lang="en-GB" i="1" dirty="0"/>
              <a:t>‘Show me all the different ways you can use a pencil to draw something’</a:t>
            </a:r>
          </a:p>
          <a:p>
            <a:pPr marL="0" indent="0">
              <a:buNone/>
            </a:pPr>
            <a:endParaRPr lang="en-GB" dirty="0"/>
          </a:p>
          <a:p>
            <a:pPr marL="0" indent="0">
              <a:buNone/>
            </a:pPr>
            <a:r>
              <a:rPr lang="en-GB" i="1" dirty="0"/>
              <a:t>‘Tell me what you know about LS Lowry’</a:t>
            </a:r>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12</a:t>
            </a:fld>
            <a:endParaRPr lang="en-US" dirty="0"/>
          </a:p>
        </p:txBody>
      </p:sp>
    </p:spTree>
    <p:extLst>
      <p:ext uri="{BB962C8B-B14F-4D97-AF65-F5344CB8AC3E}">
        <p14:creationId xmlns:p14="http://schemas.microsoft.com/office/powerpoint/2010/main" val="309073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assessment in art</a:t>
            </a:r>
          </a:p>
        </p:txBody>
      </p:sp>
      <p:sp>
        <p:nvSpPr>
          <p:cNvPr id="3" name="Content Placeholder 2"/>
          <p:cNvSpPr>
            <a:spLocks noGrp="1"/>
          </p:cNvSpPr>
          <p:nvPr>
            <p:ph sz="quarter" idx="11"/>
          </p:nvPr>
        </p:nvSpPr>
        <p:spPr/>
        <p:txBody>
          <a:bodyPr/>
          <a:lstStyle/>
          <a:p>
            <a:pPr marL="0" indent="0">
              <a:buNone/>
            </a:pPr>
            <a:r>
              <a:rPr lang="en-GB" dirty="0"/>
              <a:t>Teaching </a:t>
            </a:r>
          </a:p>
          <a:p>
            <a:pPr marL="0" indent="0">
              <a:buNone/>
            </a:pPr>
            <a:r>
              <a:rPr lang="en-GB" dirty="0"/>
              <a:t>what formative assessment techniques might you use?</a:t>
            </a:r>
          </a:p>
          <a:p>
            <a:pPr marL="0" indent="0">
              <a:buNone/>
            </a:pPr>
            <a:r>
              <a:rPr lang="en-GB" dirty="0"/>
              <a:t>what do you need to track?</a:t>
            </a:r>
          </a:p>
          <a:p>
            <a:pPr marL="0" indent="0">
              <a:buNone/>
            </a:pPr>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13</a:t>
            </a:fld>
            <a:endParaRPr lang="en-US" dirty="0"/>
          </a:p>
        </p:txBody>
      </p:sp>
      <p:pic>
        <p:nvPicPr>
          <p:cNvPr id="5" name="Picture 4"/>
          <p:cNvPicPr>
            <a:picLocks noChangeAspect="1"/>
          </p:cNvPicPr>
          <p:nvPr/>
        </p:nvPicPr>
        <p:blipFill>
          <a:blip r:embed="rId2"/>
          <a:stretch>
            <a:fillRect/>
          </a:stretch>
        </p:blipFill>
        <p:spPr>
          <a:xfrm>
            <a:off x="4656424" y="1741237"/>
            <a:ext cx="4217264" cy="3162948"/>
          </a:xfrm>
          <a:prstGeom prst="rect">
            <a:avLst/>
          </a:prstGeom>
        </p:spPr>
      </p:pic>
      <p:pic>
        <p:nvPicPr>
          <p:cNvPr id="4100" name="Picture 4" descr="7 Things You Need to Know About L.S. Lowry | Modern British &amp;amp; Irish Art |  Sotheby&amp;#3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88" y="2035047"/>
            <a:ext cx="3815340" cy="307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2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assessment in art</a:t>
            </a:r>
          </a:p>
        </p:txBody>
      </p:sp>
      <p:sp>
        <p:nvSpPr>
          <p:cNvPr id="3" name="Content Placeholder 2"/>
          <p:cNvSpPr>
            <a:spLocks noGrp="1"/>
          </p:cNvSpPr>
          <p:nvPr>
            <p:ph sz="quarter" idx="11"/>
          </p:nvPr>
        </p:nvSpPr>
        <p:spPr/>
        <p:txBody>
          <a:bodyPr/>
          <a:lstStyle/>
          <a:p>
            <a:pPr marL="0" indent="0">
              <a:buNone/>
            </a:pPr>
            <a:r>
              <a:rPr lang="en-GB" dirty="0"/>
              <a:t>At the end of the unit of teaching:</a:t>
            </a:r>
          </a:p>
          <a:p>
            <a:pPr marL="0" indent="0">
              <a:buNone/>
            </a:pPr>
            <a:endParaRPr lang="en-GB" dirty="0"/>
          </a:p>
          <a:p>
            <a:pPr marL="0" indent="0">
              <a:buNone/>
            </a:pPr>
            <a:r>
              <a:rPr lang="en-GB" i="1" dirty="0"/>
              <a:t>‘Show me all the different ways you can use a pencil to draw something’</a:t>
            </a:r>
          </a:p>
          <a:p>
            <a:pPr marL="0" indent="0">
              <a:buNone/>
            </a:pPr>
            <a:endParaRPr lang="en-GB" dirty="0"/>
          </a:p>
          <a:p>
            <a:pPr marL="0" indent="0">
              <a:buNone/>
            </a:pPr>
            <a:r>
              <a:rPr lang="en-GB" i="1" dirty="0"/>
              <a:t>‘Tell me what you know about LS Lowry’</a:t>
            </a:r>
          </a:p>
          <a:p>
            <a:pPr marL="0" indent="0">
              <a:buNone/>
            </a:pPr>
            <a:endParaRPr lang="en-GB" dirty="0"/>
          </a:p>
          <a:p>
            <a:pPr marL="0" indent="0">
              <a:buNone/>
            </a:pPr>
            <a:r>
              <a:rPr lang="en-GB" dirty="0"/>
              <a:t>Children produce a finished product</a:t>
            </a:r>
          </a:p>
        </p:txBody>
      </p:sp>
      <p:sp>
        <p:nvSpPr>
          <p:cNvPr id="4" name="Slide Number Placeholder 3"/>
          <p:cNvSpPr>
            <a:spLocks noGrp="1"/>
          </p:cNvSpPr>
          <p:nvPr>
            <p:ph type="sldNum" sz="quarter" idx="4"/>
          </p:nvPr>
        </p:nvSpPr>
        <p:spPr/>
        <p:txBody>
          <a:bodyPr/>
          <a:lstStyle/>
          <a:p>
            <a:fld id="{05306F20-FBA2-4746-AE9F-DFBA4FFD6FE5}" type="slidenum">
              <a:rPr lang="en-US" smtClean="0"/>
              <a:t>14</a:t>
            </a:fld>
            <a:endParaRPr lang="en-US" dirty="0"/>
          </a:p>
        </p:txBody>
      </p:sp>
    </p:spTree>
    <p:extLst>
      <p:ext uri="{BB962C8B-B14F-4D97-AF65-F5344CB8AC3E}">
        <p14:creationId xmlns:p14="http://schemas.microsoft.com/office/powerpoint/2010/main" val="190419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assessment</a:t>
            </a:r>
          </a:p>
        </p:txBody>
      </p:sp>
      <p:sp>
        <p:nvSpPr>
          <p:cNvPr id="3" name="Content Placeholder 2"/>
          <p:cNvSpPr>
            <a:spLocks noGrp="1"/>
          </p:cNvSpPr>
          <p:nvPr>
            <p:ph sz="quarter" idx="11"/>
          </p:nvPr>
        </p:nvSpPr>
        <p:spPr/>
        <p:txBody>
          <a:bodyPr/>
          <a:lstStyle/>
          <a:p>
            <a:pPr marL="0" indent="0">
              <a:buNone/>
            </a:pPr>
            <a:r>
              <a:rPr lang="en-GB" sz="1600" dirty="0"/>
              <a:t>-  Essay</a:t>
            </a:r>
          </a:p>
          <a:p>
            <a:pPr>
              <a:buFontTx/>
              <a:buChar char="-"/>
            </a:pPr>
            <a:r>
              <a:rPr lang="en-GB" sz="1600" dirty="0"/>
              <a:t>Double page spread report</a:t>
            </a:r>
          </a:p>
          <a:p>
            <a:pPr>
              <a:buFontTx/>
              <a:buChar char="-"/>
            </a:pPr>
            <a:r>
              <a:rPr lang="en-GB" sz="1600" dirty="0"/>
              <a:t>Piece of artwork</a:t>
            </a:r>
          </a:p>
          <a:p>
            <a:pPr>
              <a:buFontTx/>
              <a:buChar char="-"/>
            </a:pPr>
            <a:r>
              <a:rPr lang="en-GB" sz="1600" dirty="0"/>
              <a:t>Finished design project</a:t>
            </a:r>
          </a:p>
          <a:p>
            <a:pPr>
              <a:buFontTx/>
              <a:buChar char="-"/>
            </a:pPr>
            <a:r>
              <a:rPr lang="en-GB" sz="1600" dirty="0"/>
              <a:t>Podcast</a:t>
            </a:r>
          </a:p>
          <a:p>
            <a:pPr>
              <a:buFontTx/>
              <a:buChar char="-"/>
            </a:pPr>
            <a:r>
              <a:rPr lang="en-GB" sz="1600" dirty="0"/>
              <a:t>Video</a:t>
            </a:r>
          </a:p>
          <a:p>
            <a:pPr>
              <a:buFontTx/>
              <a:buChar char="-"/>
            </a:pPr>
            <a:r>
              <a:rPr lang="en-GB" sz="1600" dirty="0"/>
              <a:t>Performance</a:t>
            </a:r>
          </a:p>
          <a:p>
            <a:pPr>
              <a:buFontTx/>
              <a:buChar char="-"/>
            </a:pPr>
            <a:r>
              <a:rPr lang="en-GB" sz="1600" dirty="0"/>
              <a:t>Kahoot! Quiz</a:t>
            </a:r>
          </a:p>
          <a:p>
            <a:pPr>
              <a:buFontTx/>
              <a:buChar char="-"/>
            </a:pPr>
            <a:endParaRPr lang="en-GB" sz="1600" dirty="0"/>
          </a:p>
          <a:p>
            <a:pPr marL="0" indent="0">
              <a:buNone/>
            </a:pPr>
            <a:r>
              <a:rPr lang="en-GB" sz="1600" dirty="0"/>
              <a:t>As long as the children can demonstrate they </a:t>
            </a:r>
            <a:r>
              <a:rPr lang="en-GB" sz="1600" dirty="0">
                <a:solidFill>
                  <a:schemeClr val="accent1"/>
                </a:solidFill>
              </a:rPr>
              <a:t>know more, can remember more and do more. </a:t>
            </a:r>
          </a:p>
        </p:txBody>
      </p:sp>
      <p:sp>
        <p:nvSpPr>
          <p:cNvPr id="4" name="Slide Number Placeholder 3"/>
          <p:cNvSpPr>
            <a:spLocks noGrp="1"/>
          </p:cNvSpPr>
          <p:nvPr>
            <p:ph type="sldNum" sz="quarter" idx="4"/>
          </p:nvPr>
        </p:nvSpPr>
        <p:spPr/>
        <p:txBody>
          <a:bodyPr/>
          <a:lstStyle/>
          <a:p>
            <a:fld id="{05306F20-FBA2-4746-AE9F-DFBA4FFD6FE5}" type="slidenum">
              <a:rPr lang="en-US" smtClean="0"/>
              <a:t>15</a:t>
            </a:fld>
            <a:endParaRPr lang="en-US" dirty="0"/>
          </a:p>
        </p:txBody>
      </p:sp>
    </p:spTree>
    <p:extLst>
      <p:ext uri="{BB962C8B-B14F-4D97-AF65-F5344CB8AC3E}">
        <p14:creationId xmlns:p14="http://schemas.microsoft.com/office/powerpoint/2010/main" val="396611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B4F4-91FE-43FB-8C15-A66B5B023FB9}"/>
              </a:ext>
            </a:extLst>
          </p:cNvPr>
          <p:cNvSpPr>
            <a:spLocks noGrp="1"/>
          </p:cNvSpPr>
          <p:nvPr>
            <p:ph type="title"/>
          </p:nvPr>
        </p:nvSpPr>
        <p:spPr/>
        <p:txBody>
          <a:bodyPr/>
          <a:lstStyle/>
          <a:p>
            <a:r>
              <a:rPr lang="en-GB" dirty="0"/>
              <a:t>Low Stake vs. High Stake Assessment</a:t>
            </a:r>
          </a:p>
        </p:txBody>
      </p:sp>
      <p:sp>
        <p:nvSpPr>
          <p:cNvPr id="4" name="Slide Number Placeholder 3">
            <a:extLst>
              <a:ext uri="{FF2B5EF4-FFF2-40B4-BE49-F238E27FC236}">
                <a16:creationId xmlns:a16="http://schemas.microsoft.com/office/drawing/2014/main" id="{73DBA4C5-D1C7-4501-B7CE-7146FBC57879}"/>
              </a:ext>
            </a:extLst>
          </p:cNvPr>
          <p:cNvSpPr>
            <a:spLocks noGrp="1"/>
          </p:cNvSpPr>
          <p:nvPr>
            <p:ph type="sldNum" sz="quarter" idx="4"/>
          </p:nvPr>
        </p:nvSpPr>
        <p:spPr/>
        <p:txBody>
          <a:bodyPr/>
          <a:lstStyle/>
          <a:p>
            <a:fld id="{05306F20-FBA2-4746-AE9F-DFBA4FFD6FE5}" type="slidenum">
              <a:rPr lang="en-US" smtClean="0"/>
              <a:t>16</a:t>
            </a:fld>
            <a:endParaRPr lang="en-US" dirty="0"/>
          </a:p>
        </p:txBody>
      </p:sp>
      <p:pic>
        <p:nvPicPr>
          <p:cNvPr id="1026" name="Picture 2">
            <a:extLst>
              <a:ext uri="{FF2B5EF4-FFF2-40B4-BE49-F238E27FC236}">
                <a16:creationId xmlns:a16="http://schemas.microsoft.com/office/drawing/2014/main" id="{3A8B0433-9964-4F8E-A116-AC0E7BF60A98}"/>
              </a:ext>
            </a:extLst>
          </p:cNvPr>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b="12166"/>
          <a:stretch/>
        </p:blipFill>
        <p:spPr bwMode="auto">
          <a:xfrm>
            <a:off x="1252728" y="953261"/>
            <a:ext cx="6042096" cy="330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Metacognition</a:t>
            </a:r>
            <a:r>
              <a:rPr lang="en-GB" dirty="0"/>
              <a:t> </a:t>
            </a:r>
          </a:p>
        </p:txBody>
      </p:sp>
      <p:pic>
        <p:nvPicPr>
          <p:cNvPr id="5" name="Content Placeholder 4"/>
          <p:cNvPicPr>
            <a:picLocks noGrp="1" noChangeAspect="1"/>
          </p:cNvPicPr>
          <p:nvPr>
            <p:ph sz="quarter" idx="11"/>
          </p:nvPr>
        </p:nvPicPr>
        <p:blipFill>
          <a:blip r:embed="rId3"/>
          <a:stretch>
            <a:fillRect/>
          </a:stretch>
        </p:blipFill>
        <p:spPr>
          <a:xfrm>
            <a:off x="2608494" y="914400"/>
            <a:ext cx="3914312" cy="3060700"/>
          </a:xfrm>
          <a:prstGeom prst="rect">
            <a:avLst/>
          </a:prstGeom>
        </p:spPr>
      </p:pic>
      <p:sp>
        <p:nvSpPr>
          <p:cNvPr id="4" name="Slide Number Placeholder 3"/>
          <p:cNvSpPr>
            <a:spLocks noGrp="1"/>
          </p:cNvSpPr>
          <p:nvPr>
            <p:ph type="sldNum" sz="quarter" idx="4"/>
          </p:nvPr>
        </p:nvSpPr>
        <p:spPr/>
        <p:txBody>
          <a:bodyPr/>
          <a:lstStyle/>
          <a:p>
            <a:fld id="{05306F20-FBA2-4746-AE9F-DFBA4FFD6FE5}" type="slidenum">
              <a:rPr lang="en-US" smtClean="0"/>
              <a:t>17</a:t>
            </a:fld>
            <a:endParaRPr lang="en-US" dirty="0"/>
          </a:p>
        </p:txBody>
      </p:sp>
    </p:spTree>
    <p:extLst>
      <p:ext uri="{BB962C8B-B14F-4D97-AF65-F5344CB8AC3E}">
        <p14:creationId xmlns:p14="http://schemas.microsoft.com/office/powerpoint/2010/main" val="198936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metacognition </a:t>
            </a:r>
          </a:p>
        </p:txBody>
      </p:sp>
      <p:pic>
        <p:nvPicPr>
          <p:cNvPr id="5" name="Content Placeholder 4"/>
          <p:cNvPicPr>
            <a:picLocks noGrp="1" noChangeAspect="1"/>
          </p:cNvPicPr>
          <p:nvPr>
            <p:ph sz="quarter" idx="11"/>
          </p:nvPr>
        </p:nvPicPr>
        <p:blipFill>
          <a:blip r:embed="rId3"/>
          <a:stretch>
            <a:fillRect/>
          </a:stretch>
        </p:blipFill>
        <p:spPr>
          <a:xfrm>
            <a:off x="6337116" y="124287"/>
            <a:ext cx="2611328" cy="2041864"/>
          </a:xfrm>
          <a:prstGeom prst="rect">
            <a:avLst/>
          </a:prstGeom>
        </p:spPr>
      </p:pic>
      <p:sp>
        <p:nvSpPr>
          <p:cNvPr id="4" name="Slide Number Placeholder 3"/>
          <p:cNvSpPr>
            <a:spLocks noGrp="1"/>
          </p:cNvSpPr>
          <p:nvPr>
            <p:ph type="sldNum" sz="quarter" idx="4"/>
          </p:nvPr>
        </p:nvSpPr>
        <p:spPr/>
        <p:txBody>
          <a:bodyPr/>
          <a:lstStyle/>
          <a:p>
            <a:fld id="{05306F20-FBA2-4746-AE9F-DFBA4FFD6FE5}" type="slidenum">
              <a:rPr lang="en-US" smtClean="0"/>
              <a:t>18</a:t>
            </a:fld>
            <a:endParaRPr lang="en-US" dirty="0"/>
          </a:p>
        </p:txBody>
      </p:sp>
      <p:sp>
        <p:nvSpPr>
          <p:cNvPr id="6" name="Content Placeholder 2"/>
          <p:cNvSpPr txBox="1">
            <a:spLocks/>
          </p:cNvSpPr>
          <p:nvPr/>
        </p:nvSpPr>
        <p:spPr>
          <a:xfrm>
            <a:off x="342900" y="914401"/>
            <a:ext cx="8445500" cy="3060700"/>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t>Planning: </a:t>
            </a:r>
          </a:p>
          <a:p>
            <a:pPr marL="0" indent="0">
              <a:buNone/>
            </a:pPr>
            <a:r>
              <a:rPr lang="en-GB" sz="1600" dirty="0"/>
              <a:t>‘What resources do I need to carry out a self-portrait?’ </a:t>
            </a:r>
          </a:p>
          <a:p>
            <a:pPr marL="0" indent="0">
              <a:buNone/>
            </a:pPr>
            <a:r>
              <a:rPr lang="en-GB" sz="1600" dirty="0"/>
              <a:t>‘Have I done a self-portrait before and was it successful?’ </a:t>
            </a:r>
          </a:p>
          <a:p>
            <a:pPr marL="0" indent="0">
              <a:buNone/>
            </a:pPr>
            <a:r>
              <a:rPr lang="en-GB" sz="1600" dirty="0"/>
              <a:t>‘What have I learned from the examples we looked at earlier?’ </a:t>
            </a:r>
          </a:p>
          <a:p>
            <a:pPr marL="0" indent="0">
              <a:buNone/>
            </a:pPr>
            <a:r>
              <a:rPr lang="en-GB" sz="1600" dirty="0"/>
              <a:t>‘Where do I start and what viewpoint will I use?’ </a:t>
            </a:r>
          </a:p>
          <a:p>
            <a:pPr marL="0" indent="0">
              <a:buNone/>
            </a:pPr>
            <a:r>
              <a:rPr lang="en-GB" sz="1600" dirty="0"/>
              <a:t>‘Do I need a line guide to keep my features in proportion?’</a:t>
            </a:r>
            <a:endParaRPr lang="en-GB" sz="1600" dirty="0">
              <a:solidFill>
                <a:schemeClr val="accent1"/>
              </a:solidFill>
            </a:endParaRPr>
          </a:p>
        </p:txBody>
      </p:sp>
    </p:spTree>
    <p:extLst>
      <p:ext uri="{BB962C8B-B14F-4D97-AF65-F5344CB8AC3E}">
        <p14:creationId xmlns:p14="http://schemas.microsoft.com/office/powerpoint/2010/main" val="261660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Examples of metacognition </a:t>
            </a:r>
          </a:p>
        </p:txBody>
      </p:sp>
      <p:pic>
        <p:nvPicPr>
          <p:cNvPr id="5" name="Content Placeholder 4"/>
          <p:cNvPicPr>
            <a:picLocks noGrp="1" noChangeAspect="1"/>
          </p:cNvPicPr>
          <p:nvPr>
            <p:ph sz="quarter" idx="11"/>
          </p:nvPr>
        </p:nvPicPr>
        <p:blipFill>
          <a:blip r:embed="rId3"/>
          <a:stretch>
            <a:fillRect/>
          </a:stretch>
        </p:blipFill>
        <p:spPr>
          <a:xfrm>
            <a:off x="6337116" y="124287"/>
            <a:ext cx="2611328" cy="2041864"/>
          </a:xfrm>
          <a:prstGeom prst="rect">
            <a:avLst/>
          </a:prstGeom>
        </p:spPr>
      </p:pic>
      <p:sp>
        <p:nvSpPr>
          <p:cNvPr id="4" name="Slide Number Placeholder 3"/>
          <p:cNvSpPr>
            <a:spLocks noGrp="1"/>
          </p:cNvSpPr>
          <p:nvPr>
            <p:ph type="sldNum" sz="quarter" idx="4"/>
          </p:nvPr>
        </p:nvSpPr>
        <p:spPr/>
        <p:txBody>
          <a:bodyPr/>
          <a:lstStyle/>
          <a:p>
            <a:fld id="{05306F20-FBA2-4746-AE9F-DFBA4FFD6FE5}" type="slidenum">
              <a:rPr lang="en-US" smtClean="0"/>
              <a:t>19</a:t>
            </a:fld>
            <a:endParaRPr lang="en-US" dirty="0"/>
          </a:p>
        </p:txBody>
      </p:sp>
      <p:sp>
        <p:nvSpPr>
          <p:cNvPr id="6" name="Content Placeholder 2"/>
          <p:cNvSpPr txBox="1">
            <a:spLocks/>
          </p:cNvSpPr>
          <p:nvPr/>
        </p:nvSpPr>
        <p:spPr>
          <a:xfrm>
            <a:off x="342900" y="914401"/>
            <a:ext cx="8445500" cy="3060700"/>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t>Monitoring: </a:t>
            </a:r>
          </a:p>
          <a:p>
            <a:pPr marL="0" indent="0">
              <a:buNone/>
            </a:pPr>
            <a:r>
              <a:rPr lang="en-GB" sz="1600" dirty="0"/>
              <a:t>‘Am I doing well?’ </a:t>
            </a:r>
          </a:p>
          <a:p>
            <a:pPr marL="0" indent="0">
              <a:buNone/>
            </a:pPr>
            <a:r>
              <a:rPr lang="en-GB" sz="1600" dirty="0"/>
              <a:t>‘Do I need any different techniques to improve my self-portrait?’ </a:t>
            </a:r>
          </a:p>
          <a:p>
            <a:pPr marL="0" indent="0">
              <a:buNone/>
            </a:pPr>
            <a:r>
              <a:rPr lang="en-GB" sz="1600" dirty="0"/>
              <a:t>‘Are all of my facial features in proportion?’ </a:t>
            </a:r>
          </a:p>
          <a:p>
            <a:pPr marL="0" indent="0">
              <a:buNone/>
            </a:pPr>
            <a:r>
              <a:rPr lang="en-GB" sz="1600" dirty="0"/>
              <a:t>’Am I finding this challenging?’ </a:t>
            </a:r>
          </a:p>
          <a:p>
            <a:pPr marL="0" indent="0">
              <a:buNone/>
            </a:pPr>
            <a:r>
              <a:rPr lang="en-GB" sz="1600" dirty="0"/>
              <a:t>‘Is there anything I need to stop and change to improve my self-portrait?’</a:t>
            </a:r>
            <a:endParaRPr lang="en-GB" sz="1600" dirty="0">
              <a:solidFill>
                <a:schemeClr val="accent1"/>
              </a:solidFill>
            </a:endParaRPr>
          </a:p>
        </p:txBody>
      </p:sp>
    </p:spTree>
    <p:extLst>
      <p:ext uri="{BB962C8B-B14F-4D97-AF65-F5344CB8AC3E}">
        <p14:creationId xmlns:p14="http://schemas.microsoft.com/office/powerpoint/2010/main" val="219285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366713"/>
            <a:ext cx="8445500" cy="1231106"/>
          </a:xfrm>
        </p:spPr>
        <p:txBody>
          <a:bodyPr/>
          <a:lstStyle/>
          <a:p>
            <a:pPr algn="ctr"/>
            <a:r>
              <a:rPr lang="en-GB" sz="4000" dirty="0">
                <a:solidFill>
                  <a:srgbClr val="002060"/>
                </a:solidFill>
              </a:rPr>
              <a:t>Assessment in foundation subjects</a:t>
            </a:r>
          </a:p>
        </p:txBody>
      </p:sp>
      <p:sp>
        <p:nvSpPr>
          <p:cNvPr id="6" name="Content Placeholder 5"/>
          <p:cNvSpPr>
            <a:spLocks noGrp="1"/>
          </p:cNvSpPr>
          <p:nvPr>
            <p:ph sz="quarter" idx="11"/>
          </p:nvPr>
        </p:nvSpPr>
        <p:spPr/>
        <p:txBody>
          <a:bodyPr/>
          <a:lstStyle/>
          <a:p>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2</a:t>
            </a:fld>
            <a:endParaRPr lang="en-US" dirty="0"/>
          </a:p>
        </p:txBody>
      </p:sp>
    </p:spTree>
    <p:extLst>
      <p:ext uri="{BB962C8B-B14F-4D97-AF65-F5344CB8AC3E}">
        <p14:creationId xmlns:p14="http://schemas.microsoft.com/office/powerpoint/2010/main" val="2515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metacognition </a:t>
            </a:r>
          </a:p>
        </p:txBody>
      </p:sp>
      <p:pic>
        <p:nvPicPr>
          <p:cNvPr id="5" name="Content Placeholder 4"/>
          <p:cNvPicPr>
            <a:picLocks noGrp="1" noChangeAspect="1"/>
          </p:cNvPicPr>
          <p:nvPr>
            <p:ph sz="quarter" idx="11"/>
          </p:nvPr>
        </p:nvPicPr>
        <p:blipFill>
          <a:blip r:embed="rId3"/>
          <a:stretch>
            <a:fillRect/>
          </a:stretch>
        </p:blipFill>
        <p:spPr>
          <a:xfrm>
            <a:off x="6337116" y="124287"/>
            <a:ext cx="2611328" cy="2041864"/>
          </a:xfrm>
          <a:prstGeom prst="rect">
            <a:avLst/>
          </a:prstGeom>
        </p:spPr>
      </p:pic>
      <p:sp>
        <p:nvSpPr>
          <p:cNvPr id="4" name="Slide Number Placeholder 3"/>
          <p:cNvSpPr>
            <a:spLocks noGrp="1"/>
          </p:cNvSpPr>
          <p:nvPr>
            <p:ph type="sldNum" sz="quarter" idx="4"/>
          </p:nvPr>
        </p:nvSpPr>
        <p:spPr/>
        <p:txBody>
          <a:bodyPr/>
          <a:lstStyle/>
          <a:p>
            <a:fld id="{05306F20-FBA2-4746-AE9F-DFBA4FFD6FE5}" type="slidenum">
              <a:rPr lang="en-US" smtClean="0"/>
              <a:t>20</a:t>
            </a:fld>
            <a:endParaRPr lang="en-US" dirty="0"/>
          </a:p>
        </p:txBody>
      </p:sp>
      <p:sp>
        <p:nvSpPr>
          <p:cNvPr id="6" name="Content Placeholder 2"/>
          <p:cNvSpPr txBox="1">
            <a:spLocks/>
          </p:cNvSpPr>
          <p:nvPr/>
        </p:nvSpPr>
        <p:spPr>
          <a:xfrm>
            <a:off x="342900" y="914401"/>
            <a:ext cx="8445500" cy="3060700"/>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t>Evaluation: </a:t>
            </a:r>
          </a:p>
          <a:p>
            <a:pPr marL="0" indent="0">
              <a:buNone/>
            </a:pPr>
            <a:r>
              <a:rPr lang="en-GB" sz="1600" dirty="0"/>
              <a:t>‘How did I do?’ </a:t>
            </a:r>
          </a:p>
          <a:p>
            <a:pPr marL="0" indent="0">
              <a:buNone/>
            </a:pPr>
            <a:r>
              <a:rPr lang="en-GB" sz="1600" dirty="0"/>
              <a:t>‘Did my line guide strategy work?’ </a:t>
            </a:r>
          </a:p>
          <a:p>
            <a:pPr marL="0" indent="0">
              <a:buNone/>
            </a:pPr>
            <a:r>
              <a:rPr lang="en-GB" sz="1600" dirty="0"/>
              <a:t>‘Was it the right viewpoint to choose?’ </a:t>
            </a:r>
          </a:p>
          <a:p>
            <a:pPr marL="0" indent="0">
              <a:buNone/>
            </a:pPr>
            <a:r>
              <a:rPr lang="en-GB" sz="1600" dirty="0"/>
              <a:t>‘How would I do a better self-portrait next time?’ </a:t>
            </a:r>
          </a:p>
          <a:p>
            <a:pPr marL="0" indent="0">
              <a:buNone/>
            </a:pPr>
            <a:r>
              <a:rPr lang="en-GB" sz="1600" dirty="0"/>
              <a:t>‘Are there other perspectives, viewpoints or techniques I would like to try?’</a:t>
            </a:r>
            <a:endParaRPr lang="en-GB" sz="1600" dirty="0">
              <a:solidFill>
                <a:schemeClr val="accent1"/>
              </a:solidFill>
            </a:endParaRPr>
          </a:p>
        </p:txBody>
      </p:sp>
    </p:spTree>
    <p:extLst>
      <p:ext uri="{BB962C8B-B14F-4D97-AF65-F5344CB8AC3E}">
        <p14:creationId xmlns:p14="http://schemas.microsoft.com/office/powerpoint/2010/main" val="411529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2060"/>
                </a:solidFill>
              </a:rPr>
              <a:t>Metacognition in Phase 2</a:t>
            </a:r>
          </a:p>
        </p:txBody>
      </p:sp>
      <p:sp>
        <p:nvSpPr>
          <p:cNvPr id="4" name="Content Placeholder 3"/>
          <p:cNvSpPr>
            <a:spLocks noGrp="1"/>
          </p:cNvSpPr>
          <p:nvPr>
            <p:ph sz="quarter" idx="11"/>
          </p:nvPr>
        </p:nvSpPr>
        <p:spPr/>
        <p:txBody>
          <a:bodyPr/>
          <a:lstStyle/>
          <a:p>
            <a:pPr marL="0" indent="0">
              <a:buNone/>
            </a:pPr>
            <a:r>
              <a:rPr lang="en-GB" dirty="0"/>
              <a:t>A Phase 2 expectation is to be able to:</a:t>
            </a:r>
          </a:p>
          <a:p>
            <a:pPr marL="0" indent="0">
              <a:buNone/>
            </a:pPr>
            <a:r>
              <a:rPr lang="en-GB" b="1" dirty="0"/>
              <a:t>- identify opportunities where expert colleagues have guided pupils to reflect on their progress (metacognition)</a:t>
            </a:r>
          </a:p>
          <a:p>
            <a:pPr marL="0" indent="0">
              <a:buNone/>
            </a:pPr>
            <a:endParaRPr lang="en-GB" dirty="0"/>
          </a:p>
          <a:p>
            <a:pPr marL="0" indent="0">
              <a:buNone/>
            </a:pPr>
            <a:r>
              <a:rPr lang="en-GB" dirty="0"/>
              <a:t>This is a really important element of further developing your planning and assessment in all subjects. You should tune into this as part of your observations of expert colleagues. This will be picked up further in the Phase 2 de-brief and will be something you will be expected to include within your Phase 3 sequences of lessons.</a:t>
            </a:r>
          </a:p>
          <a:p>
            <a:endParaRPr lang="en-GB" dirty="0"/>
          </a:p>
        </p:txBody>
      </p:sp>
    </p:spTree>
    <p:extLst>
      <p:ext uri="{BB962C8B-B14F-4D97-AF65-F5344CB8AC3E}">
        <p14:creationId xmlns:p14="http://schemas.microsoft.com/office/powerpoint/2010/main" val="229580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2060"/>
                </a:solidFill>
              </a:rPr>
              <a:t>Metacognition in action</a:t>
            </a:r>
          </a:p>
        </p:txBody>
      </p:sp>
      <p:sp>
        <p:nvSpPr>
          <p:cNvPr id="3" name="Content Placeholder 2"/>
          <p:cNvSpPr>
            <a:spLocks noGrp="1"/>
          </p:cNvSpPr>
          <p:nvPr>
            <p:ph sz="quarter" idx="11"/>
          </p:nvPr>
        </p:nvSpPr>
        <p:spPr/>
        <p:txBody>
          <a:bodyPr/>
          <a:lstStyle/>
          <a:p>
            <a:pPr marL="0" indent="0">
              <a:buNone/>
            </a:pPr>
            <a:r>
              <a:rPr lang="en-GB" b="1" dirty="0"/>
              <a:t>Use of success criteria</a:t>
            </a:r>
          </a:p>
          <a:p>
            <a:pPr marL="0" indent="0">
              <a:buNone/>
            </a:pPr>
            <a:endParaRPr lang="en-GB" b="1" dirty="0"/>
          </a:p>
          <a:p>
            <a:pPr marL="0" indent="0">
              <a:buNone/>
            </a:pPr>
            <a:r>
              <a:rPr lang="en-GB" b="1" dirty="0"/>
              <a:t>Planned questioning across the process</a:t>
            </a:r>
          </a:p>
          <a:p>
            <a:pPr marL="0" indent="0">
              <a:buNone/>
            </a:pPr>
            <a:endParaRPr lang="en-GB" b="1" dirty="0"/>
          </a:p>
          <a:p>
            <a:pPr marL="0" indent="0">
              <a:buNone/>
            </a:pPr>
            <a:r>
              <a:rPr lang="en-GB" b="1" dirty="0"/>
              <a:t>Use of feedback (teacher, peer and self)</a:t>
            </a:r>
          </a:p>
          <a:p>
            <a:endParaRPr lang="en-GB" dirty="0"/>
          </a:p>
        </p:txBody>
      </p:sp>
      <p:sp>
        <p:nvSpPr>
          <p:cNvPr id="6" name="Content Placeholder 2"/>
          <p:cNvSpPr txBox="1">
            <a:spLocks/>
          </p:cNvSpPr>
          <p:nvPr/>
        </p:nvSpPr>
        <p:spPr>
          <a:xfrm>
            <a:off x="342900" y="1100832"/>
            <a:ext cx="8445500" cy="3060700"/>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600" b="1" dirty="0"/>
          </a:p>
        </p:txBody>
      </p:sp>
    </p:spTree>
    <p:extLst>
      <p:ext uri="{BB962C8B-B14F-4D97-AF65-F5344CB8AC3E}">
        <p14:creationId xmlns:p14="http://schemas.microsoft.com/office/powerpoint/2010/main" val="392210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Unpacking-FA1 dylan wilia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0354" y="1025096"/>
            <a:ext cx="5644594" cy="3360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AutoShape 3"/>
          <p:cNvSpPr>
            <a:spLocks/>
          </p:cNvSpPr>
          <p:nvPr/>
        </p:nvSpPr>
        <p:spPr bwMode="auto">
          <a:xfrm>
            <a:off x="4125796" y="4195837"/>
            <a:ext cx="489737" cy="341561"/>
          </a:xfrm>
          <a:custGeom>
            <a:avLst/>
            <a:gdLst>
              <a:gd name="T0" fmla="*/ 858363166 w 21600"/>
              <a:gd name="T1" fmla="*/ 291195185 h 21600"/>
              <a:gd name="T2" fmla="*/ 858363166 w 21600"/>
              <a:gd name="T3" fmla="*/ 291195185 h 21600"/>
              <a:gd name="T4" fmla="*/ 858363166 w 21600"/>
              <a:gd name="T5" fmla="*/ 291195185 h 21600"/>
              <a:gd name="T6" fmla="*/ 858363166 w 21600"/>
              <a:gd name="T7" fmla="*/ 2911951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89" tIns="26789" rIns="26789" bIns="26789" anchor="ctr"/>
          <a:lstStyle/>
          <a:p>
            <a:endParaRPr lang="en-GB" sz="949"/>
          </a:p>
        </p:txBody>
      </p:sp>
      <p:sp>
        <p:nvSpPr>
          <p:cNvPr id="7173" name="AutoShape 4"/>
          <p:cNvSpPr>
            <a:spLocks/>
          </p:cNvSpPr>
          <p:nvPr/>
        </p:nvSpPr>
        <p:spPr bwMode="auto">
          <a:xfrm>
            <a:off x="292964" y="113471"/>
            <a:ext cx="7297198" cy="917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89" tIns="26789" rIns="26789" bIns="26789" anchor="ctr"/>
          <a:lstStyle>
            <a:lvl1pPr algn="l" eaLnBrk="0">
              <a:spcBef>
                <a:spcPts val="4200"/>
              </a:spcBef>
              <a:defRPr sz="3800">
                <a:solidFill>
                  <a:srgbClr val="FFFFFF"/>
                </a:solidFill>
                <a:latin typeface="Helvetica Light" charset="0"/>
                <a:ea typeface="Helvetica Light" charset="0"/>
                <a:cs typeface="Helvetica Light" charset="0"/>
                <a:sym typeface="Helvetica Light" charset="0"/>
              </a:defRPr>
            </a:lvl1pPr>
            <a:lvl2pPr marL="742950" indent="-285750" algn="l" eaLnBrk="0">
              <a:spcBef>
                <a:spcPts val="4200"/>
              </a:spcBef>
              <a:defRPr sz="3800">
                <a:solidFill>
                  <a:srgbClr val="FFFFFF"/>
                </a:solidFill>
                <a:latin typeface="Helvetica Light" charset="0"/>
                <a:ea typeface="Helvetica Light" charset="0"/>
                <a:cs typeface="Helvetica Light" charset="0"/>
                <a:sym typeface="Helvetica Light" charset="0"/>
              </a:defRPr>
            </a:lvl2pPr>
            <a:lvl3pPr marL="1143000" indent="-228600" algn="l" eaLnBrk="0">
              <a:spcBef>
                <a:spcPts val="4200"/>
              </a:spcBef>
              <a:defRPr sz="3800">
                <a:solidFill>
                  <a:srgbClr val="FFFFFF"/>
                </a:solidFill>
                <a:latin typeface="Helvetica Light" charset="0"/>
                <a:ea typeface="Helvetica Light" charset="0"/>
                <a:cs typeface="Helvetica Light" charset="0"/>
                <a:sym typeface="Helvetica Light" charset="0"/>
              </a:defRPr>
            </a:lvl3pPr>
            <a:lvl4pPr marL="1600200" indent="-228600" algn="l" eaLnBrk="0">
              <a:spcBef>
                <a:spcPts val="4200"/>
              </a:spcBef>
              <a:defRPr sz="3800">
                <a:solidFill>
                  <a:srgbClr val="FFFFFF"/>
                </a:solidFill>
                <a:latin typeface="Helvetica Light" charset="0"/>
                <a:ea typeface="Helvetica Light" charset="0"/>
                <a:cs typeface="Helvetica Light" charset="0"/>
                <a:sym typeface="Helvetica Light" charset="0"/>
              </a:defRPr>
            </a:lvl4pPr>
            <a:lvl5pPr marL="2057400" indent="-228600" algn="l" eaLnBrk="0">
              <a:spcBef>
                <a:spcPts val="4200"/>
              </a:spcBef>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spcBef>
                <a:spcPct val="0"/>
              </a:spcBef>
            </a:pPr>
            <a:r>
              <a:rPr lang="en-US" altLang="en-US" sz="2800" b="1" dirty="0">
                <a:solidFill>
                  <a:srgbClr val="002060"/>
                </a:solidFill>
                <a:latin typeface="+mn-lt"/>
              </a:rPr>
              <a:t>What are the principles of assessment for learning?</a:t>
            </a:r>
          </a:p>
        </p:txBody>
      </p:sp>
      <p:sp>
        <p:nvSpPr>
          <p:cNvPr id="6" name="AutoShape 4"/>
          <p:cNvSpPr>
            <a:spLocks/>
          </p:cNvSpPr>
          <p:nvPr/>
        </p:nvSpPr>
        <p:spPr bwMode="auto">
          <a:xfrm>
            <a:off x="1534372" y="4237345"/>
            <a:ext cx="6162321" cy="917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89" tIns="26789" rIns="26789" bIns="26789" anchor="ctr"/>
          <a:lstStyle>
            <a:lvl1pPr algn="l" eaLnBrk="0">
              <a:spcBef>
                <a:spcPts val="4200"/>
              </a:spcBef>
              <a:defRPr sz="3800">
                <a:solidFill>
                  <a:srgbClr val="FFFFFF"/>
                </a:solidFill>
                <a:latin typeface="Helvetica Light" charset="0"/>
                <a:ea typeface="Helvetica Light" charset="0"/>
                <a:cs typeface="Helvetica Light" charset="0"/>
                <a:sym typeface="Helvetica Light" charset="0"/>
              </a:defRPr>
            </a:lvl1pPr>
            <a:lvl2pPr marL="742950" indent="-285750" algn="l" eaLnBrk="0">
              <a:spcBef>
                <a:spcPts val="4200"/>
              </a:spcBef>
              <a:defRPr sz="3800">
                <a:solidFill>
                  <a:srgbClr val="FFFFFF"/>
                </a:solidFill>
                <a:latin typeface="Helvetica Light" charset="0"/>
                <a:ea typeface="Helvetica Light" charset="0"/>
                <a:cs typeface="Helvetica Light" charset="0"/>
                <a:sym typeface="Helvetica Light" charset="0"/>
              </a:defRPr>
            </a:lvl2pPr>
            <a:lvl3pPr marL="1143000" indent="-228600" algn="l" eaLnBrk="0">
              <a:spcBef>
                <a:spcPts val="4200"/>
              </a:spcBef>
              <a:defRPr sz="3800">
                <a:solidFill>
                  <a:srgbClr val="FFFFFF"/>
                </a:solidFill>
                <a:latin typeface="Helvetica Light" charset="0"/>
                <a:ea typeface="Helvetica Light" charset="0"/>
                <a:cs typeface="Helvetica Light" charset="0"/>
                <a:sym typeface="Helvetica Light" charset="0"/>
              </a:defRPr>
            </a:lvl3pPr>
            <a:lvl4pPr marL="1600200" indent="-228600" algn="l" eaLnBrk="0">
              <a:spcBef>
                <a:spcPts val="4200"/>
              </a:spcBef>
              <a:defRPr sz="3800">
                <a:solidFill>
                  <a:srgbClr val="FFFFFF"/>
                </a:solidFill>
                <a:latin typeface="Helvetica Light" charset="0"/>
                <a:ea typeface="Helvetica Light" charset="0"/>
                <a:cs typeface="Helvetica Light" charset="0"/>
                <a:sym typeface="Helvetica Light" charset="0"/>
              </a:defRPr>
            </a:lvl4pPr>
            <a:lvl5pPr marL="2057400" indent="-228600" algn="l" eaLnBrk="0">
              <a:spcBef>
                <a:spcPts val="4200"/>
              </a:spcBef>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1800" dirty="0">
                <a:solidFill>
                  <a:schemeClr val="tx1"/>
                </a:solidFill>
                <a:latin typeface="+mn-lt"/>
              </a:rPr>
              <a:t>Dylan </a:t>
            </a:r>
            <a:r>
              <a:rPr lang="en-US" altLang="en-US" sz="1800" dirty="0" err="1">
                <a:solidFill>
                  <a:schemeClr val="tx1"/>
                </a:solidFill>
                <a:latin typeface="+mn-lt"/>
              </a:rPr>
              <a:t>Wiliam</a:t>
            </a:r>
            <a:r>
              <a:rPr lang="en-US" altLang="en-US" sz="1800" dirty="0">
                <a:solidFill>
                  <a:schemeClr val="tx1"/>
                </a:solidFill>
                <a:latin typeface="+mn-lt"/>
              </a:rPr>
              <a:t> – 5 key strategies for formative assessment </a:t>
            </a:r>
          </a:p>
        </p:txBody>
      </p:sp>
      <p:sp>
        <p:nvSpPr>
          <p:cNvPr id="2" name="Rectangle 1"/>
          <p:cNvSpPr/>
          <p:nvPr/>
        </p:nvSpPr>
        <p:spPr>
          <a:xfrm>
            <a:off x="1292734" y="4820196"/>
            <a:ext cx="6888203" cy="300082"/>
          </a:xfrm>
          <a:prstGeom prst="rect">
            <a:avLst/>
          </a:prstGeom>
        </p:spPr>
        <p:txBody>
          <a:bodyPr wrap="square">
            <a:spAutoFit/>
          </a:bodyPr>
          <a:lstStyle/>
          <a:p>
            <a:r>
              <a:rPr lang="en-GB" sz="1350" dirty="0">
                <a:hlinkClick r:id="rId4"/>
              </a:rPr>
              <a:t>www.nwea.org/blog/2013/dylan-wiliam-unpacking-formative-assessment</a:t>
            </a:r>
            <a:r>
              <a:rPr lang="en-GB" sz="1350" dirty="0"/>
              <a:t>/</a:t>
            </a:r>
          </a:p>
        </p:txBody>
      </p:sp>
    </p:spTree>
    <p:extLst>
      <p:ext uri="{BB962C8B-B14F-4D97-AF65-F5344CB8AC3E}">
        <p14:creationId xmlns:p14="http://schemas.microsoft.com/office/powerpoint/2010/main" val="23968266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2060"/>
                </a:solidFill>
              </a:rPr>
              <a:t>Metacognition in action</a:t>
            </a:r>
          </a:p>
        </p:txBody>
      </p:sp>
      <p:sp>
        <p:nvSpPr>
          <p:cNvPr id="6" name="Content Placeholder 2"/>
          <p:cNvSpPr txBox="1">
            <a:spLocks/>
          </p:cNvSpPr>
          <p:nvPr/>
        </p:nvSpPr>
        <p:spPr>
          <a:xfrm>
            <a:off x="342900" y="1100832"/>
            <a:ext cx="8445500" cy="3060700"/>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600" b="1" dirty="0"/>
          </a:p>
        </p:txBody>
      </p:sp>
      <p:pic>
        <p:nvPicPr>
          <p:cNvPr id="3" name="Picture 2"/>
          <p:cNvPicPr>
            <a:picLocks noChangeAspect="1"/>
          </p:cNvPicPr>
          <p:nvPr/>
        </p:nvPicPr>
        <p:blipFill>
          <a:blip r:embed="rId3"/>
          <a:stretch>
            <a:fillRect/>
          </a:stretch>
        </p:blipFill>
        <p:spPr>
          <a:xfrm>
            <a:off x="1525110" y="1100832"/>
            <a:ext cx="6324600" cy="3705225"/>
          </a:xfrm>
          <a:prstGeom prst="rect">
            <a:avLst/>
          </a:prstGeom>
        </p:spPr>
      </p:pic>
    </p:spTree>
    <p:extLst>
      <p:ext uri="{BB962C8B-B14F-4D97-AF65-F5344CB8AC3E}">
        <p14:creationId xmlns:p14="http://schemas.microsoft.com/office/powerpoint/2010/main" val="27710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b="1" dirty="0">
                <a:solidFill>
                  <a:srgbClr val="002060"/>
                </a:solidFill>
              </a:rPr>
              <a:t>Metacognition in action</a:t>
            </a:r>
          </a:p>
        </p:txBody>
      </p:sp>
      <p:sp>
        <p:nvSpPr>
          <p:cNvPr id="6" name="Content Placeholder 2"/>
          <p:cNvSpPr txBox="1">
            <a:spLocks/>
          </p:cNvSpPr>
          <p:nvPr/>
        </p:nvSpPr>
        <p:spPr>
          <a:xfrm>
            <a:off x="342900" y="1100832"/>
            <a:ext cx="8445500" cy="3060700"/>
          </a:xfrm>
          <a:prstGeom prst="rect">
            <a:avLst/>
          </a:prstGeom>
        </p:spPr>
        <p:txBody>
          <a:bodyPr lIns="0"/>
          <a:lstStyle>
            <a:lvl1pPr marL="162000" indent="-1620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1pPr>
            <a:lvl2pPr marL="417600" indent="-212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2pPr>
            <a:lvl3pPr marL="5688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3pPr>
            <a:lvl4pPr marL="7740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4pPr>
            <a:lvl5pPr marL="943200" indent="-158400" algn="l" defTabSz="457200" rtl="0" eaLnBrk="1" latinLnBrk="0" hangingPunct="1">
              <a:spcBef>
                <a:spcPts val="300"/>
              </a:spcBef>
              <a:spcAft>
                <a:spcPts val="300"/>
              </a:spcAft>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600" b="1" dirty="0"/>
          </a:p>
        </p:txBody>
      </p:sp>
      <p:pic>
        <p:nvPicPr>
          <p:cNvPr id="4" name="Picture 3"/>
          <p:cNvPicPr>
            <a:picLocks noChangeAspect="1"/>
          </p:cNvPicPr>
          <p:nvPr/>
        </p:nvPicPr>
        <p:blipFill>
          <a:blip r:embed="rId3"/>
          <a:stretch>
            <a:fillRect/>
          </a:stretch>
        </p:blipFill>
        <p:spPr>
          <a:xfrm>
            <a:off x="342900" y="1100832"/>
            <a:ext cx="8477250" cy="3686175"/>
          </a:xfrm>
          <a:prstGeom prst="rect">
            <a:avLst/>
          </a:prstGeom>
        </p:spPr>
      </p:pic>
    </p:spTree>
    <p:extLst>
      <p:ext uri="{BB962C8B-B14F-4D97-AF65-F5344CB8AC3E}">
        <p14:creationId xmlns:p14="http://schemas.microsoft.com/office/powerpoint/2010/main" val="21178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Marking in foundation subjects</a:t>
            </a:r>
          </a:p>
        </p:txBody>
      </p:sp>
      <p:sp>
        <p:nvSpPr>
          <p:cNvPr id="3" name="Content Placeholder 2"/>
          <p:cNvSpPr>
            <a:spLocks noGrp="1"/>
          </p:cNvSpPr>
          <p:nvPr>
            <p:ph sz="quarter" idx="11"/>
          </p:nvPr>
        </p:nvSpPr>
        <p:spPr/>
        <p:txBody>
          <a:bodyPr/>
          <a:lstStyle/>
          <a:p>
            <a:endParaRPr lang="en-GB" dirty="0"/>
          </a:p>
          <a:p>
            <a:r>
              <a:rPr lang="en-GB" dirty="0"/>
              <a:t>High quality feedback is purposeful, encourage further effort and should be acted upon by children</a:t>
            </a:r>
          </a:p>
          <a:p>
            <a:endParaRPr lang="en-GB" dirty="0"/>
          </a:p>
          <a:p>
            <a:r>
              <a:rPr lang="en-GB" dirty="0"/>
              <a:t>When is the best time to give verbal or written feedback during foundation subject and science teaching?</a:t>
            </a:r>
          </a:p>
        </p:txBody>
      </p:sp>
      <p:sp>
        <p:nvSpPr>
          <p:cNvPr id="4" name="Slide Number Placeholder 3"/>
          <p:cNvSpPr>
            <a:spLocks noGrp="1"/>
          </p:cNvSpPr>
          <p:nvPr>
            <p:ph type="sldNum" sz="quarter" idx="4"/>
          </p:nvPr>
        </p:nvSpPr>
        <p:spPr/>
        <p:txBody>
          <a:bodyPr/>
          <a:lstStyle/>
          <a:p>
            <a:fld id="{05306F20-FBA2-4746-AE9F-DFBA4FFD6FE5}" type="slidenum">
              <a:rPr lang="en-US" smtClean="0"/>
              <a:t>26</a:t>
            </a:fld>
            <a:endParaRPr lang="en-US" dirty="0"/>
          </a:p>
        </p:txBody>
      </p:sp>
    </p:spTree>
    <p:extLst>
      <p:ext uri="{BB962C8B-B14F-4D97-AF65-F5344CB8AC3E}">
        <p14:creationId xmlns:p14="http://schemas.microsoft.com/office/powerpoint/2010/main" val="396266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What are you assessing?</a:t>
            </a:r>
          </a:p>
        </p:txBody>
      </p:sp>
      <p:sp>
        <p:nvSpPr>
          <p:cNvPr id="3" name="Content Placeholder 2"/>
          <p:cNvSpPr>
            <a:spLocks noGrp="1"/>
          </p:cNvSpPr>
          <p:nvPr>
            <p:ph sz="quarter" idx="11"/>
          </p:nvPr>
        </p:nvSpPr>
        <p:spPr/>
        <p:txBody>
          <a:bodyPr/>
          <a:lstStyle/>
          <a:p>
            <a:r>
              <a:rPr lang="en-GB" dirty="0"/>
              <a:t>Curriculum coverage </a:t>
            </a:r>
            <a:r>
              <a:rPr lang="en-GB" b="1" dirty="0"/>
              <a:t>over time</a:t>
            </a:r>
          </a:p>
          <a:p>
            <a:pPr marL="0" indent="0">
              <a:buNone/>
            </a:pPr>
            <a:endParaRPr lang="en-GB" dirty="0"/>
          </a:p>
          <a:p>
            <a:r>
              <a:rPr lang="en-GB" strike="sngStrike" dirty="0"/>
              <a:t>Working towards / working at / greater depth</a:t>
            </a:r>
          </a:p>
          <a:p>
            <a:endParaRPr lang="en-GB" dirty="0"/>
          </a:p>
          <a:p>
            <a:r>
              <a:rPr lang="en-GB" dirty="0"/>
              <a:t>Knowledge retention </a:t>
            </a:r>
            <a:r>
              <a:rPr lang="en-GB" b="1" dirty="0"/>
              <a:t>over time</a:t>
            </a:r>
          </a:p>
          <a:p>
            <a:endParaRPr lang="en-GB" dirty="0"/>
          </a:p>
          <a:p>
            <a:r>
              <a:rPr lang="en-GB" dirty="0"/>
              <a:t>Skills development </a:t>
            </a:r>
            <a:r>
              <a:rPr lang="en-GB" b="1" dirty="0"/>
              <a:t>over time</a:t>
            </a:r>
          </a:p>
          <a:p>
            <a:pPr marL="0" indent="0">
              <a:buNone/>
            </a:pPr>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27</a:t>
            </a:fld>
            <a:endParaRPr lang="en-US" dirty="0"/>
          </a:p>
        </p:txBody>
      </p:sp>
      <p:sp>
        <p:nvSpPr>
          <p:cNvPr id="5" name="Rounded Rectangle 4"/>
          <p:cNvSpPr/>
          <p:nvPr/>
        </p:nvSpPr>
        <p:spPr>
          <a:xfrm>
            <a:off x="5379868" y="2334828"/>
            <a:ext cx="2716567" cy="12961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Who is assessing?</a:t>
            </a:r>
          </a:p>
        </p:txBody>
      </p:sp>
    </p:spTree>
    <p:extLst>
      <p:ext uri="{BB962C8B-B14F-4D97-AF65-F5344CB8AC3E}">
        <p14:creationId xmlns:p14="http://schemas.microsoft.com/office/powerpoint/2010/main" val="2577723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When you are assessing be aware of…</a:t>
            </a:r>
          </a:p>
        </p:txBody>
      </p:sp>
      <p:sp>
        <p:nvSpPr>
          <p:cNvPr id="3" name="Content Placeholder 2"/>
          <p:cNvSpPr>
            <a:spLocks noGrp="1"/>
          </p:cNvSpPr>
          <p:nvPr>
            <p:ph sz="quarter" idx="11"/>
          </p:nvPr>
        </p:nvSpPr>
        <p:spPr/>
        <p:txBody>
          <a:bodyPr/>
          <a:lstStyle/>
          <a:p>
            <a:r>
              <a:rPr lang="en-GB" dirty="0"/>
              <a:t>Where does it fit within the curriculum</a:t>
            </a:r>
            <a:endParaRPr lang="en-GB" b="1" dirty="0"/>
          </a:p>
          <a:p>
            <a:r>
              <a:rPr lang="en-GB" dirty="0"/>
              <a:t>How you might respond to assessment from previous units</a:t>
            </a:r>
          </a:p>
          <a:p>
            <a:r>
              <a:rPr lang="en-GB" dirty="0"/>
              <a:t>What are key knowledge and skills the children need to learn</a:t>
            </a:r>
          </a:p>
          <a:p>
            <a:r>
              <a:rPr lang="en-GB" dirty="0"/>
              <a:t>How much they have retained this information</a:t>
            </a:r>
          </a:p>
          <a:p>
            <a:r>
              <a:rPr lang="en-GB" dirty="0"/>
              <a:t>How much they are completing a skill independently</a:t>
            </a:r>
          </a:p>
          <a:p>
            <a:r>
              <a:rPr lang="en-GB" dirty="0"/>
              <a:t>How much they are reflecting on their own progress</a:t>
            </a:r>
          </a:p>
          <a:p>
            <a:pPr marL="0" indent="0">
              <a:buNone/>
            </a:pPr>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28</a:t>
            </a:fld>
            <a:endParaRPr lang="en-US" dirty="0"/>
          </a:p>
        </p:txBody>
      </p:sp>
    </p:spTree>
    <p:extLst>
      <p:ext uri="{BB962C8B-B14F-4D97-AF65-F5344CB8AC3E}">
        <p14:creationId xmlns:p14="http://schemas.microsoft.com/office/powerpoint/2010/main" val="390966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Planning and assessment</a:t>
            </a:r>
          </a:p>
        </p:txBody>
      </p:sp>
      <p:sp>
        <p:nvSpPr>
          <p:cNvPr id="3" name="Content Placeholder 2"/>
          <p:cNvSpPr>
            <a:spLocks noGrp="1"/>
          </p:cNvSpPr>
          <p:nvPr>
            <p:ph sz="quarter" idx="11"/>
          </p:nvPr>
        </p:nvSpPr>
        <p:spPr>
          <a:xfrm>
            <a:off x="342900" y="914401"/>
            <a:ext cx="7398428" cy="3060700"/>
          </a:xfrm>
        </p:spPr>
        <p:txBody>
          <a:bodyPr/>
          <a:lstStyle/>
          <a:p>
            <a:r>
              <a:rPr lang="en-GB" dirty="0"/>
              <a:t>What do you need to consider when planning and assessing in the foundation subjects?</a:t>
            </a:r>
          </a:p>
          <a:p>
            <a:endParaRPr lang="en-GB" dirty="0"/>
          </a:p>
          <a:p>
            <a:r>
              <a:rPr lang="en-GB" dirty="0"/>
              <a:t>What does planning look like within the planning cycle?</a:t>
            </a:r>
          </a:p>
          <a:p>
            <a:endParaRPr lang="en-GB" dirty="0"/>
          </a:p>
          <a:p>
            <a:r>
              <a:rPr lang="en-GB" dirty="0"/>
              <a:t>What does assessment look like (between lessons and a finished outcome)?</a:t>
            </a:r>
          </a:p>
          <a:p>
            <a:endParaRPr lang="en-GB" dirty="0"/>
          </a:p>
          <a:p>
            <a:r>
              <a:rPr lang="en-GB" dirty="0"/>
              <a:t>How might you develop your understanding of metacognition?</a:t>
            </a:r>
          </a:p>
          <a:p>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29</a:t>
            </a:fld>
            <a:endParaRPr lang="en-US" dirty="0"/>
          </a:p>
        </p:txBody>
      </p:sp>
      <p:pic>
        <p:nvPicPr>
          <p:cNvPr id="5" name="Picture 4"/>
          <p:cNvPicPr>
            <a:picLocks noChangeAspect="1"/>
          </p:cNvPicPr>
          <p:nvPr/>
        </p:nvPicPr>
        <p:blipFill>
          <a:blip r:embed="rId2"/>
          <a:stretch>
            <a:fillRect/>
          </a:stretch>
        </p:blipFill>
        <p:spPr>
          <a:xfrm>
            <a:off x="7630388" y="255981"/>
            <a:ext cx="1042138" cy="1044643"/>
          </a:xfrm>
          <a:prstGeom prst="rect">
            <a:avLst/>
          </a:prstGeom>
        </p:spPr>
      </p:pic>
      <p:pic>
        <p:nvPicPr>
          <p:cNvPr id="6" name="Content Placeholder 9"/>
          <p:cNvPicPr>
            <a:picLocks noChangeAspect="1"/>
          </p:cNvPicPr>
          <p:nvPr/>
        </p:nvPicPr>
        <p:blipFill>
          <a:blip r:embed="rId3"/>
          <a:stretch>
            <a:fillRect/>
          </a:stretch>
        </p:blipFill>
        <p:spPr>
          <a:xfrm>
            <a:off x="6513596" y="2355883"/>
            <a:ext cx="2984076" cy="1859144"/>
          </a:xfrm>
          <a:prstGeom prst="rect">
            <a:avLst/>
          </a:prstGeom>
        </p:spPr>
      </p:pic>
    </p:spTree>
    <p:extLst>
      <p:ext uri="{BB962C8B-B14F-4D97-AF65-F5344CB8AC3E}">
        <p14:creationId xmlns:p14="http://schemas.microsoft.com/office/powerpoint/2010/main" val="308790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What are you assessing?</a:t>
            </a:r>
          </a:p>
        </p:txBody>
      </p:sp>
      <p:sp>
        <p:nvSpPr>
          <p:cNvPr id="3" name="Content Placeholder 2"/>
          <p:cNvSpPr>
            <a:spLocks noGrp="1"/>
          </p:cNvSpPr>
          <p:nvPr>
            <p:ph sz="quarter" idx="11"/>
          </p:nvPr>
        </p:nvSpPr>
        <p:spPr/>
        <p:txBody>
          <a:bodyPr/>
          <a:lstStyle/>
          <a:p>
            <a:r>
              <a:rPr lang="en-GB" dirty="0"/>
              <a:t>Curriculum coverage</a:t>
            </a:r>
          </a:p>
          <a:p>
            <a:pPr marL="0" indent="0">
              <a:buNone/>
            </a:pPr>
            <a:endParaRPr lang="en-GB" dirty="0"/>
          </a:p>
          <a:p>
            <a:r>
              <a:rPr lang="en-GB" dirty="0"/>
              <a:t>Working towards / working at / greater depth</a:t>
            </a:r>
          </a:p>
          <a:p>
            <a:endParaRPr lang="en-GB" dirty="0"/>
          </a:p>
          <a:p>
            <a:r>
              <a:rPr lang="en-GB" dirty="0"/>
              <a:t>Knowledge retention</a:t>
            </a:r>
          </a:p>
          <a:p>
            <a:endParaRPr lang="en-GB" dirty="0"/>
          </a:p>
          <a:p>
            <a:r>
              <a:rPr lang="en-GB" dirty="0"/>
              <a:t>Skills development</a:t>
            </a:r>
          </a:p>
          <a:p>
            <a:pPr marL="0" indent="0">
              <a:buNone/>
            </a:pPr>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3</a:t>
            </a:fld>
            <a:endParaRPr lang="en-US" dirty="0"/>
          </a:p>
        </p:txBody>
      </p:sp>
    </p:spTree>
    <p:extLst>
      <p:ext uri="{BB962C8B-B14F-4D97-AF65-F5344CB8AC3E}">
        <p14:creationId xmlns:p14="http://schemas.microsoft.com/office/powerpoint/2010/main" val="561000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94F8-9820-4D5C-86B3-B1CA7B46E16A}"/>
              </a:ext>
            </a:extLst>
          </p:cNvPr>
          <p:cNvSpPr>
            <a:spLocks noGrp="1"/>
          </p:cNvSpPr>
          <p:nvPr>
            <p:ph type="title"/>
          </p:nvPr>
        </p:nvSpPr>
        <p:spPr>
          <a:xfrm>
            <a:off x="342900" y="366713"/>
            <a:ext cx="8445500" cy="307777"/>
          </a:xfrm>
        </p:spPr>
        <p:txBody>
          <a:bodyPr/>
          <a:lstStyle/>
          <a:p>
            <a:r>
              <a:rPr lang="en-GB" sz="2000" dirty="0"/>
              <a:t>Become ‘au fait’ with your phase 2 school marking policy</a:t>
            </a:r>
          </a:p>
        </p:txBody>
      </p:sp>
      <p:sp>
        <p:nvSpPr>
          <p:cNvPr id="3" name="Content Placeholder 2">
            <a:extLst>
              <a:ext uri="{FF2B5EF4-FFF2-40B4-BE49-F238E27FC236}">
                <a16:creationId xmlns:a16="http://schemas.microsoft.com/office/drawing/2014/main" id="{97FE06E8-7BE6-4BA0-95E5-37993467355E}"/>
              </a:ext>
            </a:extLst>
          </p:cNvPr>
          <p:cNvSpPr>
            <a:spLocks noGrp="1"/>
          </p:cNvSpPr>
          <p:nvPr>
            <p:ph sz="quarter" idx="11"/>
          </p:nvPr>
        </p:nvSpPr>
        <p:spPr>
          <a:xfrm>
            <a:off x="342900" y="1227103"/>
            <a:ext cx="8445500" cy="3060700"/>
          </a:xfrm>
        </p:spPr>
        <p:txBody>
          <a:bodyPr/>
          <a:lstStyle/>
          <a:p>
            <a:r>
              <a:rPr lang="en-GB" sz="2400" i="1" dirty="0"/>
              <a:t>To end this session, find your phase 2 school’s marking policy</a:t>
            </a:r>
          </a:p>
          <a:p>
            <a:r>
              <a:rPr lang="en-GB" sz="2400" i="1" dirty="0"/>
              <a:t>If you cannot find it – make sure you ask your mentor for a copy</a:t>
            </a:r>
          </a:p>
          <a:p>
            <a:r>
              <a:rPr lang="en-GB" sz="2400" i="1" dirty="0"/>
              <a:t>Take time to establish: How the subjects are assessed, how the children receive feedback, the frequency of this (per lesson/alternate), completed by the teacher/assistant/child? </a:t>
            </a:r>
          </a:p>
        </p:txBody>
      </p:sp>
      <p:sp>
        <p:nvSpPr>
          <p:cNvPr id="4" name="Slide Number Placeholder 3">
            <a:extLst>
              <a:ext uri="{FF2B5EF4-FFF2-40B4-BE49-F238E27FC236}">
                <a16:creationId xmlns:a16="http://schemas.microsoft.com/office/drawing/2014/main" id="{605743DF-4AEB-440A-BD28-58C25D816691}"/>
              </a:ext>
            </a:extLst>
          </p:cNvPr>
          <p:cNvSpPr>
            <a:spLocks noGrp="1"/>
          </p:cNvSpPr>
          <p:nvPr>
            <p:ph type="sldNum" sz="quarter" idx="4"/>
          </p:nvPr>
        </p:nvSpPr>
        <p:spPr/>
        <p:txBody>
          <a:bodyPr/>
          <a:lstStyle/>
          <a:p>
            <a:fld id="{05306F20-FBA2-4746-AE9F-DFBA4FFD6FE5}" type="slidenum">
              <a:rPr lang="en-US" smtClean="0"/>
              <a:t>30</a:t>
            </a:fld>
            <a:endParaRPr lang="en-US" dirty="0"/>
          </a:p>
        </p:txBody>
      </p:sp>
      <p:pic>
        <p:nvPicPr>
          <p:cNvPr id="5" name="Picture 4">
            <a:extLst>
              <a:ext uri="{FF2B5EF4-FFF2-40B4-BE49-F238E27FC236}">
                <a16:creationId xmlns:a16="http://schemas.microsoft.com/office/drawing/2014/main" id="{8E93B2F4-04A6-427A-96DE-7F5F23F99FCA}"/>
              </a:ext>
            </a:extLst>
          </p:cNvPr>
          <p:cNvPicPr>
            <a:picLocks noChangeAspect="1"/>
          </p:cNvPicPr>
          <p:nvPr/>
        </p:nvPicPr>
        <p:blipFill>
          <a:blip r:embed="rId2"/>
          <a:stretch>
            <a:fillRect/>
          </a:stretch>
        </p:blipFill>
        <p:spPr>
          <a:xfrm>
            <a:off x="7630388" y="255981"/>
            <a:ext cx="1042138" cy="1044643"/>
          </a:xfrm>
          <a:prstGeom prst="rect">
            <a:avLst/>
          </a:prstGeom>
        </p:spPr>
      </p:pic>
    </p:spTree>
    <p:extLst>
      <p:ext uri="{BB962C8B-B14F-4D97-AF65-F5344CB8AC3E}">
        <p14:creationId xmlns:p14="http://schemas.microsoft.com/office/powerpoint/2010/main" val="107462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Learning vs performance</a:t>
            </a:r>
          </a:p>
        </p:txBody>
      </p:sp>
      <p:sp>
        <p:nvSpPr>
          <p:cNvPr id="3" name="Content Placeholder 2"/>
          <p:cNvSpPr>
            <a:spLocks noGrp="1"/>
          </p:cNvSpPr>
          <p:nvPr>
            <p:ph sz="quarter" idx="11"/>
          </p:nvPr>
        </p:nvSpPr>
        <p:spPr/>
        <p:txBody>
          <a:bodyPr/>
          <a:lstStyle/>
          <a:p>
            <a:r>
              <a:rPr lang="en-GB" dirty="0"/>
              <a:t>Curriculum coverage</a:t>
            </a:r>
          </a:p>
          <a:p>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4</a:t>
            </a:fld>
            <a:endParaRPr lang="en-US" dirty="0"/>
          </a:p>
        </p:txBody>
      </p:sp>
      <p:pic>
        <p:nvPicPr>
          <p:cNvPr id="1026" name="Picture 2" descr="Five Pillars of Islam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778" y="1197781"/>
            <a:ext cx="5788241" cy="289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Learning vs performance</a:t>
            </a:r>
          </a:p>
        </p:txBody>
      </p:sp>
      <p:sp>
        <p:nvSpPr>
          <p:cNvPr id="3" name="Content Placeholder 2"/>
          <p:cNvSpPr>
            <a:spLocks noGrp="1"/>
          </p:cNvSpPr>
          <p:nvPr>
            <p:ph sz="quarter" idx="11"/>
          </p:nvPr>
        </p:nvSpPr>
        <p:spPr/>
        <p:txBody>
          <a:bodyPr/>
          <a:lstStyle/>
          <a:p>
            <a:endParaRPr lang="en-GB" dirty="0"/>
          </a:p>
          <a:p>
            <a:r>
              <a:rPr lang="en-GB" dirty="0"/>
              <a:t>Learning is not about how busy the children are</a:t>
            </a:r>
          </a:p>
          <a:p>
            <a:endParaRPr lang="en-GB" dirty="0"/>
          </a:p>
          <a:p>
            <a:r>
              <a:rPr lang="en-GB" dirty="0"/>
              <a:t>A successful lesson might not be that the children are just ‘busy’</a:t>
            </a:r>
          </a:p>
          <a:p>
            <a:endParaRPr lang="en-GB" dirty="0"/>
          </a:p>
          <a:p>
            <a:r>
              <a:rPr lang="en-GB" dirty="0"/>
              <a:t>It is about the knowledge and skills they are retaining</a:t>
            </a:r>
          </a:p>
          <a:p>
            <a:endParaRPr lang="en-GB" dirty="0"/>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5</a:t>
            </a:fld>
            <a:endParaRPr lang="en-US" dirty="0"/>
          </a:p>
        </p:txBody>
      </p:sp>
    </p:spTree>
    <p:extLst>
      <p:ext uri="{BB962C8B-B14F-4D97-AF65-F5344CB8AC3E}">
        <p14:creationId xmlns:p14="http://schemas.microsoft.com/office/powerpoint/2010/main" val="31408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Learning vs Performance</a:t>
            </a:r>
          </a:p>
        </p:txBody>
      </p:sp>
      <p:sp>
        <p:nvSpPr>
          <p:cNvPr id="3" name="Content Placeholder 2"/>
          <p:cNvSpPr>
            <a:spLocks noGrp="1"/>
          </p:cNvSpPr>
          <p:nvPr>
            <p:ph sz="quarter" idx="11"/>
          </p:nvPr>
        </p:nvSpPr>
        <p:spPr/>
        <p:txBody>
          <a:bodyPr/>
          <a:lstStyle/>
          <a:p>
            <a:pPr marL="0" indent="0">
              <a:buNone/>
            </a:pPr>
            <a:endParaRPr lang="en-GB" dirty="0"/>
          </a:p>
          <a:p>
            <a:pPr marL="0" indent="0">
              <a:buNone/>
            </a:pPr>
            <a:r>
              <a:rPr lang="en-GB" i="1" dirty="0"/>
              <a:t>‘Be explicit with your students that they will need to know the material you are teaching them later and spell out exactly what they need to remember and practise.’</a:t>
            </a:r>
          </a:p>
          <a:p>
            <a:pPr marL="0" indent="0">
              <a:buNone/>
            </a:pPr>
            <a:endParaRPr lang="en-GB" dirty="0"/>
          </a:p>
          <a:p>
            <a:pPr marL="0" indent="0">
              <a:buNone/>
            </a:pPr>
            <a:r>
              <a:rPr lang="en-GB" dirty="0">
                <a:hlinkClick r:id="rId3"/>
              </a:rPr>
              <a:t>https://my.chartered.college/wp-content/uploads/2018/08/LearningvPerfomance.pdf</a:t>
            </a:r>
            <a:r>
              <a:rPr lang="en-GB" dirty="0"/>
              <a:t> </a:t>
            </a:r>
          </a:p>
          <a:p>
            <a:endParaRPr lang="en-GB" dirty="0"/>
          </a:p>
        </p:txBody>
      </p:sp>
      <p:sp>
        <p:nvSpPr>
          <p:cNvPr id="4" name="Slide Number Placeholder 3"/>
          <p:cNvSpPr>
            <a:spLocks noGrp="1"/>
          </p:cNvSpPr>
          <p:nvPr>
            <p:ph type="sldNum" sz="quarter" idx="4"/>
          </p:nvPr>
        </p:nvSpPr>
        <p:spPr/>
        <p:txBody>
          <a:bodyPr/>
          <a:lstStyle/>
          <a:p>
            <a:fld id="{05306F20-FBA2-4746-AE9F-DFBA4FFD6FE5}" type="slidenum">
              <a:rPr lang="en-US" smtClean="0"/>
              <a:t>6</a:t>
            </a:fld>
            <a:endParaRPr lang="en-US" dirty="0"/>
          </a:p>
        </p:txBody>
      </p:sp>
    </p:spTree>
    <p:extLst>
      <p:ext uri="{BB962C8B-B14F-4D97-AF65-F5344CB8AC3E}">
        <p14:creationId xmlns:p14="http://schemas.microsoft.com/office/powerpoint/2010/main" val="127652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1"/>
          </p:nvPr>
        </p:nvSpPr>
        <p:spPr>
          <a:xfrm>
            <a:off x="4394447" y="914401"/>
            <a:ext cx="4393953" cy="3060700"/>
          </a:xfrm>
        </p:spPr>
        <p:txBody>
          <a:bodyPr/>
          <a:lstStyle/>
          <a:p>
            <a:pPr marL="0" indent="0">
              <a:buNone/>
            </a:pPr>
            <a:r>
              <a:rPr lang="en-GB" dirty="0">
                <a:hlinkClick r:id="rId2"/>
              </a:rPr>
              <a:t>https://blog.innerdrive.co.uk/learning-vs-performance</a:t>
            </a:r>
            <a:r>
              <a:rPr lang="en-GB" dirty="0"/>
              <a:t> </a:t>
            </a:r>
          </a:p>
        </p:txBody>
      </p:sp>
      <p:sp>
        <p:nvSpPr>
          <p:cNvPr id="4" name="Slide Number Placeholder 3"/>
          <p:cNvSpPr>
            <a:spLocks noGrp="1"/>
          </p:cNvSpPr>
          <p:nvPr>
            <p:ph type="sldNum" sz="quarter" idx="4"/>
          </p:nvPr>
        </p:nvSpPr>
        <p:spPr/>
        <p:txBody>
          <a:bodyPr/>
          <a:lstStyle/>
          <a:p>
            <a:fld id="{05306F20-FBA2-4746-AE9F-DFBA4FFD6FE5}" type="slidenum">
              <a:rPr lang="en-US" smtClean="0"/>
              <a:t>7</a:t>
            </a:fld>
            <a:endParaRPr lang="en-US" dirty="0"/>
          </a:p>
        </p:txBody>
      </p:sp>
      <p:pic>
        <p:nvPicPr>
          <p:cNvPr id="9218" name="Picture 2" descr="Do you know the difference between learning and perform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68" y="79899"/>
            <a:ext cx="3544750" cy="501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6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Working towards / met / greater depth</a:t>
            </a:r>
          </a:p>
        </p:txBody>
      </p:sp>
      <p:pic>
        <p:nvPicPr>
          <p:cNvPr id="5" name="Content Placeholder 4"/>
          <p:cNvPicPr>
            <a:picLocks noGrp="1" noChangeAspect="1"/>
          </p:cNvPicPr>
          <p:nvPr>
            <p:ph sz="quarter" idx="11"/>
          </p:nvPr>
        </p:nvPicPr>
        <p:blipFill>
          <a:blip r:embed="rId2"/>
          <a:stretch>
            <a:fillRect/>
          </a:stretch>
        </p:blipFill>
        <p:spPr>
          <a:xfrm>
            <a:off x="1535329" y="914400"/>
            <a:ext cx="6060641" cy="3060700"/>
          </a:xfrm>
          <a:prstGeom prst="rect">
            <a:avLst/>
          </a:prstGeom>
        </p:spPr>
      </p:pic>
      <p:sp>
        <p:nvSpPr>
          <p:cNvPr id="4" name="Slide Number Placeholder 3"/>
          <p:cNvSpPr>
            <a:spLocks noGrp="1"/>
          </p:cNvSpPr>
          <p:nvPr>
            <p:ph type="sldNum" sz="quarter" idx="4"/>
          </p:nvPr>
        </p:nvSpPr>
        <p:spPr/>
        <p:txBody>
          <a:bodyPr/>
          <a:lstStyle/>
          <a:p>
            <a:fld id="{05306F20-FBA2-4746-AE9F-DFBA4FFD6FE5}" type="slidenum">
              <a:rPr lang="en-US" smtClean="0"/>
              <a:t>8</a:t>
            </a:fld>
            <a:endParaRPr lang="en-US" dirty="0"/>
          </a:p>
        </p:txBody>
      </p:sp>
    </p:spTree>
    <p:extLst>
      <p:ext uri="{BB962C8B-B14F-4D97-AF65-F5344CB8AC3E}">
        <p14:creationId xmlns:p14="http://schemas.microsoft.com/office/powerpoint/2010/main" val="276015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Making more work for ourselves</a:t>
            </a:r>
          </a:p>
        </p:txBody>
      </p:sp>
      <p:sp>
        <p:nvSpPr>
          <p:cNvPr id="4" name="Slide Number Placeholder 3"/>
          <p:cNvSpPr>
            <a:spLocks noGrp="1"/>
          </p:cNvSpPr>
          <p:nvPr>
            <p:ph type="sldNum" sz="quarter" idx="4"/>
          </p:nvPr>
        </p:nvSpPr>
        <p:spPr/>
        <p:txBody>
          <a:bodyPr/>
          <a:lstStyle/>
          <a:p>
            <a:fld id="{05306F20-FBA2-4746-AE9F-DFBA4FFD6FE5}" type="slidenum">
              <a:rPr lang="en-US" smtClean="0"/>
              <a:t>9</a:t>
            </a:fld>
            <a:endParaRPr lang="en-US" dirty="0"/>
          </a:p>
        </p:txBody>
      </p:sp>
      <p:sp>
        <p:nvSpPr>
          <p:cNvPr id="3" name="Content Placeholder 2"/>
          <p:cNvSpPr>
            <a:spLocks noGrp="1"/>
          </p:cNvSpPr>
          <p:nvPr>
            <p:ph sz="quarter" idx="11"/>
          </p:nvPr>
        </p:nvSpPr>
        <p:spPr/>
        <p:txBody>
          <a:bodyPr/>
          <a:lstStyle/>
          <a:p>
            <a:pPr marL="0" indent="0">
              <a:buNone/>
            </a:pPr>
            <a:r>
              <a:rPr lang="en-GB" i="1" dirty="0"/>
              <a:t>‘To understand tint and tone using it through practical experiences.’</a:t>
            </a:r>
          </a:p>
          <a:p>
            <a:pPr marL="0" indent="0">
              <a:buNone/>
            </a:pPr>
            <a:endParaRPr lang="en-GB" dirty="0"/>
          </a:p>
          <a:p>
            <a:pPr marL="0" indent="0">
              <a:buNone/>
            </a:pPr>
            <a:r>
              <a:rPr lang="en-GB" dirty="0"/>
              <a:t>What does that look like for a child working towards, working at and greater depth</a:t>
            </a:r>
          </a:p>
        </p:txBody>
      </p:sp>
    </p:spTree>
    <p:extLst>
      <p:ext uri="{BB962C8B-B14F-4D97-AF65-F5344CB8AC3E}">
        <p14:creationId xmlns:p14="http://schemas.microsoft.com/office/powerpoint/2010/main" val="2803975157"/>
      </p:ext>
    </p:extLst>
  </p:cSld>
  <p:clrMapOvr>
    <a:masterClrMapping/>
  </p:clrMapOvr>
</p:sld>
</file>

<file path=ppt/theme/theme1.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1_Office Theme">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8D2BDA1822F429950D83D6A32671E" ma:contentTypeVersion="14" ma:contentTypeDescription="Create a new document." ma:contentTypeScope="" ma:versionID="d4fb881c2ffd0ef9bdc55fb5481255a9">
  <xsd:schema xmlns:xsd="http://www.w3.org/2001/XMLSchema" xmlns:xs="http://www.w3.org/2001/XMLSchema" xmlns:p="http://schemas.microsoft.com/office/2006/metadata/properties" xmlns:ns3="55cdcc4b-e685-4ea2-b064-2e8ad7d77313" xmlns:ns4="cd7f865f-d3e3-4b29-82ac-4378cb3a0114" targetNamespace="http://schemas.microsoft.com/office/2006/metadata/properties" ma:root="true" ma:fieldsID="10d9f06861863e188799843872a3f404" ns3:_="" ns4:_="">
    <xsd:import namespace="55cdcc4b-e685-4ea2-b064-2e8ad7d77313"/>
    <xsd:import namespace="cd7f865f-d3e3-4b29-82ac-4378cb3a01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dcc4b-e685-4ea2-b064-2e8ad7d77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f865f-d3e3-4b29-82ac-4378cb3a011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491EF-AF3E-4C58-86D5-1B8E24327B22}">
  <ds:schemaRefs>
    <ds:schemaRef ds:uri="http://schemas.microsoft.com/sharepoint/v3/contenttype/forms"/>
  </ds:schemaRefs>
</ds:datastoreItem>
</file>

<file path=customXml/itemProps2.xml><?xml version="1.0" encoding="utf-8"?>
<ds:datastoreItem xmlns:ds="http://schemas.openxmlformats.org/officeDocument/2006/customXml" ds:itemID="{17ABEDEC-05AA-4901-9CCC-2DDC85C66580}">
  <ds:schemaRefs>
    <ds:schemaRef ds:uri="http://schemas.microsoft.com/office/2006/documentManagement/types"/>
    <ds:schemaRef ds:uri="55cdcc4b-e685-4ea2-b064-2e8ad7d77313"/>
    <ds:schemaRef ds:uri="http://purl.org/dc/elements/1.1/"/>
    <ds:schemaRef ds:uri="http://schemas.openxmlformats.org/package/2006/metadata/core-properties"/>
    <ds:schemaRef ds:uri="http://schemas.microsoft.com/office/infopath/2007/PartnerControls"/>
    <ds:schemaRef ds:uri="cd7f865f-d3e3-4b29-82ac-4378cb3a0114"/>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995D621-6CC7-4052-B581-7F3E75140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cdcc4b-e685-4ea2-b064-2e8ad7d77313"/>
    <ds:schemaRef ds:uri="cd7f865f-d3e3-4b29-82ac-4378cb3a0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24383</TotalTime>
  <Words>2526</Words>
  <Application>Microsoft Office PowerPoint</Application>
  <PresentationFormat>On-screen Show (16:9)</PresentationFormat>
  <Paragraphs>223</Paragraphs>
  <Slides>30</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Georgia</vt:lpstr>
      <vt:lpstr>Gilroy</vt:lpstr>
      <vt:lpstr>Lucida Grande</vt:lpstr>
      <vt:lpstr>Times New Roman</vt:lpstr>
      <vt:lpstr>UoL Powerpoint Guidelines Accessibility Design</vt:lpstr>
      <vt:lpstr>1_Office Theme</vt:lpstr>
      <vt:lpstr>Phase 2  Planning and assessment in foundation subjects</vt:lpstr>
      <vt:lpstr>Assessment in foundation subjects</vt:lpstr>
      <vt:lpstr>What are you assessing?</vt:lpstr>
      <vt:lpstr>Learning vs performance</vt:lpstr>
      <vt:lpstr>Learning vs performance</vt:lpstr>
      <vt:lpstr>Learning vs Performance</vt:lpstr>
      <vt:lpstr>PowerPoint Presentation</vt:lpstr>
      <vt:lpstr>Working towards / met / greater depth</vt:lpstr>
      <vt:lpstr>Making more work for ourselves</vt:lpstr>
      <vt:lpstr>What are you assessing?</vt:lpstr>
      <vt:lpstr>Examples of assessment in art</vt:lpstr>
      <vt:lpstr>Examples of assessment in art</vt:lpstr>
      <vt:lpstr>Examples of assessment in art</vt:lpstr>
      <vt:lpstr>Examples of assessment in art</vt:lpstr>
      <vt:lpstr>Examples of assessment</vt:lpstr>
      <vt:lpstr>Low Stake vs. High Stake Assessment</vt:lpstr>
      <vt:lpstr>Metacognition </vt:lpstr>
      <vt:lpstr>Examples of metacognition </vt:lpstr>
      <vt:lpstr>Examples of metacognition </vt:lpstr>
      <vt:lpstr>Examples of metacognition </vt:lpstr>
      <vt:lpstr>Metacognition in Phase 2</vt:lpstr>
      <vt:lpstr>Metacognition in action</vt:lpstr>
      <vt:lpstr>PowerPoint Presentation</vt:lpstr>
      <vt:lpstr>Metacognition in action</vt:lpstr>
      <vt:lpstr>Metacognition in action</vt:lpstr>
      <vt:lpstr>Marking in foundation subjects</vt:lpstr>
      <vt:lpstr>What are you assessing?</vt:lpstr>
      <vt:lpstr>When you are assessing be aware of…</vt:lpstr>
      <vt:lpstr>Planning and assessment</vt:lpstr>
      <vt:lpstr>Become ‘au fait’ with your phase 2 school marking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dc:title>
  <dc:creator>Adams, Sarah J.C.</dc:creator>
  <cp:lastModifiedBy>Quinsee, Marianne</cp:lastModifiedBy>
  <cp:revision>260</cp:revision>
  <cp:lastPrinted>2021-09-16T08:30:51Z</cp:lastPrinted>
  <dcterms:created xsi:type="dcterms:W3CDTF">2020-09-24T11:32:59Z</dcterms:created>
  <dcterms:modified xsi:type="dcterms:W3CDTF">2024-01-18T11:10:33Z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0x0101003CD8D2BDA1822F429950D83D6A32671E</vt:lpwstr>
  </property>
</Properties>
</file>