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12" r:id="rId3"/>
  </p:sldMasterIdLst>
  <p:notesMasterIdLst>
    <p:notesMasterId r:id="rId53"/>
  </p:notesMasterIdLst>
  <p:sldIdLst>
    <p:sldId id="257" r:id="rId4"/>
    <p:sldId id="394" r:id="rId5"/>
    <p:sldId id="299" r:id="rId6"/>
    <p:sldId id="259" r:id="rId7"/>
    <p:sldId id="301" r:id="rId8"/>
    <p:sldId id="300" r:id="rId9"/>
    <p:sldId id="285" r:id="rId10"/>
    <p:sldId id="387" r:id="rId11"/>
    <p:sldId id="388" r:id="rId12"/>
    <p:sldId id="389" r:id="rId13"/>
    <p:sldId id="390" r:id="rId14"/>
    <p:sldId id="391" r:id="rId15"/>
    <p:sldId id="308" r:id="rId16"/>
    <p:sldId id="584" r:id="rId17"/>
    <p:sldId id="281" r:id="rId18"/>
    <p:sldId id="282" r:id="rId19"/>
    <p:sldId id="283" r:id="rId20"/>
    <p:sldId id="589" r:id="rId21"/>
    <p:sldId id="265" r:id="rId22"/>
    <p:sldId id="277" r:id="rId23"/>
    <p:sldId id="338" r:id="rId24"/>
    <p:sldId id="339" r:id="rId25"/>
    <p:sldId id="341" r:id="rId26"/>
    <p:sldId id="266" r:id="rId27"/>
    <p:sldId id="593" r:id="rId28"/>
    <p:sldId id="363" r:id="rId29"/>
    <p:sldId id="342" r:id="rId30"/>
    <p:sldId id="286" r:id="rId31"/>
    <p:sldId id="324" r:id="rId32"/>
    <p:sldId id="340" r:id="rId33"/>
    <p:sldId id="287" r:id="rId34"/>
    <p:sldId id="321" r:id="rId35"/>
    <p:sldId id="322" r:id="rId36"/>
    <p:sldId id="323" r:id="rId37"/>
    <p:sldId id="579" r:id="rId38"/>
    <p:sldId id="594" r:id="rId39"/>
    <p:sldId id="590" r:id="rId40"/>
    <p:sldId id="577" r:id="rId41"/>
    <p:sldId id="393" r:id="rId42"/>
    <p:sldId id="580" r:id="rId43"/>
    <p:sldId id="583" r:id="rId44"/>
    <p:sldId id="592" r:id="rId45"/>
    <p:sldId id="586" r:id="rId46"/>
    <p:sldId id="316" r:id="rId47"/>
    <p:sldId id="326" r:id="rId48"/>
    <p:sldId id="368" r:id="rId49"/>
    <p:sldId id="392" r:id="rId50"/>
    <p:sldId id="588" r:id="rId51"/>
    <p:sldId id="591" r:id="rId5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8534" autoAdjust="0"/>
  </p:normalViewPr>
  <p:slideViewPr>
    <p:cSldViewPr snapToGrid="0" showGuides="1">
      <p:cViewPr varScale="1">
        <p:scale>
          <a:sx n="75" d="100"/>
          <a:sy n="75" d="100"/>
        </p:scale>
        <p:origin x="1662" y="72"/>
      </p:cViewPr>
      <p:guideLst>
        <p:guide orient="horz" pos="2160"/>
        <p:guide pos="3840"/>
      </p:guideLst>
    </p:cSldViewPr>
  </p:slideViewPr>
  <p:notesTextViewPr>
    <p:cViewPr>
      <p:scale>
        <a:sx n="1" d="1"/>
        <a:sy n="1" d="1"/>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1F27A-275C-4C2A-B7D9-81BD7D722D07}"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GB"/>
        </a:p>
      </dgm:t>
    </dgm:pt>
    <dgm:pt modelId="{58BDA0F2-5710-496A-BFF0-4D322166358E}">
      <dgm:prSet phldrT="[Text]" custT="1"/>
      <dgm:spPr/>
      <dgm:t>
        <a:bodyPr/>
        <a:lstStyle/>
        <a:p>
          <a:r>
            <a:rPr lang="en-GB" sz="2000" dirty="0"/>
            <a:t>Observe/Assess</a:t>
          </a:r>
        </a:p>
      </dgm:t>
    </dgm:pt>
    <dgm:pt modelId="{A66E24C7-50CA-4CD3-878E-912274DC1B4A}" type="parTrans" cxnId="{A7E71CFC-2AA6-40CB-B598-A8D62C0616A9}">
      <dgm:prSet/>
      <dgm:spPr/>
      <dgm:t>
        <a:bodyPr/>
        <a:lstStyle/>
        <a:p>
          <a:endParaRPr lang="en-GB" sz="5400"/>
        </a:p>
      </dgm:t>
    </dgm:pt>
    <dgm:pt modelId="{EF9EEDDE-AAF6-4C96-B6A5-2654D9F81DF2}" type="sibTrans" cxnId="{A7E71CFC-2AA6-40CB-B598-A8D62C0616A9}">
      <dgm:prSet/>
      <dgm:spPr/>
      <dgm:t>
        <a:bodyPr/>
        <a:lstStyle/>
        <a:p>
          <a:endParaRPr lang="en-GB" sz="5400"/>
        </a:p>
      </dgm:t>
    </dgm:pt>
    <dgm:pt modelId="{E9917624-6868-49FD-B938-01090CFE7A86}">
      <dgm:prSet phldrT="[Text]" custT="1"/>
      <dgm:spPr/>
      <dgm:t>
        <a:bodyPr/>
        <a:lstStyle/>
        <a:p>
          <a:r>
            <a:rPr lang="en-GB" sz="2000"/>
            <a:t>Plan</a:t>
          </a:r>
        </a:p>
      </dgm:t>
    </dgm:pt>
    <dgm:pt modelId="{6EEFC1F8-7142-46E5-A4F1-4AEE23747D30}" type="parTrans" cxnId="{70D5B120-4C1D-4DCA-9ACF-04A190893781}">
      <dgm:prSet/>
      <dgm:spPr/>
      <dgm:t>
        <a:bodyPr/>
        <a:lstStyle/>
        <a:p>
          <a:endParaRPr lang="en-GB" sz="5400"/>
        </a:p>
      </dgm:t>
    </dgm:pt>
    <dgm:pt modelId="{39496B0A-24CF-45AC-B0B7-888CB7BB28BA}" type="sibTrans" cxnId="{70D5B120-4C1D-4DCA-9ACF-04A190893781}">
      <dgm:prSet/>
      <dgm:spPr/>
      <dgm:t>
        <a:bodyPr/>
        <a:lstStyle/>
        <a:p>
          <a:endParaRPr lang="en-GB" sz="5400"/>
        </a:p>
      </dgm:t>
    </dgm:pt>
    <dgm:pt modelId="{D97D963D-2E27-4258-9D59-6BF500A974CB}">
      <dgm:prSet phldrT="[Text]" custT="1"/>
      <dgm:spPr/>
      <dgm:t>
        <a:bodyPr/>
        <a:lstStyle/>
        <a:p>
          <a:r>
            <a:rPr lang="en-GB" sz="2000" dirty="0"/>
            <a:t>Teach/Do</a:t>
          </a:r>
        </a:p>
      </dgm:t>
    </dgm:pt>
    <dgm:pt modelId="{40CBAC51-58AE-4979-B8DC-05D49971AED4}" type="parTrans" cxnId="{8F26FA90-C76C-40DC-ACBE-6A5DB5F425D9}">
      <dgm:prSet/>
      <dgm:spPr/>
      <dgm:t>
        <a:bodyPr/>
        <a:lstStyle/>
        <a:p>
          <a:endParaRPr lang="en-GB" sz="5400"/>
        </a:p>
      </dgm:t>
    </dgm:pt>
    <dgm:pt modelId="{076C12B6-B6BC-49D7-9630-44930D79E332}" type="sibTrans" cxnId="{8F26FA90-C76C-40DC-ACBE-6A5DB5F425D9}">
      <dgm:prSet/>
      <dgm:spPr/>
      <dgm:t>
        <a:bodyPr/>
        <a:lstStyle/>
        <a:p>
          <a:endParaRPr lang="en-GB" sz="5400"/>
        </a:p>
      </dgm:t>
    </dgm:pt>
    <dgm:pt modelId="{14FF95E5-3C64-4534-A6FE-6AAA1AE5E002}">
      <dgm:prSet phldrT="[Text]" custT="1"/>
      <dgm:spPr/>
      <dgm:t>
        <a:bodyPr/>
        <a:lstStyle/>
        <a:p>
          <a:r>
            <a:rPr lang="en-GB" sz="2000"/>
            <a:t>Evaluate/</a:t>
          </a:r>
        </a:p>
        <a:p>
          <a:r>
            <a:rPr lang="en-GB" sz="2000"/>
            <a:t>Review</a:t>
          </a:r>
        </a:p>
      </dgm:t>
    </dgm:pt>
    <dgm:pt modelId="{5A42DBDE-1C39-4EB8-9EBC-FDD8C2C1C8DB}" type="parTrans" cxnId="{00F45ECC-1926-4121-959D-439079440B93}">
      <dgm:prSet/>
      <dgm:spPr/>
      <dgm:t>
        <a:bodyPr/>
        <a:lstStyle/>
        <a:p>
          <a:endParaRPr lang="en-GB" sz="5400"/>
        </a:p>
      </dgm:t>
    </dgm:pt>
    <dgm:pt modelId="{6031DBC6-2076-47E0-BAA1-F967DF971EF8}" type="sibTrans" cxnId="{00F45ECC-1926-4121-959D-439079440B93}">
      <dgm:prSet/>
      <dgm:spPr/>
      <dgm:t>
        <a:bodyPr/>
        <a:lstStyle/>
        <a:p>
          <a:endParaRPr lang="en-GB" sz="5400"/>
        </a:p>
      </dgm:t>
    </dgm:pt>
    <dgm:pt modelId="{839CC3DB-4D1C-4638-B558-5B9165F0156A}">
      <dgm:prSet phldrT="[Text]" custT="1"/>
      <dgm:spPr/>
      <dgm:t>
        <a:bodyPr/>
        <a:lstStyle/>
        <a:p>
          <a:r>
            <a:rPr lang="en-GB" sz="2000" dirty="0"/>
            <a:t>Set Targets (PDF)</a:t>
          </a:r>
        </a:p>
      </dgm:t>
    </dgm:pt>
    <dgm:pt modelId="{5DBF190F-A302-4974-8F56-8BBE4F438956}" type="parTrans" cxnId="{F446044C-F43E-481B-822D-513DAED38C99}">
      <dgm:prSet/>
      <dgm:spPr/>
      <dgm:t>
        <a:bodyPr/>
        <a:lstStyle/>
        <a:p>
          <a:endParaRPr lang="en-GB" sz="5400"/>
        </a:p>
      </dgm:t>
    </dgm:pt>
    <dgm:pt modelId="{02743813-AECF-4D34-BFDE-9DF46EB9D14E}" type="sibTrans" cxnId="{F446044C-F43E-481B-822D-513DAED38C99}">
      <dgm:prSet/>
      <dgm:spPr/>
      <dgm:t>
        <a:bodyPr/>
        <a:lstStyle/>
        <a:p>
          <a:endParaRPr lang="en-GB" sz="5400"/>
        </a:p>
      </dgm:t>
    </dgm:pt>
    <dgm:pt modelId="{40562F1A-7520-4BB9-8C0B-13E86E98D9F7}">
      <dgm:prSet custT="1"/>
      <dgm:spPr/>
      <dgm:t>
        <a:bodyPr/>
        <a:lstStyle/>
        <a:p>
          <a:r>
            <a:rPr lang="en-GB" sz="2000" dirty="0"/>
            <a:t>Reflect</a:t>
          </a:r>
        </a:p>
      </dgm:t>
    </dgm:pt>
    <dgm:pt modelId="{E287C737-6352-41DE-9FC1-C40CAABFAF75}" type="parTrans" cxnId="{5DAFBB97-6745-42DA-B1DD-D5AF4461C005}">
      <dgm:prSet/>
      <dgm:spPr/>
      <dgm:t>
        <a:bodyPr/>
        <a:lstStyle/>
        <a:p>
          <a:endParaRPr lang="en-GB" sz="5400"/>
        </a:p>
      </dgm:t>
    </dgm:pt>
    <dgm:pt modelId="{93C62382-1529-4BD0-9409-84A56A1E110D}" type="sibTrans" cxnId="{5DAFBB97-6745-42DA-B1DD-D5AF4461C005}">
      <dgm:prSet/>
      <dgm:spPr/>
      <dgm:t>
        <a:bodyPr/>
        <a:lstStyle/>
        <a:p>
          <a:endParaRPr lang="en-GB" sz="5400"/>
        </a:p>
      </dgm:t>
    </dgm:pt>
    <dgm:pt modelId="{A54DD20B-62FF-4B2A-8C9D-7F4BF4071E47}" type="pres">
      <dgm:prSet presAssocID="{9C21F27A-275C-4C2A-B7D9-81BD7D722D07}" presName="cycle" presStyleCnt="0">
        <dgm:presLayoutVars>
          <dgm:dir/>
          <dgm:resizeHandles val="exact"/>
        </dgm:presLayoutVars>
      </dgm:prSet>
      <dgm:spPr/>
    </dgm:pt>
    <dgm:pt modelId="{0AB9F7DE-85F0-4010-9F1E-F54105079849}" type="pres">
      <dgm:prSet presAssocID="{58BDA0F2-5710-496A-BFF0-4D322166358E}" presName="dummy" presStyleCnt="0"/>
      <dgm:spPr/>
    </dgm:pt>
    <dgm:pt modelId="{A1F6A7C7-E35B-47C1-973A-53C6CD24B1E4}" type="pres">
      <dgm:prSet presAssocID="{58BDA0F2-5710-496A-BFF0-4D322166358E}" presName="node" presStyleLbl="revTx" presStyleIdx="0" presStyleCnt="6" custScaleX="337204" custRadScaleRad="105559" custRadScaleInc="49674">
        <dgm:presLayoutVars>
          <dgm:bulletEnabled val="1"/>
        </dgm:presLayoutVars>
      </dgm:prSet>
      <dgm:spPr/>
    </dgm:pt>
    <dgm:pt modelId="{E6EA684F-5AB9-4EB4-B414-0BFA65DC78C2}" type="pres">
      <dgm:prSet presAssocID="{EF9EEDDE-AAF6-4C96-B6A5-2654D9F81DF2}" presName="sibTrans" presStyleLbl="node1" presStyleIdx="0" presStyleCnt="6"/>
      <dgm:spPr/>
    </dgm:pt>
    <dgm:pt modelId="{56DB15FD-426C-4EEE-ABA5-735557D28B75}" type="pres">
      <dgm:prSet presAssocID="{E9917624-6868-49FD-B938-01090CFE7A86}" presName="dummy" presStyleCnt="0"/>
      <dgm:spPr/>
    </dgm:pt>
    <dgm:pt modelId="{47F83BD2-1622-4061-8A43-E4F89DA482D9}" type="pres">
      <dgm:prSet presAssocID="{E9917624-6868-49FD-B938-01090CFE7A86}" presName="node" presStyleLbl="revTx" presStyleIdx="1" presStyleCnt="6">
        <dgm:presLayoutVars>
          <dgm:bulletEnabled val="1"/>
        </dgm:presLayoutVars>
      </dgm:prSet>
      <dgm:spPr/>
    </dgm:pt>
    <dgm:pt modelId="{E9B74BE8-2C94-458C-B08F-D9D5DDE92D79}" type="pres">
      <dgm:prSet presAssocID="{39496B0A-24CF-45AC-B0B7-888CB7BB28BA}" presName="sibTrans" presStyleLbl="node1" presStyleIdx="1" presStyleCnt="6"/>
      <dgm:spPr/>
    </dgm:pt>
    <dgm:pt modelId="{EE313F92-CCE4-4349-B640-AE765105B326}" type="pres">
      <dgm:prSet presAssocID="{D97D963D-2E27-4258-9D59-6BF500A974CB}" presName="dummy" presStyleCnt="0"/>
      <dgm:spPr/>
    </dgm:pt>
    <dgm:pt modelId="{36C66071-E07F-4F49-B088-C79B4A11B402}" type="pres">
      <dgm:prSet presAssocID="{D97D963D-2E27-4258-9D59-6BF500A974CB}" presName="node" presStyleLbl="revTx" presStyleIdx="2" presStyleCnt="6" custScaleX="172470">
        <dgm:presLayoutVars>
          <dgm:bulletEnabled val="1"/>
        </dgm:presLayoutVars>
      </dgm:prSet>
      <dgm:spPr/>
    </dgm:pt>
    <dgm:pt modelId="{94408C1D-1843-4E4E-82B5-858DFA92538B}" type="pres">
      <dgm:prSet presAssocID="{076C12B6-B6BC-49D7-9630-44930D79E332}" presName="sibTrans" presStyleLbl="node1" presStyleIdx="2" presStyleCnt="6"/>
      <dgm:spPr/>
    </dgm:pt>
    <dgm:pt modelId="{BD174879-52F5-4C5D-9E4E-B09EE5B44B5B}" type="pres">
      <dgm:prSet presAssocID="{14FF95E5-3C64-4534-A6FE-6AAA1AE5E002}" presName="dummy" presStyleCnt="0"/>
      <dgm:spPr/>
    </dgm:pt>
    <dgm:pt modelId="{7FE279C6-E020-46B6-B9EB-ED3870F758E2}" type="pres">
      <dgm:prSet presAssocID="{14FF95E5-3C64-4534-A6FE-6AAA1AE5E002}" presName="node" presStyleLbl="revTx" presStyleIdx="3" presStyleCnt="6" custScaleX="175939">
        <dgm:presLayoutVars>
          <dgm:bulletEnabled val="1"/>
        </dgm:presLayoutVars>
      </dgm:prSet>
      <dgm:spPr/>
    </dgm:pt>
    <dgm:pt modelId="{8C78889A-CD43-4AA1-A291-E7B5663E7BD9}" type="pres">
      <dgm:prSet presAssocID="{6031DBC6-2076-47E0-BAA1-F967DF971EF8}" presName="sibTrans" presStyleLbl="node1" presStyleIdx="3" presStyleCnt="6"/>
      <dgm:spPr/>
    </dgm:pt>
    <dgm:pt modelId="{998126DA-CE87-40D4-8033-1F04FA8F7DE7}" type="pres">
      <dgm:prSet presAssocID="{40562F1A-7520-4BB9-8C0B-13E86E98D9F7}" presName="dummy" presStyleCnt="0"/>
      <dgm:spPr/>
    </dgm:pt>
    <dgm:pt modelId="{41863CCC-46B8-47C9-9E3E-59DA4787C431}" type="pres">
      <dgm:prSet presAssocID="{40562F1A-7520-4BB9-8C0B-13E86E98D9F7}" presName="node" presStyleLbl="revTx" presStyleIdx="4" presStyleCnt="6" custScaleX="194827">
        <dgm:presLayoutVars>
          <dgm:bulletEnabled val="1"/>
        </dgm:presLayoutVars>
      </dgm:prSet>
      <dgm:spPr/>
    </dgm:pt>
    <dgm:pt modelId="{92DFD684-B60A-495E-98F0-022252D65CAC}" type="pres">
      <dgm:prSet presAssocID="{93C62382-1529-4BD0-9409-84A56A1E110D}" presName="sibTrans" presStyleLbl="node1" presStyleIdx="4" presStyleCnt="6"/>
      <dgm:spPr/>
    </dgm:pt>
    <dgm:pt modelId="{2A67C602-84F9-4D28-ACB3-4516591D1468}" type="pres">
      <dgm:prSet presAssocID="{839CC3DB-4D1C-4638-B558-5B9165F0156A}" presName="dummy" presStyleCnt="0"/>
      <dgm:spPr/>
    </dgm:pt>
    <dgm:pt modelId="{D3C058BB-B5ED-4B71-87F5-6546D78F95BF}" type="pres">
      <dgm:prSet presAssocID="{839CC3DB-4D1C-4638-B558-5B9165F0156A}" presName="node" presStyleLbl="revTx" presStyleIdx="5" presStyleCnt="6" custScaleX="162807">
        <dgm:presLayoutVars>
          <dgm:bulletEnabled val="1"/>
        </dgm:presLayoutVars>
      </dgm:prSet>
      <dgm:spPr/>
    </dgm:pt>
    <dgm:pt modelId="{3F640B3C-E3C3-4AA8-BFAC-AF1CD4CCBC16}" type="pres">
      <dgm:prSet presAssocID="{02743813-AECF-4D34-BFDE-9DF46EB9D14E}" presName="sibTrans" presStyleLbl="node1" presStyleIdx="5" presStyleCnt="6" custAng="608004" custLinFactNeighborX="917" custLinFactNeighborY="-621"/>
      <dgm:spPr/>
    </dgm:pt>
  </dgm:ptLst>
  <dgm:cxnLst>
    <dgm:cxn modelId="{9DFCA010-8D9A-42B8-BDC5-C292630EFED5}" type="presOf" srcId="{58BDA0F2-5710-496A-BFF0-4D322166358E}" destId="{A1F6A7C7-E35B-47C1-973A-53C6CD24B1E4}" srcOrd="0" destOrd="0" presId="urn:microsoft.com/office/officeart/2005/8/layout/cycle1"/>
    <dgm:cxn modelId="{7700CE1F-6CE3-4DBB-80D6-70E9F78A9A41}" type="presOf" srcId="{839CC3DB-4D1C-4638-B558-5B9165F0156A}" destId="{D3C058BB-B5ED-4B71-87F5-6546D78F95BF}" srcOrd="0" destOrd="0" presId="urn:microsoft.com/office/officeart/2005/8/layout/cycle1"/>
    <dgm:cxn modelId="{70D5B120-4C1D-4DCA-9ACF-04A190893781}" srcId="{9C21F27A-275C-4C2A-B7D9-81BD7D722D07}" destId="{E9917624-6868-49FD-B938-01090CFE7A86}" srcOrd="1" destOrd="0" parTransId="{6EEFC1F8-7142-46E5-A4F1-4AEE23747D30}" sibTransId="{39496B0A-24CF-45AC-B0B7-888CB7BB28BA}"/>
    <dgm:cxn modelId="{EACB8134-B556-433C-9738-24EF58EBC0A9}" type="presOf" srcId="{14FF95E5-3C64-4534-A6FE-6AAA1AE5E002}" destId="{7FE279C6-E020-46B6-B9EB-ED3870F758E2}" srcOrd="0" destOrd="0" presId="urn:microsoft.com/office/officeart/2005/8/layout/cycle1"/>
    <dgm:cxn modelId="{7641883E-D429-43B3-B87A-56770E8FDD27}" type="presOf" srcId="{E9917624-6868-49FD-B938-01090CFE7A86}" destId="{47F83BD2-1622-4061-8A43-E4F89DA482D9}" srcOrd="0" destOrd="0" presId="urn:microsoft.com/office/officeart/2005/8/layout/cycle1"/>
    <dgm:cxn modelId="{9ACBDD5B-D880-4175-9210-194AB6D218F7}" type="presOf" srcId="{D97D963D-2E27-4258-9D59-6BF500A974CB}" destId="{36C66071-E07F-4F49-B088-C79B4A11B402}" srcOrd="0" destOrd="0" presId="urn:microsoft.com/office/officeart/2005/8/layout/cycle1"/>
    <dgm:cxn modelId="{8E45025D-D2DF-4A42-AD71-97E54E9AECFD}" type="presOf" srcId="{EF9EEDDE-AAF6-4C96-B6A5-2654D9F81DF2}" destId="{E6EA684F-5AB9-4EB4-B414-0BFA65DC78C2}" srcOrd="0" destOrd="0" presId="urn:microsoft.com/office/officeart/2005/8/layout/cycle1"/>
    <dgm:cxn modelId="{F446044C-F43E-481B-822D-513DAED38C99}" srcId="{9C21F27A-275C-4C2A-B7D9-81BD7D722D07}" destId="{839CC3DB-4D1C-4638-B558-5B9165F0156A}" srcOrd="5" destOrd="0" parTransId="{5DBF190F-A302-4974-8F56-8BBE4F438956}" sibTransId="{02743813-AECF-4D34-BFDE-9DF46EB9D14E}"/>
    <dgm:cxn modelId="{1E357F4D-81EB-47ED-A1E7-434D895A691D}" type="presOf" srcId="{40562F1A-7520-4BB9-8C0B-13E86E98D9F7}" destId="{41863CCC-46B8-47C9-9E3E-59DA4787C431}" srcOrd="0" destOrd="0" presId="urn:microsoft.com/office/officeart/2005/8/layout/cycle1"/>
    <dgm:cxn modelId="{EBAFE96D-CC0F-473B-8AB0-0C5D64436592}" type="presOf" srcId="{9C21F27A-275C-4C2A-B7D9-81BD7D722D07}" destId="{A54DD20B-62FF-4B2A-8C9D-7F4BF4071E47}" srcOrd="0" destOrd="0" presId="urn:microsoft.com/office/officeart/2005/8/layout/cycle1"/>
    <dgm:cxn modelId="{8F26FA90-C76C-40DC-ACBE-6A5DB5F425D9}" srcId="{9C21F27A-275C-4C2A-B7D9-81BD7D722D07}" destId="{D97D963D-2E27-4258-9D59-6BF500A974CB}" srcOrd="2" destOrd="0" parTransId="{40CBAC51-58AE-4979-B8DC-05D49971AED4}" sibTransId="{076C12B6-B6BC-49D7-9630-44930D79E332}"/>
    <dgm:cxn modelId="{5FEAF991-32F5-4AA5-81D3-48FC7A0AA85E}" type="presOf" srcId="{6031DBC6-2076-47E0-BAA1-F967DF971EF8}" destId="{8C78889A-CD43-4AA1-A291-E7B5663E7BD9}" srcOrd="0" destOrd="0" presId="urn:microsoft.com/office/officeart/2005/8/layout/cycle1"/>
    <dgm:cxn modelId="{893E5494-F0F4-432F-9C4F-9EADC819D795}" type="presOf" srcId="{02743813-AECF-4D34-BFDE-9DF46EB9D14E}" destId="{3F640B3C-E3C3-4AA8-BFAC-AF1CD4CCBC16}" srcOrd="0" destOrd="0" presId="urn:microsoft.com/office/officeart/2005/8/layout/cycle1"/>
    <dgm:cxn modelId="{5DAFBB97-6745-42DA-B1DD-D5AF4461C005}" srcId="{9C21F27A-275C-4C2A-B7D9-81BD7D722D07}" destId="{40562F1A-7520-4BB9-8C0B-13E86E98D9F7}" srcOrd="4" destOrd="0" parTransId="{E287C737-6352-41DE-9FC1-C40CAABFAF75}" sibTransId="{93C62382-1529-4BD0-9409-84A56A1E110D}"/>
    <dgm:cxn modelId="{35C67A98-94FD-4F4F-B983-74549F4A1EBC}" type="presOf" srcId="{076C12B6-B6BC-49D7-9630-44930D79E332}" destId="{94408C1D-1843-4E4E-82B5-858DFA92538B}" srcOrd="0" destOrd="0" presId="urn:microsoft.com/office/officeart/2005/8/layout/cycle1"/>
    <dgm:cxn modelId="{F4AA639A-8A2E-417E-BFC6-3350CE40663B}" type="presOf" srcId="{39496B0A-24CF-45AC-B0B7-888CB7BB28BA}" destId="{E9B74BE8-2C94-458C-B08F-D9D5DDE92D79}" srcOrd="0" destOrd="0" presId="urn:microsoft.com/office/officeart/2005/8/layout/cycle1"/>
    <dgm:cxn modelId="{00F45ECC-1926-4121-959D-439079440B93}" srcId="{9C21F27A-275C-4C2A-B7D9-81BD7D722D07}" destId="{14FF95E5-3C64-4534-A6FE-6AAA1AE5E002}" srcOrd="3" destOrd="0" parTransId="{5A42DBDE-1C39-4EB8-9EBC-FDD8C2C1C8DB}" sibTransId="{6031DBC6-2076-47E0-BAA1-F967DF971EF8}"/>
    <dgm:cxn modelId="{0F1595F7-3705-4301-B1BE-413C08B682DB}" type="presOf" srcId="{93C62382-1529-4BD0-9409-84A56A1E110D}" destId="{92DFD684-B60A-495E-98F0-022252D65CAC}" srcOrd="0" destOrd="0" presId="urn:microsoft.com/office/officeart/2005/8/layout/cycle1"/>
    <dgm:cxn modelId="{A7E71CFC-2AA6-40CB-B598-A8D62C0616A9}" srcId="{9C21F27A-275C-4C2A-B7D9-81BD7D722D07}" destId="{58BDA0F2-5710-496A-BFF0-4D322166358E}" srcOrd="0" destOrd="0" parTransId="{A66E24C7-50CA-4CD3-878E-912274DC1B4A}" sibTransId="{EF9EEDDE-AAF6-4C96-B6A5-2654D9F81DF2}"/>
    <dgm:cxn modelId="{7A6BB397-FAC3-4F76-A040-195CA0219568}" type="presParOf" srcId="{A54DD20B-62FF-4B2A-8C9D-7F4BF4071E47}" destId="{0AB9F7DE-85F0-4010-9F1E-F54105079849}" srcOrd="0" destOrd="0" presId="urn:microsoft.com/office/officeart/2005/8/layout/cycle1"/>
    <dgm:cxn modelId="{FADFC6C8-8DDC-4B11-9F90-B98E1B5A4864}" type="presParOf" srcId="{A54DD20B-62FF-4B2A-8C9D-7F4BF4071E47}" destId="{A1F6A7C7-E35B-47C1-973A-53C6CD24B1E4}" srcOrd="1" destOrd="0" presId="urn:microsoft.com/office/officeart/2005/8/layout/cycle1"/>
    <dgm:cxn modelId="{FB0BB9ED-1473-4AF2-979C-7E62C2974E19}" type="presParOf" srcId="{A54DD20B-62FF-4B2A-8C9D-7F4BF4071E47}" destId="{E6EA684F-5AB9-4EB4-B414-0BFA65DC78C2}" srcOrd="2" destOrd="0" presId="urn:microsoft.com/office/officeart/2005/8/layout/cycle1"/>
    <dgm:cxn modelId="{3292F69B-1A95-470B-B659-4D3D52ABFCC1}" type="presParOf" srcId="{A54DD20B-62FF-4B2A-8C9D-7F4BF4071E47}" destId="{56DB15FD-426C-4EEE-ABA5-735557D28B75}" srcOrd="3" destOrd="0" presId="urn:microsoft.com/office/officeart/2005/8/layout/cycle1"/>
    <dgm:cxn modelId="{EE8502DD-6D6E-413D-B973-0F09D7853E1C}" type="presParOf" srcId="{A54DD20B-62FF-4B2A-8C9D-7F4BF4071E47}" destId="{47F83BD2-1622-4061-8A43-E4F89DA482D9}" srcOrd="4" destOrd="0" presId="urn:microsoft.com/office/officeart/2005/8/layout/cycle1"/>
    <dgm:cxn modelId="{73254001-30F7-4698-9E85-856D48102229}" type="presParOf" srcId="{A54DD20B-62FF-4B2A-8C9D-7F4BF4071E47}" destId="{E9B74BE8-2C94-458C-B08F-D9D5DDE92D79}" srcOrd="5" destOrd="0" presId="urn:microsoft.com/office/officeart/2005/8/layout/cycle1"/>
    <dgm:cxn modelId="{35CBEC71-F66C-4A9A-BC4A-A388CCDA4A8B}" type="presParOf" srcId="{A54DD20B-62FF-4B2A-8C9D-7F4BF4071E47}" destId="{EE313F92-CCE4-4349-B640-AE765105B326}" srcOrd="6" destOrd="0" presId="urn:microsoft.com/office/officeart/2005/8/layout/cycle1"/>
    <dgm:cxn modelId="{FE87309C-50F3-4491-8FB5-D770B2FD3CF5}" type="presParOf" srcId="{A54DD20B-62FF-4B2A-8C9D-7F4BF4071E47}" destId="{36C66071-E07F-4F49-B088-C79B4A11B402}" srcOrd="7" destOrd="0" presId="urn:microsoft.com/office/officeart/2005/8/layout/cycle1"/>
    <dgm:cxn modelId="{DE634D94-884B-4B98-BF93-EFA2FB092E3C}" type="presParOf" srcId="{A54DD20B-62FF-4B2A-8C9D-7F4BF4071E47}" destId="{94408C1D-1843-4E4E-82B5-858DFA92538B}" srcOrd="8" destOrd="0" presId="urn:microsoft.com/office/officeart/2005/8/layout/cycle1"/>
    <dgm:cxn modelId="{47A5554B-8D4A-4947-95EC-3820B2283BF4}" type="presParOf" srcId="{A54DD20B-62FF-4B2A-8C9D-7F4BF4071E47}" destId="{BD174879-52F5-4C5D-9E4E-B09EE5B44B5B}" srcOrd="9" destOrd="0" presId="urn:microsoft.com/office/officeart/2005/8/layout/cycle1"/>
    <dgm:cxn modelId="{7FE301C6-3239-4CDD-88A2-AAFF149D57EF}" type="presParOf" srcId="{A54DD20B-62FF-4B2A-8C9D-7F4BF4071E47}" destId="{7FE279C6-E020-46B6-B9EB-ED3870F758E2}" srcOrd="10" destOrd="0" presId="urn:microsoft.com/office/officeart/2005/8/layout/cycle1"/>
    <dgm:cxn modelId="{7F684F0B-20BC-44BA-A495-971426E1409F}" type="presParOf" srcId="{A54DD20B-62FF-4B2A-8C9D-7F4BF4071E47}" destId="{8C78889A-CD43-4AA1-A291-E7B5663E7BD9}" srcOrd="11" destOrd="0" presId="urn:microsoft.com/office/officeart/2005/8/layout/cycle1"/>
    <dgm:cxn modelId="{D63AF9E2-F0D9-477D-8D0E-0031C3A84FFB}" type="presParOf" srcId="{A54DD20B-62FF-4B2A-8C9D-7F4BF4071E47}" destId="{998126DA-CE87-40D4-8033-1F04FA8F7DE7}" srcOrd="12" destOrd="0" presId="urn:microsoft.com/office/officeart/2005/8/layout/cycle1"/>
    <dgm:cxn modelId="{E2370F8A-E3BE-49F0-806B-24F3F885023D}" type="presParOf" srcId="{A54DD20B-62FF-4B2A-8C9D-7F4BF4071E47}" destId="{41863CCC-46B8-47C9-9E3E-59DA4787C431}" srcOrd="13" destOrd="0" presId="urn:microsoft.com/office/officeart/2005/8/layout/cycle1"/>
    <dgm:cxn modelId="{D897E362-524E-49EF-9F02-EDC5C5817C47}" type="presParOf" srcId="{A54DD20B-62FF-4B2A-8C9D-7F4BF4071E47}" destId="{92DFD684-B60A-495E-98F0-022252D65CAC}" srcOrd="14" destOrd="0" presId="urn:microsoft.com/office/officeart/2005/8/layout/cycle1"/>
    <dgm:cxn modelId="{082873E1-CF36-4D42-BD08-5E02234C9645}" type="presParOf" srcId="{A54DD20B-62FF-4B2A-8C9D-7F4BF4071E47}" destId="{2A67C602-84F9-4D28-ACB3-4516591D1468}" srcOrd="15" destOrd="0" presId="urn:microsoft.com/office/officeart/2005/8/layout/cycle1"/>
    <dgm:cxn modelId="{FD288BD5-8327-45AE-822B-8D9A46E60162}" type="presParOf" srcId="{A54DD20B-62FF-4B2A-8C9D-7F4BF4071E47}" destId="{D3C058BB-B5ED-4B71-87F5-6546D78F95BF}" srcOrd="16" destOrd="0" presId="urn:microsoft.com/office/officeart/2005/8/layout/cycle1"/>
    <dgm:cxn modelId="{3EDF7C2B-155B-4CB2-927E-F87C54468671}" type="presParOf" srcId="{A54DD20B-62FF-4B2A-8C9D-7F4BF4071E47}" destId="{3F640B3C-E3C3-4AA8-BFAC-AF1CD4CCBC16}"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1F27A-275C-4C2A-B7D9-81BD7D722D07}"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GB"/>
        </a:p>
      </dgm:t>
    </dgm:pt>
    <dgm:pt modelId="{58BDA0F2-5710-496A-BFF0-4D322166358E}">
      <dgm:prSet phldrT="[Text]" custT="1"/>
      <dgm:spPr/>
      <dgm:t>
        <a:bodyPr/>
        <a:lstStyle/>
        <a:p>
          <a:r>
            <a:rPr lang="en-GB" sz="2000" dirty="0"/>
            <a:t>Observe/Assess</a:t>
          </a:r>
        </a:p>
      </dgm:t>
    </dgm:pt>
    <dgm:pt modelId="{A66E24C7-50CA-4CD3-878E-912274DC1B4A}" type="parTrans" cxnId="{A7E71CFC-2AA6-40CB-B598-A8D62C0616A9}">
      <dgm:prSet/>
      <dgm:spPr/>
      <dgm:t>
        <a:bodyPr/>
        <a:lstStyle/>
        <a:p>
          <a:endParaRPr lang="en-GB" sz="5400"/>
        </a:p>
      </dgm:t>
    </dgm:pt>
    <dgm:pt modelId="{EF9EEDDE-AAF6-4C96-B6A5-2654D9F81DF2}" type="sibTrans" cxnId="{A7E71CFC-2AA6-40CB-B598-A8D62C0616A9}">
      <dgm:prSet/>
      <dgm:spPr/>
      <dgm:t>
        <a:bodyPr/>
        <a:lstStyle/>
        <a:p>
          <a:endParaRPr lang="en-GB" sz="5400"/>
        </a:p>
      </dgm:t>
    </dgm:pt>
    <dgm:pt modelId="{E9917624-6868-49FD-B938-01090CFE7A86}">
      <dgm:prSet phldrT="[Text]" custT="1"/>
      <dgm:spPr/>
      <dgm:t>
        <a:bodyPr/>
        <a:lstStyle/>
        <a:p>
          <a:r>
            <a:rPr lang="en-GB" sz="2000"/>
            <a:t>Plan</a:t>
          </a:r>
        </a:p>
      </dgm:t>
    </dgm:pt>
    <dgm:pt modelId="{6EEFC1F8-7142-46E5-A4F1-4AEE23747D30}" type="parTrans" cxnId="{70D5B120-4C1D-4DCA-9ACF-04A190893781}">
      <dgm:prSet/>
      <dgm:spPr/>
      <dgm:t>
        <a:bodyPr/>
        <a:lstStyle/>
        <a:p>
          <a:endParaRPr lang="en-GB" sz="5400"/>
        </a:p>
      </dgm:t>
    </dgm:pt>
    <dgm:pt modelId="{39496B0A-24CF-45AC-B0B7-888CB7BB28BA}" type="sibTrans" cxnId="{70D5B120-4C1D-4DCA-9ACF-04A190893781}">
      <dgm:prSet/>
      <dgm:spPr/>
      <dgm:t>
        <a:bodyPr/>
        <a:lstStyle/>
        <a:p>
          <a:endParaRPr lang="en-GB" sz="5400"/>
        </a:p>
      </dgm:t>
    </dgm:pt>
    <dgm:pt modelId="{D97D963D-2E27-4258-9D59-6BF500A974CB}">
      <dgm:prSet phldrT="[Text]" custT="1"/>
      <dgm:spPr/>
      <dgm:t>
        <a:bodyPr/>
        <a:lstStyle/>
        <a:p>
          <a:r>
            <a:rPr lang="en-GB" sz="2000" dirty="0"/>
            <a:t>Teach/Do</a:t>
          </a:r>
        </a:p>
      </dgm:t>
    </dgm:pt>
    <dgm:pt modelId="{40CBAC51-58AE-4979-B8DC-05D49971AED4}" type="parTrans" cxnId="{8F26FA90-C76C-40DC-ACBE-6A5DB5F425D9}">
      <dgm:prSet/>
      <dgm:spPr/>
      <dgm:t>
        <a:bodyPr/>
        <a:lstStyle/>
        <a:p>
          <a:endParaRPr lang="en-GB" sz="5400"/>
        </a:p>
      </dgm:t>
    </dgm:pt>
    <dgm:pt modelId="{076C12B6-B6BC-49D7-9630-44930D79E332}" type="sibTrans" cxnId="{8F26FA90-C76C-40DC-ACBE-6A5DB5F425D9}">
      <dgm:prSet/>
      <dgm:spPr/>
      <dgm:t>
        <a:bodyPr/>
        <a:lstStyle/>
        <a:p>
          <a:endParaRPr lang="en-GB" sz="5400"/>
        </a:p>
      </dgm:t>
    </dgm:pt>
    <dgm:pt modelId="{14FF95E5-3C64-4534-A6FE-6AAA1AE5E002}">
      <dgm:prSet phldrT="[Text]" custT="1"/>
      <dgm:spPr/>
      <dgm:t>
        <a:bodyPr/>
        <a:lstStyle/>
        <a:p>
          <a:r>
            <a:rPr lang="en-GB" sz="2000"/>
            <a:t>Evaluate/</a:t>
          </a:r>
        </a:p>
        <a:p>
          <a:r>
            <a:rPr lang="en-GB" sz="2000"/>
            <a:t>Review</a:t>
          </a:r>
        </a:p>
      </dgm:t>
    </dgm:pt>
    <dgm:pt modelId="{5A42DBDE-1C39-4EB8-9EBC-FDD8C2C1C8DB}" type="parTrans" cxnId="{00F45ECC-1926-4121-959D-439079440B93}">
      <dgm:prSet/>
      <dgm:spPr/>
      <dgm:t>
        <a:bodyPr/>
        <a:lstStyle/>
        <a:p>
          <a:endParaRPr lang="en-GB" sz="5400"/>
        </a:p>
      </dgm:t>
    </dgm:pt>
    <dgm:pt modelId="{6031DBC6-2076-47E0-BAA1-F967DF971EF8}" type="sibTrans" cxnId="{00F45ECC-1926-4121-959D-439079440B93}">
      <dgm:prSet/>
      <dgm:spPr/>
      <dgm:t>
        <a:bodyPr/>
        <a:lstStyle/>
        <a:p>
          <a:endParaRPr lang="en-GB" sz="5400"/>
        </a:p>
      </dgm:t>
    </dgm:pt>
    <dgm:pt modelId="{839CC3DB-4D1C-4638-B558-5B9165F0156A}">
      <dgm:prSet phldrT="[Text]" custT="1"/>
      <dgm:spPr/>
      <dgm:t>
        <a:bodyPr/>
        <a:lstStyle/>
        <a:p>
          <a:r>
            <a:rPr lang="en-GB" sz="2000" dirty="0"/>
            <a:t>Set Targets (PDF)</a:t>
          </a:r>
        </a:p>
      </dgm:t>
    </dgm:pt>
    <dgm:pt modelId="{5DBF190F-A302-4974-8F56-8BBE4F438956}" type="parTrans" cxnId="{F446044C-F43E-481B-822D-513DAED38C99}">
      <dgm:prSet/>
      <dgm:spPr/>
      <dgm:t>
        <a:bodyPr/>
        <a:lstStyle/>
        <a:p>
          <a:endParaRPr lang="en-GB" sz="5400"/>
        </a:p>
      </dgm:t>
    </dgm:pt>
    <dgm:pt modelId="{02743813-AECF-4D34-BFDE-9DF46EB9D14E}" type="sibTrans" cxnId="{F446044C-F43E-481B-822D-513DAED38C99}">
      <dgm:prSet/>
      <dgm:spPr/>
      <dgm:t>
        <a:bodyPr/>
        <a:lstStyle/>
        <a:p>
          <a:endParaRPr lang="en-GB" sz="5400"/>
        </a:p>
      </dgm:t>
    </dgm:pt>
    <dgm:pt modelId="{40562F1A-7520-4BB9-8C0B-13E86E98D9F7}">
      <dgm:prSet custT="1"/>
      <dgm:spPr/>
      <dgm:t>
        <a:bodyPr/>
        <a:lstStyle/>
        <a:p>
          <a:r>
            <a:rPr lang="en-GB" sz="2000" dirty="0"/>
            <a:t>Reflect</a:t>
          </a:r>
        </a:p>
      </dgm:t>
    </dgm:pt>
    <dgm:pt modelId="{E287C737-6352-41DE-9FC1-C40CAABFAF75}" type="parTrans" cxnId="{5DAFBB97-6745-42DA-B1DD-D5AF4461C005}">
      <dgm:prSet/>
      <dgm:spPr/>
      <dgm:t>
        <a:bodyPr/>
        <a:lstStyle/>
        <a:p>
          <a:endParaRPr lang="en-GB" sz="5400"/>
        </a:p>
      </dgm:t>
    </dgm:pt>
    <dgm:pt modelId="{93C62382-1529-4BD0-9409-84A56A1E110D}" type="sibTrans" cxnId="{5DAFBB97-6745-42DA-B1DD-D5AF4461C005}">
      <dgm:prSet/>
      <dgm:spPr/>
      <dgm:t>
        <a:bodyPr/>
        <a:lstStyle/>
        <a:p>
          <a:endParaRPr lang="en-GB" sz="5400"/>
        </a:p>
      </dgm:t>
    </dgm:pt>
    <dgm:pt modelId="{A54DD20B-62FF-4B2A-8C9D-7F4BF4071E47}" type="pres">
      <dgm:prSet presAssocID="{9C21F27A-275C-4C2A-B7D9-81BD7D722D07}" presName="cycle" presStyleCnt="0">
        <dgm:presLayoutVars>
          <dgm:dir/>
          <dgm:resizeHandles val="exact"/>
        </dgm:presLayoutVars>
      </dgm:prSet>
      <dgm:spPr/>
    </dgm:pt>
    <dgm:pt modelId="{0AB9F7DE-85F0-4010-9F1E-F54105079849}" type="pres">
      <dgm:prSet presAssocID="{58BDA0F2-5710-496A-BFF0-4D322166358E}" presName="dummy" presStyleCnt="0"/>
      <dgm:spPr/>
    </dgm:pt>
    <dgm:pt modelId="{A1F6A7C7-E35B-47C1-973A-53C6CD24B1E4}" type="pres">
      <dgm:prSet presAssocID="{58BDA0F2-5710-496A-BFF0-4D322166358E}" presName="node" presStyleLbl="revTx" presStyleIdx="0" presStyleCnt="6" custScaleX="337204" custRadScaleRad="105559" custRadScaleInc="49674">
        <dgm:presLayoutVars>
          <dgm:bulletEnabled val="1"/>
        </dgm:presLayoutVars>
      </dgm:prSet>
      <dgm:spPr/>
    </dgm:pt>
    <dgm:pt modelId="{E6EA684F-5AB9-4EB4-B414-0BFA65DC78C2}" type="pres">
      <dgm:prSet presAssocID="{EF9EEDDE-AAF6-4C96-B6A5-2654D9F81DF2}" presName="sibTrans" presStyleLbl="node1" presStyleIdx="0" presStyleCnt="6"/>
      <dgm:spPr/>
    </dgm:pt>
    <dgm:pt modelId="{56DB15FD-426C-4EEE-ABA5-735557D28B75}" type="pres">
      <dgm:prSet presAssocID="{E9917624-6868-49FD-B938-01090CFE7A86}" presName="dummy" presStyleCnt="0"/>
      <dgm:spPr/>
    </dgm:pt>
    <dgm:pt modelId="{47F83BD2-1622-4061-8A43-E4F89DA482D9}" type="pres">
      <dgm:prSet presAssocID="{E9917624-6868-49FD-B938-01090CFE7A86}" presName="node" presStyleLbl="revTx" presStyleIdx="1" presStyleCnt="6">
        <dgm:presLayoutVars>
          <dgm:bulletEnabled val="1"/>
        </dgm:presLayoutVars>
      </dgm:prSet>
      <dgm:spPr/>
    </dgm:pt>
    <dgm:pt modelId="{E9B74BE8-2C94-458C-B08F-D9D5DDE92D79}" type="pres">
      <dgm:prSet presAssocID="{39496B0A-24CF-45AC-B0B7-888CB7BB28BA}" presName="sibTrans" presStyleLbl="node1" presStyleIdx="1" presStyleCnt="6"/>
      <dgm:spPr/>
    </dgm:pt>
    <dgm:pt modelId="{EE313F92-CCE4-4349-B640-AE765105B326}" type="pres">
      <dgm:prSet presAssocID="{D97D963D-2E27-4258-9D59-6BF500A974CB}" presName="dummy" presStyleCnt="0"/>
      <dgm:spPr/>
    </dgm:pt>
    <dgm:pt modelId="{36C66071-E07F-4F49-B088-C79B4A11B402}" type="pres">
      <dgm:prSet presAssocID="{D97D963D-2E27-4258-9D59-6BF500A974CB}" presName="node" presStyleLbl="revTx" presStyleIdx="2" presStyleCnt="6" custScaleX="172470">
        <dgm:presLayoutVars>
          <dgm:bulletEnabled val="1"/>
        </dgm:presLayoutVars>
      </dgm:prSet>
      <dgm:spPr/>
    </dgm:pt>
    <dgm:pt modelId="{94408C1D-1843-4E4E-82B5-858DFA92538B}" type="pres">
      <dgm:prSet presAssocID="{076C12B6-B6BC-49D7-9630-44930D79E332}" presName="sibTrans" presStyleLbl="node1" presStyleIdx="2" presStyleCnt="6"/>
      <dgm:spPr/>
    </dgm:pt>
    <dgm:pt modelId="{BD174879-52F5-4C5D-9E4E-B09EE5B44B5B}" type="pres">
      <dgm:prSet presAssocID="{14FF95E5-3C64-4534-A6FE-6AAA1AE5E002}" presName="dummy" presStyleCnt="0"/>
      <dgm:spPr/>
    </dgm:pt>
    <dgm:pt modelId="{7FE279C6-E020-46B6-B9EB-ED3870F758E2}" type="pres">
      <dgm:prSet presAssocID="{14FF95E5-3C64-4534-A6FE-6AAA1AE5E002}" presName="node" presStyleLbl="revTx" presStyleIdx="3" presStyleCnt="6" custScaleX="175939">
        <dgm:presLayoutVars>
          <dgm:bulletEnabled val="1"/>
        </dgm:presLayoutVars>
      </dgm:prSet>
      <dgm:spPr/>
    </dgm:pt>
    <dgm:pt modelId="{8C78889A-CD43-4AA1-A291-E7B5663E7BD9}" type="pres">
      <dgm:prSet presAssocID="{6031DBC6-2076-47E0-BAA1-F967DF971EF8}" presName="sibTrans" presStyleLbl="node1" presStyleIdx="3" presStyleCnt="6"/>
      <dgm:spPr/>
    </dgm:pt>
    <dgm:pt modelId="{998126DA-CE87-40D4-8033-1F04FA8F7DE7}" type="pres">
      <dgm:prSet presAssocID="{40562F1A-7520-4BB9-8C0B-13E86E98D9F7}" presName="dummy" presStyleCnt="0"/>
      <dgm:spPr/>
    </dgm:pt>
    <dgm:pt modelId="{41863CCC-46B8-47C9-9E3E-59DA4787C431}" type="pres">
      <dgm:prSet presAssocID="{40562F1A-7520-4BB9-8C0B-13E86E98D9F7}" presName="node" presStyleLbl="revTx" presStyleIdx="4" presStyleCnt="6" custScaleX="194827">
        <dgm:presLayoutVars>
          <dgm:bulletEnabled val="1"/>
        </dgm:presLayoutVars>
      </dgm:prSet>
      <dgm:spPr/>
    </dgm:pt>
    <dgm:pt modelId="{92DFD684-B60A-495E-98F0-022252D65CAC}" type="pres">
      <dgm:prSet presAssocID="{93C62382-1529-4BD0-9409-84A56A1E110D}" presName="sibTrans" presStyleLbl="node1" presStyleIdx="4" presStyleCnt="6"/>
      <dgm:spPr/>
    </dgm:pt>
    <dgm:pt modelId="{2A67C602-84F9-4D28-ACB3-4516591D1468}" type="pres">
      <dgm:prSet presAssocID="{839CC3DB-4D1C-4638-B558-5B9165F0156A}" presName="dummy" presStyleCnt="0"/>
      <dgm:spPr/>
    </dgm:pt>
    <dgm:pt modelId="{D3C058BB-B5ED-4B71-87F5-6546D78F95BF}" type="pres">
      <dgm:prSet presAssocID="{839CC3DB-4D1C-4638-B558-5B9165F0156A}" presName="node" presStyleLbl="revTx" presStyleIdx="5" presStyleCnt="6" custScaleX="162807">
        <dgm:presLayoutVars>
          <dgm:bulletEnabled val="1"/>
        </dgm:presLayoutVars>
      </dgm:prSet>
      <dgm:spPr/>
    </dgm:pt>
    <dgm:pt modelId="{3F640B3C-E3C3-4AA8-BFAC-AF1CD4CCBC16}" type="pres">
      <dgm:prSet presAssocID="{02743813-AECF-4D34-BFDE-9DF46EB9D14E}" presName="sibTrans" presStyleLbl="node1" presStyleIdx="5" presStyleCnt="6" custAng="608004" custLinFactNeighborX="917" custLinFactNeighborY="-621"/>
      <dgm:spPr/>
    </dgm:pt>
  </dgm:ptLst>
  <dgm:cxnLst>
    <dgm:cxn modelId="{9DFCA010-8D9A-42B8-BDC5-C292630EFED5}" type="presOf" srcId="{58BDA0F2-5710-496A-BFF0-4D322166358E}" destId="{A1F6A7C7-E35B-47C1-973A-53C6CD24B1E4}" srcOrd="0" destOrd="0" presId="urn:microsoft.com/office/officeart/2005/8/layout/cycle1"/>
    <dgm:cxn modelId="{7700CE1F-6CE3-4DBB-80D6-70E9F78A9A41}" type="presOf" srcId="{839CC3DB-4D1C-4638-B558-5B9165F0156A}" destId="{D3C058BB-B5ED-4B71-87F5-6546D78F95BF}" srcOrd="0" destOrd="0" presId="urn:microsoft.com/office/officeart/2005/8/layout/cycle1"/>
    <dgm:cxn modelId="{70D5B120-4C1D-4DCA-9ACF-04A190893781}" srcId="{9C21F27A-275C-4C2A-B7D9-81BD7D722D07}" destId="{E9917624-6868-49FD-B938-01090CFE7A86}" srcOrd="1" destOrd="0" parTransId="{6EEFC1F8-7142-46E5-A4F1-4AEE23747D30}" sibTransId="{39496B0A-24CF-45AC-B0B7-888CB7BB28BA}"/>
    <dgm:cxn modelId="{EACB8134-B556-433C-9738-24EF58EBC0A9}" type="presOf" srcId="{14FF95E5-3C64-4534-A6FE-6AAA1AE5E002}" destId="{7FE279C6-E020-46B6-B9EB-ED3870F758E2}" srcOrd="0" destOrd="0" presId="urn:microsoft.com/office/officeart/2005/8/layout/cycle1"/>
    <dgm:cxn modelId="{7641883E-D429-43B3-B87A-56770E8FDD27}" type="presOf" srcId="{E9917624-6868-49FD-B938-01090CFE7A86}" destId="{47F83BD2-1622-4061-8A43-E4F89DA482D9}" srcOrd="0" destOrd="0" presId="urn:microsoft.com/office/officeart/2005/8/layout/cycle1"/>
    <dgm:cxn modelId="{9ACBDD5B-D880-4175-9210-194AB6D218F7}" type="presOf" srcId="{D97D963D-2E27-4258-9D59-6BF500A974CB}" destId="{36C66071-E07F-4F49-B088-C79B4A11B402}" srcOrd="0" destOrd="0" presId="urn:microsoft.com/office/officeart/2005/8/layout/cycle1"/>
    <dgm:cxn modelId="{8E45025D-D2DF-4A42-AD71-97E54E9AECFD}" type="presOf" srcId="{EF9EEDDE-AAF6-4C96-B6A5-2654D9F81DF2}" destId="{E6EA684F-5AB9-4EB4-B414-0BFA65DC78C2}" srcOrd="0" destOrd="0" presId="urn:microsoft.com/office/officeart/2005/8/layout/cycle1"/>
    <dgm:cxn modelId="{F446044C-F43E-481B-822D-513DAED38C99}" srcId="{9C21F27A-275C-4C2A-B7D9-81BD7D722D07}" destId="{839CC3DB-4D1C-4638-B558-5B9165F0156A}" srcOrd="5" destOrd="0" parTransId="{5DBF190F-A302-4974-8F56-8BBE4F438956}" sibTransId="{02743813-AECF-4D34-BFDE-9DF46EB9D14E}"/>
    <dgm:cxn modelId="{1E357F4D-81EB-47ED-A1E7-434D895A691D}" type="presOf" srcId="{40562F1A-7520-4BB9-8C0B-13E86E98D9F7}" destId="{41863CCC-46B8-47C9-9E3E-59DA4787C431}" srcOrd="0" destOrd="0" presId="urn:microsoft.com/office/officeart/2005/8/layout/cycle1"/>
    <dgm:cxn modelId="{EBAFE96D-CC0F-473B-8AB0-0C5D64436592}" type="presOf" srcId="{9C21F27A-275C-4C2A-B7D9-81BD7D722D07}" destId="{A54DD20B-62FF-4B2A-8C9D-7F4BF4071E47}" srcOrd="0" destOrd="0" presId="urn:microsoft.com/office/officeart/2005/8/layout/cycle1"/>
    <dgm:cxn modelId="{8F26FA90-C76C-40DC-ACBE-6A5DB5F425D9}" srcId="{9C21F27A-275C-4C2A-B7D9-81BD7D722D07}" destId="{D97D963D-2E27-4258-9D59-6BF500A974CB}" srcOrd="2" destOrd="0" parTransId="{40CBAC51-58AE-4979-B8DC-05D49971AED4}" sibTransId="{076C12B6-B6BC-49D7-9630-44930D79E332}"/>
    <dgm:cxn modelId="{5FEAF991-32F5-4AA5-81D3-48FC7A0AA85E}" type="presOf" srcId="{6031DBC6-2076-47E0-BAA1-F967DF971EF8}" destId="{8C78889A-CD43-4AA1-A291-E7B5663E7BD9}" srcOrd="0" destOrd="0" presId="urn:microsoft.com/office/officeart/2005/8/layout/cycle1"/>
    <dgm:cxn modelId="{893E5494-F0F4-432F-9C4F-9EADC819D795}" type="presOf" srcId="{02743813-AECF-4D34-BFDE-9DF46EB9D14E}" destId="{3F640B3C-E3C3-4AA8-BFAC-AF1CD4CCBC16}" srcOrd="0" destOrd="0" presId="urn:microsoft.com/office/officeart/2005/8/layout/cycle1"/>
    <dgm:cxn modelId="{5DAFBB97-6745-42DA-B1DD-D5AF4461C005}" srcId="{9C21F27A-275C-4C2A-B7D9-81BD7D722D07}" destId="{40562F1A-7520-4BB9-8C0B-13E86E98D9F7}" srcOrd="4" destOrd="0" parTransId="{E287C737-6352-41DE-9FC1-C40CAABFAF75}" sibTransId="{93C62382-1529-4BD0-9409-84A56A1E110D}"/>
    <dgm:cxn modelId="{35C67A98-94FD-4F4F-B983-74549F4A1EBC}" type="presOf" srcId="{076C12B6-B6BC-49D7-9630-44930D79E332}" destId="{94408C1D-1843-4E4E-82B5-858DFA92538B}" srcOrd="0" destOrd="0" presId="urn:microsoft.com/office/officeart/2005/8/layout/cycle1"/>
    <dgm:cxn modelId="{F4AA639A-8A2E-417E-BFC6-3350CE40663B}" type="presOf" srcId="{39496B0A-24CF-45AC-B0B7-888CB7BB28BA}" destId="{E9B74BE8-2C94-458C-B08F-D9D5DDE92D79}" srcOrd="0" destOrd="0" presId="urn:microsoft.com/office/officeart/2005/8/layout/cycle1"/>
    <dgm:cxn modelId="{00F45ECC-1926-4121-959D-439079440B93}" srcId="{9C21F27A-275C-4C2A-B7D9-81BD7D722D07}" destId="{14FF95E5-3C64-4534-A6FE-6AAA1AE5E002}" srcOrd="3" destOrd="0" parTransId="{5A42DBDE-1C39-4EB8-9EBC-FDD8C2C1C8DB}" sibTransId="{6031DBC6-2076-47E0-BAA1-F967DF971EF8}"/>
    <dgm:cxn modelId="{0F1595F7-3705-4301-B1BE-413C08B682DB}" type="presOf" srcId="{93C62382-1529-4BD0-9409-84A56A1E110D}" destId="{92DFD684-B60A-495E-98F0-022252D65CAC}" srcOrd="0" destOrd="0" presId="urn:microsoft.com/office/officeart/2005/8/layout/cycle1"/>
    <dgm:cxn modelId="{A7E71CFC-2AA6-40CB-B598-A8D62C0616A9}" srcId="{9C21F27A-275C-4C2A-B7D9-81BD7D722D07}" destId="{58BDA0F2-5710-496A-BFF0-4D322166358E}" srcOrd="0" destOrd="0" parTransId="{A66E24C7-50CA-4CD3-878E-912274DC1B4A}" sibTransId="{EF9EEDDE-AAF6-4C96-B6A5-2654D9F81DF2}"/>
    <dgm:cxn modelId="{7A6BB397-FAC3-4F76-A040-195CA0219568}" type="presParOf" srcId="{A54DD20B-62FF-4B2A-8C9D-7F4BF4071E47}" destId="{0AB9F7DE-85F0-4010-9F1E-F54105079849}" srcOrd="0" destOrd="0" presId="urn:microsoft.com/office/officeart/2005/8/layout/cycle1"/>
    <dgm:cxn modelId="{FADFC6C8-8DDC-4B11-9F90-B98E1B5A4864}" type="presParOf" srcId="{A54DD20B-62FF-4B2A-8C9D-7F4BF4071E47}" destId="{A1F6A7C7-E35B-47C1-973A-53C6CD24B1E4}" srcOrd="1" destOrd="0" presId="urn:microsoft.com/office/officeart/2005/8/layout/cycle1"/>
    <dgm:cxn modelId="{FB0BB9ED-1473-4AF2-979C-7E62C2974E19}" type="presParOf" srcId="{A54DD20B-62FF-4B2A-8C9D-7F4BF4071E47}" destId="{E6EA684F-5AB9-4EB4-B414-0BFA65DC78C2}" srcOrd="2" destOrd="0" presId="urn:microsoft.com/office/officeart/2005/8/layout/cycle1"/>
    <dgm:cxn modelId="{3292F69B-1A95-470B-B659-4D3D52ABFCC1}" type="presParOf" srcId="{A54DD20B-62FF-4B2A-8C9D-7F4BF4071E47}" destId="{56DB15FD-426C-4EEE-ABA5-735557D28B75}" srcOrd="3" destOrd="0" presId="urn:microsoft.com/office/officeart/2005/8/layout/cycle1"/>
    <dgm:cxn modelId="{EE8502DD-6D6E-413D-B973-0F09D7853E1C}" type="presParOf" srcId="{A54DD20B-62FF-4B2A-8C9D-7F4BF4071E47}" destId="{47F83BD2-1622-4061-8A43-E4F89DA482D9}" srcOrd="4" destOrd="0" presId="urn:microsoft.com/office/officeart/2005/8/layout/cycle1"/>
    <dgm:cxn modelId="{73254001-30F7-4698-9E85-856D48102229}" type="presParOf" srcId="{A54DD20B-62FF-4B2A-8C9D-7F4BF4071E47}" destId="{E9B74BE8-2C94-458C-B08F-D9D5DDE92D79}" srcOrd="5" destOrd="0" presId="urn:microsoft.com/office/officeart/2005/8/layout/cycle1"/>
    <dgm:cxn modelId="{35CBEC71-F66C-4A9A-BC4A-A388CCDA4A8B}" type="presParOf" srcId="{A54DD20B-62FF-4B2A-8C9D-7F4BF4071E47}" destId="{EE313F92-CCE4-4349-B640-AE765105B326}" srcOrd="6" destOrd="0" presId="urn:microsoft.com/office/officeart/2005/8/layout/cycle1"/>
    <dgm:cxn modelId="{FE87309C-50F3-4491-8FB5-D770B2FD3CF5}" type="presParOf" srcId="{A54DD20B-62FF-4B2A-8C9D-7F4BF4071E47}" destId="{36C66071-E07F-4F49-B088-C79B4A11B402}" srcOrd="7" destOrd="0" presId="urn:microsoft.com/office/officeart/2005/8/layout/cycle1"/>
    <dgm:cxn modelId="{DE634D94-884B-4B98-BF93-EFA2FB092E3C}" type="presParOf" srcId="{A54DD20B-62FF-4B2A-8C9D-7F4BF4071E47}" destId="{94408C1D-1843-4E4E-82B5-858DFA92538B}" srcOrd="8" destOrd="0" presId="urn:microsoft.com/office/officeart/2005/8/layout/cycle1"/>
    <dgm:cxn modelId="{47A5554B-8D4A-4947-95EC-3820B2283BF4}" type="presParOf" srcId="{A54DD20B-62FF-4B2A-8C9D-7F4BF4071E47}" destId="{BD174879-52F5-4C5D-9E4E-B09EE5B44B5B}" srcOrd="9" destOrd="0" presId="urn:microsoft.com/office/officeart/2005/8/layout/cycle1"/>
    <dgm:cxn modelId="{7FE301C6-3239-4CDD-88A2-AAFF149D57EF}" type="presParOf" srcId="{A54DD20B-62FF-4B2A-8C9D-7F4BF4071E47}" destId="{7FE279C6-E020-46B6-B9EB-ED3870F758E2}" srcOrd="10" destOrd="0" presId="urn:microsoft.com/office/officeart/2005/8/layout/cycle1"/>
    <dgm:cxn modelId="{7F684F0B-20BC-44BA-A495-971426E1409F}" type="presParOf" srcId="{A54DD20B-62FF-4B2A-8C9D-7F4BF4071E47}" destId="{8C78889A-CD43-4AA1-A291-E7B5663E7BD9}" srcOrd="11" destOrd="0" presId="urn:microsoft.com/office/officeart/2005/8/layout/cycle1"/>
    <dgm:cxn modelId="{D63AF9E2-F0D9-477D-8D0E-0031C3A84FFB}" type="presParOf" srcId="{A54DD20B-62FF-4B2A-8C9D-7F4BF4071E47}" destId="{998126DA-CE87-40D4-8033-1F04FA8F7DE7}" srcOrd="12" destOrd="0" presId="urn:microsoft.com/office/officeart/2005/8/layout/cycle1"/>
    <dgm:cxn modelId="{E2370F8A-E3BE-49F0-806B-24F3F885023D}" type="presParOf" srcId="{A54DD20B-62FF-4B2A-8C9D-7F4BF4071E47}" destId="{41863CCC-46B8-47C9-9E3E-59DA4787C431}" srcOrd="13" destOrd="0" presId="urn:microsoft.com/office/officeart/2005/8/layout/cycle1"/>
    <dgm:cxn modelId="{D897E362-524E-49EF-9F02-EDC5C5817C47}" type="presParOf" srcId="{A54DD20B-62FF-4B2A-8C9D-7F4BF4071E47}" destId="{92DFD684-B60A-495E-98F0-022252D65CAC}" srcOrd="14" destOrd="0" presId="urn:microsoft.com/office/officeart/2005/8/layout/cycle1"/>
    <dgm:cxn modelId="{082873E1-CF36-4D42-BD08-5E02234C9645}" type="presParOf" srcId="{A54DD20B-62FF-4B2A-8C9D-7F4BF4071E47}" destId="{2A67C602-84F9-4D28-ACB3-4516591D1468}" srcOrd="15" destOrd="0" presId="urn:microsoft.com/office/officeart/2005/8/layout/cycle1"/>
    <dgm:cxn modelId="{FD288BD5-8327-45AE-822B-8D9A46E60162}" type="presParOf" srcId="{A54DD20B-62FF-4B2A-8C9D-7F4BF4071E47}" destId="{D3C058BB-B5ED-4B71-87F5-6546D78F95BF}" srcOrd="16" destOrd="0" presId="urn:microsoft.com/office/officeart/2005/8/layout/cycle1"/>
    <dgm:cxn modelId="{3EDF7C2B-155B-4CB2-927E-F87C54468671}" type="presParOf" srcId="{A54DD20B-62FF-4B2A-8C9D-7F4BF4071E47}" destId="{3F640B3C-E3C3-4AA8-BFAC-AF1CD4CCBC16}"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6A7C7-E35B-47C1-973A-53C6CD24B1E4}">
      <dsp:nvSpPr>
        <dsp:cNvPr id="0" name=""/>
        <dsp:cNvSpPr/>
      </dsp:nvSpPr>
      <dsp:spPr>
        <a:xfrm>
          <a:off x="4765074" y="122496"/>
          <a:ext cx="3060196"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Observe/Assess</a:t>
          </a:r>
        </a:p>
      </dsp:txBody>
      <dsp:txXfrm>
        <a:off x="4765074" y="122496"/>
        <a:ext cx="3060196" cy="907520"/>
      </dsp:txXfrm>
    </dsp:sp>
    <dsp:sp modelId="{E6EA684F-5AB9-4EB4-B414-0BFA65DC78C2}">
      <dsp:nvSpPr>
        <dsp:cNvPr id="0" name=""/>
        <dsp:cNvSpPr/>
      </dsp:nvSpPr>
      <dsp:spPr>
        <a:xfrm>
          <a:off x="2662794" y="-309143"/>
          <a:ext cx="4430140" cy="4430140"/>
        </a:xfrm>
        <a:prstGeom prst="circularArrow">
          <a:avLst>
            <a:gd name="adj1" fmla="val 3995"/>
            <a:gd name="adj2" fmla="val 250615"/>
            <a:gd name="adj3" fmla="val 21101580"/>
            <a:gd name="adj4" fmla="val 20060899"/>
            <a:gd name="adj5" fmla="val 46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83BD2-1622-4061-8A43-E4F89DA482D9}">
      <dsp:nvSpPr>
        <dsp:cNvPr id="0" name=""/>
        <dsp:cNvSpPr/>
      </dsp:nvSpPr>
      <dsp:spPr>
        <a:xfrm>
          <a:off x="6493743" y="1760202"/>
          <a:ext cx="907520"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Plan</a:t>
          </a:r>
        </a:p>
      </dsp:txBody>
      <dsp:txXfrm>
        <a:off x="6493743" y="1760202"/>
        <a:ext cx="907520" cy="907520"/>
      </dsp:txXfrm>
    </dsp:sp>
    <dsp:sp modelId="{E9B74BE8-2C94-458C-B08F-D9D5DDE92D79}">
      <dsp:nvSpPr>
        <dsp:cNvPr id="0" name=""/>
        <dsp:cNvSpPr/>
      </dsp:nvSpPr>
      <dsp:spPr>
        <a:xfrm>
          <a:off x="2709077" y="-1107"/>
          <a:ext cx="4430140" cy="4430140"/>
        </a:xfrm>
        <a:prstGeom prst="circularArrow">
          <a:avLst>
            <a:gd name="adj1" fmla="val 3995"/>
            <a:gd name="adj2" fmla="val 250615"/>
            <a:gd name="adj3" fmla="val 2144794"/>
            <a:gd name="adj4" fmla="val 777566"/>
            <a:gd name="adj5" fmla="val 4660"/>
          </a:avLst>
        </a:prstGeom>
        <a:solidFill>
          <a:schemeClr val="accent4">
            <a:hueOff val="605040"/>
            <a:satOff val="-10124"/>
            <a:lumOff val="2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66071-E07F-4F49-B088-C79B4A11B402}">
      <dsp:nvSpPr>
        <dsp:cNvPr id="0" name=""/>
        <dsp:cNvSpPr/>
      </dsp:nvSpPr>
      <dsp:spPr>
        <a:xfrm>
          <a:off x="5153224" y="3512480"/>
          <a:ext cx="1565201"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Teach/Do</a:t>
          </a:r>
        </a:p>
      </dsp:txBody>
      <dsp:txXfrm>
        <a:off x="5153224" y="3512480"/>
        <a:ext cx="1565201" cy="907520"/>
      </dsp:txXfrm>
    </dsp:sp>
    <dsp:sp modelId="{94408C1D-1843-4E4E-82B5-858DFA92538B}">
      <dsp:nvSpPr>
        <dsp:cNvPr id="0" name=""/>
        <dsp:cNvSpPr/>
      </dsp:nvSpPr>
      <dsp:spPr>
        <a:xfrm>
          <a:off x="2709077" y="-1107"/>
          <a:ext cx="4430140" cy="4430140"/>
        </a:xfrm>
        <a:prstGeom prst="circularArrow">
          <a:avLst>
            <a:gd name="adj1" fmla="val 3995"/>
            <a:gd name="adj2" fmla="val 250615"/>
            <a:gd name="adj3" fmla="val 5512525"/>
            <a:gd name="adj4" fmla="val 5009954"/>
            <a:gd name="adj5" fmla="val 4660"/>
          </a:avLst>
        </a:prstGeom>
        <a:solidFill>
          <a:schemeClr val="accent4">
            <a:hueOff val="1210080"/>
            <a:satOff val="-20249"/>
            <a:lumOff val="4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279C6-E020-46B6-B9EB-ED3870F758E2}">
      <dsp:nvSpPr>
        <dsp:cNvPr id="0" name=""/>
        <dsp:cNvSpPr/>
      </dsp:nvSpPr>
      <dsp:spPr>
        <a:xfrm>
          <a:off x="3114127" y="3512480"/>
          <a:ext cx="1596683"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Evaluate/</a:t>
          </a:r>
        </a:p>
        <a:p>
          <a:pPr marL="0" lvl="0" indent="0" algn="ctr" defTabSz="889000">
            <a:lnSpc>
              <a:spcPct val="90000"/>
            </a:lnSpc>
            <a:spcBef>
              <a:spcPct val="0"/>
            </a:spcBef>
            <a:spcAft>
              <a:spcPct val="35000"/>
            </a:spcAft>
            <a:buNone/>
          </a:pPr>
          <a:r>
            <a:rPr lang="en-GB" sz="2000" kern="1200"/>
            <a:t>Review</a:t>
          </a:r>
        </a:p>
      </dsp:txBody>
      <dsp:txXfrm>
        <a:off x="3114127" y="3512480"/>
        <a:ext cx="1596683" cy="907520"/>
      </dsp:txXfrm>
    </dsp:sp>
    <dsp:sp modelId="{8C78889A-CD43-4AA1-A291-E7B5663E7BD9}">
      <dsp:nvSpPr>
        <dsp:cNvPr id="0" name=""/>
        <dsp:cNvSpPr/>
      </dsp:nvSpPr>
      <dsp:spPr>
        <a:xfrm>
          <a:off x="2709077" y="-1107"/>
          <a:ext cx="4430140" cy="4430140"/>
        </a:xfrm>
        <a:prstGeom prst="circularArrow">
          <a:avLst>
            <a:gd name="adj1" fmla="val 3995"/>
            <a:gd name="adj2" fmla="val 250615"/>
            <a:gd name="adj3" fmla="val 9771818"/>
            <a:gd name="adj4" fmla="val 8404590"/>
            <a:gd name="adj5" fmla="val 4660"/>
          </a:avLst>
        </a:prstGeom>
        <a:solidFill>
          <a:schemeClr val="accent4">
            <a:hueOff val="1815120"/>
            <a:satOff val="-30373"/>
            <a:lumOff val="6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63CCC-46B8-47C9-9E3E-59DA4787C431}">
      <dsp:nvSpPr>
        <dsp:cNvPr id="0" name=""/>
        <dsp:cNvSpPr/>
      </dsp:nvSpPr>
      <dsp:spPr>
        <a:xfrm>
          <a:off x="2016743" y="1760202"/>
          <a:ext cx="1768095"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Reflect</a:t>
          </a:r>
        </a:p>
      </dsp:txBody>
      <dsp:txXfrm>
        <a:off x="2016743" y="1760202"/>
        <a:ext cx="1768095" cy="907520"/>
      </dsp:txXfrm>
    </dsp:sp>
    <dsp:sp modelId="{92DFD684-B60A-495E-98F0-022252D65CAC}">
      <dsp:nvSpPr>
        <dsp:cNvPr id="0" name=""/>
        <dsp:cNvSpPr/>
      </dsp:nvSpPr>
      <dsp:spPr>
        <a:xfrm>
          <a:off x="2709077" y="-1107"/>
          <a:ext cx="4430140" cy="4430140"/>
        </a:xfrm>
        <a:prstGeom prst="circularArrow">
          <a:avLst>
            <a:gd name="adj1" fmla="val 3995"/>
            <a:gd name="adj2" fmla="val 250615"/>
            <a:gd name="adj3" fmla="val 12944794"/>
            <a:gd name="adj4" fmla="val 11577566"/>
            <a:gd name="adj5" fmla="val 4660"/>
          </a:avLst>
        </a:prstGeom>
        <a:solidFill>
          <a:schemeClr val="accent4">
            <a:hueOff val="2420160"/>
            <a:satOff val="-40498"/>
            <a:lumOff val="9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058BB-B5ED-4B71-87F5-6546D78F95BF}">
      <dsp:nvSpPr>
        <dsp:cNvPr id="0" name=""/>
        <dsp:cNvSpPr/>
      </dsp:nvSpPr>
      <dsp:spPr>
        <a:xfrm>
          <a:off x="3173715" y="7923"/>
          <a:ext cx="1477507"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Set Targets (PDF)</a:t>
          </a:r>
        </a:p>
      </dsp:txBody>
      <dsp:txXfrm>
        <a:off x="3173715" y="7923"/>
        <a:ext cx="1477507" cy="907520"/>
      </dsp:txXfrm>
    </dsp:sp>
    <dsp:sp modelId="{3F640B3C-E3C3-4AA8-BFAC-AF1CD4CCBC16}">
      <dsp:nvSpPr>
        <dsp:cNvPr id="0" name=""/>
        <dsp:cNvSpPr/>
      </dsp:nvSpPr>
      <dsp:spPr>
        <a:xfrm rot="608004">
          <a:off x="3072290" y="-99747"/>
          <a:ext cx="4430140" cy="4430140"/>
        </a:xfrm>
        <a:prstGeom prst="circularArrow">
          <a:avLst>
            <a:gd name="adj1" fmla="val 3995"/>
            <a:gd name="adj2" fmla="val 250615"/>
            <a:gd name="adj3" fmla="val 16137210"/>
            <a:gd name="adj4" fmla="val 15172996"/>
            <a:gd name="adj5" fmla="val 4660"/>
          </a:avLst>
        </a:prstGeom>
        <a:solidFill>
          <a:schemeClr val="accent4">
            <a:hueOff val="3025200"/>
            <a:satOff val="-50622"/>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6A7C7-E35B-47C1-973A-53C6CD24B1E4}">
      <dsp:nvSpPr>
        <dsp:cNvPr id="0" name=""/>
        <dsp:cNvSpPr/>
      </dsp:nvSpPr>
      <dsp:spPr>
        <a:xfrm>
          <a:off x="4765074" y="122496"/>
          <a:ext cx="3060196"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Observe/Assess</a:t>
          </a:r>
        </a:p>
      </dsp:txBody>
      <dsp:txXfrm>
        <a:off x="4765074" y="122496"/>
        <a:ext cx="3060196" cy="907520"/>
      </dsp:txXfrm>
    </dsp:sp>
    <dsp:sp modelId="{E6EA684F-5AB9-4EB4-B414-0BFA65DC78C2}">
      <dsp:nvSpPr>
        <dsp:cNvPr id="0" name=""/>
        <dsp:cNvSpPr/>
      </dsp:nvSpPr>
      <dsp:spPr>
        <a:xfrm>
          <a:off x="2662794" y="-309143"/>
          <a:ext cx="4430140" cy="4430140"/>
        </a:xfrm>
        <a:prstGeom prst="circularArrow">
          <a:avLst>
            <a:gd name="adj1" fmla="val 3995"/>
            <a:gd name="adj2" fmla="val 250615"/>
            <a:gd name="adj3" fmla="val 21101580"/>
            <a:gd name="adj4" fmla="val 20060899"/>
            <a:gd name="adj5" fmla="val 46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83BD2-1622-4061-8A43-E4F89DA482D9}">
      <dsp:nvSpPr>
        <dsp:cNvPr id="0" name=""/>
        <dsp:cNvSpPr/>
      </dsp:nvSpPr>
      <dsp:spPr>
        <a:xfrm>
          <a:off x="6493743" y="1760202"/>
          <a:ext cx="907520"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Plan</a:t>
          </a:r>
        </a:p>
      </dsp:txBody>
      <dsp:txXfrm>
        <a:off x="6493743" y="1760202"/>
        <a:ext cx="907520" cy="907520"/>
      </dsp:txXfrm>
    </dsp:sp>
    <dsp:sp modelId="{E9B74BE8-2C94-458C-B08F-D9D5DDE92D79}">
      <dsp:nvSpPr>
        <dsp:cNvPr id="0" name=""/>
        <dsp:cNvSpPr/>
      </dsp:nvSpPr>
      <dsp:spPr>
        <a:xfrm>
          <a:off x="2709077" y="-1107"/>
          <a:ext cx="4430140" cy="4430140"/>
        </a:xfrm>
        <a:prstGeom prst="circularArrow">
          <a:avLst>
            <a:gd name="adj1" fmla="val 3995"/>
            <a:gd name="adj2" fmla="val 250615"/>
            <a:gd name="adj3" fmla="val 2144794"/>
            <a:gd name="adj4" fmla="val 777566"/>
            <a:gd name="adj5" fmla="val 4660"/>
          </a:avLst>
        </a:prstGeom>
        <a:solidFill>
          <a:schemeClr val="accent4">
            <a:hueOff val="605040"/>
            <a:satOff val="-10124"/>
            <a:lumOff val="2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66071-E07F-4F49-B088-C79B4A11B402}">
      <dsp:nvSpPr>
        <dsp:cNvPr id="0" name=""/>
        <dsp:cNvSpPr/>
      </dsp:nvSpPr>
      <dsp:spPr>
        <a:xfrm>
          <a:off x="5153224" y="3512480"/>
          <a:ext cx="1565201"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Teach/Do</a:t>
          </a:r>
        </a:p>
      </dsp:txBody>
      <dsp:txXfrm>
        <a:off x="5153224" y="3512480"/>
        <a:ext cx="1565201" cy="907520"/>
      </dsp:txXfrm>
    </dsp:sp>
    <dsp:sp modelId="{94408C1D-1843-4E4E-82B5-858DFA92538B}">
      <dsp:nvSpPr>
        <dsp:cNvPr id="0" name=""/>
        <dsp:cNvSpPr/>
      </dsp:nvSpPr>
      <dsp:spPr>
        <a:xfrm>
          <a:off x="2709077" y="-1107"/>
          <a:ext cx="4430140" cy="4430140"/>
        </a:xfrm>
        <a:prstGeom prst="circularArrow">
          <a:avLst>
            <a:gd name="adj1" fmla="val 3995"/>
            <a:gd name="adj2" fmla="val 250615"/>
            <a:gd name="adj3" fmla="val 5512525"/>
            <a:gd name="adj4" fmla="val 5009954"/>
            <a:gd name="adj5" fmla="val 4660"/>
          </a:avLst>
        </a:prstGeom>
        <a:solidFill>
          <a:schemeClr val="accent4">
            <a:hueOff val="1210080"/>
            <a:satOff val="-20249"/>
            <a:lumOff val="4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279C6-E020-46B6-B9EB-ED3870F758E2}">
      <dsp:nvSpPr>
        <dsp:cNvPr id="0" name=""/>
        <dsp:cNvSpPr/>
      </dsp:nvSpPr>
      <dsp:spPr>
        <a:xfrm>
          <a:off x="3114127" y="3512480"/>
          <a:ext cx="1596683"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Evaluate/</a:t>
          </a:r>
        </a:p>
        <a:p>
          <a:pPr marL="0" lvl="0" indent="0" algn="ctr" defTabSz="889000">
            <a:lnSpc>
              <a:spcPct val="90000"/>
            </a:lnSpc>
            <a:spcBef>
              <a:spcPct val="0"/>
            </a:spcBef>
            <a:spcAft>
              <a:spcPct val="35000"/>
            </a:spcAft>
            <a:buNone/>
          </a:pPr>
          <a:r>
            <a:rPr lang="en-GB" sz="2000" kern="1200"/>
            <a:t>Review</a:t>
          </a:r>
        </a:p>
      </dsp:txBody>
      <dsp:txXfrm>
        <a:off x="3114127" y="3512480"/>
        <a:ext cx="1596683" cy="907520"/>
      </dsp:txXfrm>
    </dsp:sp>
    <dsp:sp modelId="{8C78889A-CD43-4AA1-A291-E7B5663E7BD9}">
      <dsp:nvSpPr>
        <dsp:cNvPr id="0" name=""/>
        <dsp:cNvSpPr/>
      </dsp:nvSpPr>
      <dsp:spPr>
        <a:xfrm>
          <a:off x="2709077" y="-1107"/>
          <a:ext cx="4430140" cy="4430140"/>
        </a:xfrm>
        <a:prstGeom prst="circularArrow">
          <a:avLst>
            <a:gd name="adj1" fmla="val 3995"/>
            <a:gd name="adj2" fmla="val 250615"/>
            <a:gd name="adj3" fmla="val 9771818"/>
            <a:gd name="adj4" fmla="val 8404590"/>
            <a:gd name="adj5" fmla="val 4660"/>
          </a:avLst>
        </a:prstGeom>
        <a:solidFill>
          <a:schemeClr val="accent4">
            <a:hueOff val="1815120"/>
            <a:satOff val="-30373"/>
            <a:lumOff val="6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63CCC-46B8-47C9-9E3E-59DA4787C431}">
      <dsp:nvSpPr>
        <dsp:cNvPr id="0" name=""/>
        <dsp:cNvSpPr/>
      </dsp:nvSpPr>
      <dsp:spPr>
        <a:xfrm>
          <a:off x="2016743" y="1760202"/>
          <a:ext cx="1768095"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Reflect</a:t>
          </a:r>
        </a:p>
      </dsp:txBody>
      <dsp:txXfrm>
        <a:off x="2016743" y="1760202"/>
        <a:ext cx="1768095" cy="907520"/>
      </dsp:txXfrm>
    </dsp:sp>
    <dsp:sp modelId="{92DFD684-B60A-495E-98F0-022252D65CAC}">
      <dsp:nvSpPr>
        <dsp:cNvPr id="0" name=""/>
        <dsp:cNvSpPr/>
      </dsp:nvSpPr>
      <dsp:spPr>
        <a:xfrm>
          <a:off x="2709077" y="-1107"/>
          <a:ext cx="4430140" cy="4430140"/>
        </a:xfrm>
        <a:prstGeom prst="circularArrow">
          <a:avLst>
            <a:gd name="adj1" fmla="val 3995"/>
            <a:gd name="adj2" fmla="val 250615"/>
            <a:gd name="adj3" fmla="val 12944794"/>
            <a:gd name="adj4" fmla="val 11577566"/>
            <a:gd name="adj5" fmla="val 4660"/>
          </a:avLst>
        </a:prstGeom>
        <a:solidFill>
          <a:schemeClr val="accent4">
            <a:hueOff val="2420160"/>
            <a:satOff val="-40498"/>
            <a:lumOff val="9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058BB-B5ED-4B71-87F5-6546D78F95BF}">
      <dsp:nvSpPr>
        <dsp:cNvPr id="0" name=""/>
        <dsp:cNvSpPr/>
      </dsp:nvSpPr>
      <dsp:spPr>
        <a:xfrm>
          <a:off x="3173715" y="7923"/>
          <a:ext cx="1477507" cy="9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Set Targets (PDF)</a:t>
          </a:r>
        </a:p>
      </dsp:txBody>
      <dsp:txXfrm>
        <a:off x="3173715" y="7923"/>
        <a:ext cx="1477507" cy="907520"/>
      </dsp:txXfrm>
    </dsp:sp>
    <dsp:sp modelId="{3F640B3C-E3C3-4AA8-BFAC-AF1CD4CCBC16}">
      <dsp:nvSpPr>
        <dsp:cNvPr id="0" name=""/>
        <dsp:cNvSpPr/>
      </dsp:nvSpPr>
      <dsp:spPr>
        <a:xfrm rot="608004">
          <a:off x="3072290" y="-99747"/>
          <a:ext cx="4430140" cy="4430140"/>
        </a:xfrm>
        <a:prstGeom prst="circularArrow">
          <a:avLst>
            <a:gd name="adj1" fmla="val 3995"/>
            <a:gd name="adj2" fmla="val 250615"/>
            <a:gd name="adj3" fmla="val 16137210"/>
            <a:gd name="adj4" fmla="val 15172996"/>
            <a:gd name="adj5" fmla="val 4660"/>
          </a:avLst>
        </a:prstGeom>
        <a:solidFill>
          <a:schemeClr val="accent4">
            <a:hueOff val="3025200"/>
            <a:satOff val="-50622"/>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EC7D9AD-1A14-4A5E-89C5-8D22DAE72363}" type="datetimeFigureOut">
              <a:rPr lang="en-GB" smtClean="0"/>
              <a:t>19/01/2024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3F8FD05-A282-4535-975E-6AA631D10E01}" type="slidenum">
              <a:rPr lang="en-GB" smtClean="0"/>
              <a:t>‹#›</a:t>
            </a:fld>
            <a:endParaRPr lang="en-GB"/>
          </a:p>
        </p:txBody>
      </p:sp>
    </p:spTree>
    <p:extLst>
      <p:ext uri="{BB962C8B-B14F-4D97-AF65-F5344CB8AC3E}">
        <p14:creationId xmlns:p14="http://schemas.microsoft.com/office/powerpoint/2010/main" val="152987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2C7E9-CA6E-C945-826B-68C1FAB00F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00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10</a:t>
            </a:fld>
            <a:endParaRPr lang="en-GB"/>
          </a:p>
        </p:txBody>
      </p:sp>
    </p:spTree>
    <p:extLst>
      <p:ext uri="{BB962C8B-B14F-4D97-AF65-F5344CB8AC3E}">
        <p14:creationId xmlns:p14="http://schemas.microsoft.com/office/powerpoint/2010/main" val="211950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11</a:t>
            </a:fld>
            <a:endParaRPr lang="en-GB"/>
          </a:p>
        </p:txBody>
      </p:sp>
    </p:spTree>
    <p:extLst>
      <p:ext uri="{BB962C8B-B14F-4D97-AF65-F5344CB8AC3E}">
        <p14:creationId xmlns:p14="http://schemas.microsoft.com/office/powerpoint/2010/main" val="223813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12</a:t>
            </a:fld>
            <a:endParaRPr lang="en-GB"/>
          </a:p>
        </p:txBody>
      </p:sp>
    </p:spTree>
    <p:extLst>
      <p:ext uri="{BB962C8B-B14F-4D97-AF65-F5344CB8AC3E}">
        <p14:creationId xmlns:p14="http://schemas.microsoft.com/office/powerpoint/2010/main" val="288060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this be earlier?</a:t>
            </a:r>
          </a:p>
          <a:p>
            <a:r>
              <a:rPr lang="en-GB" dirty="0"/>
              <a:t>Does it need to make the general expectations clearer – add in the flow diagram with the weekly overview.</a:t>
            </a:r>
          </a:p>
          <a:p>
            <a:endParaRPr lang="en-GB" dirty="0"/>
          </a:p>
          <a:p>
            <a:r>
              <a:rPr lang="en-GB" dirty="0"/>
              <a:t>Discuss what beginning teachers will be experiencing in the first few weeks – in particular the fact that they most likely won’t be familiar with schools and many of the norms that are taken for granted they don’t know. What challenges does this have for you as a co-tutor? Importantly they will be experiencing school from a new perspective as a teacher – for some they will only know school from a students perspective. </a:t>
            </a:r>
          </a:p>
        </p:txBody>
      </p:sp>
      <p:sp>
        <p:nvSpPr>
          <p:cNvPr id="4" name="Slide Number Placeholder 3"/>
          <p:cNvSpPr>
            <a:spLocks noGrp="1"/>
          </p:cNvSpPr>
          <p:nvPr>
            <p:ph type="sldNum" sz="quarter" idx="5"/>
          </p:nvPr>
        </p:nvSpPr>
        <p:spPr/>
        <p:txBody>
          <a:bodyPr/>
          <a:lstStyle/>
          <a:p>
            <a:fld id="{73F8FD05-A282-4535-975E-6AA631D10E01}" type="slidenum">
              <a:rPr lang="en-GB" smtClean="0"/>
              <a:t>13</a:t>
            </a:fld>
            <a:endParaRPr lang="en-GB"/>
          </a:p>
        </p:txBody>
      </p:sp>
    </p:spTree>
    <p:extLst>
      <p:ext uri="{BB962C8B-B14F-4D97-AF65-F5344CB8AC3E}">
        <p14:creationId xmlns:p14="http://schemas.microsoft.com/office/powerpoint/2010/main" val="111087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this is needed?</a:t>
            </a:r>
          </a:p>
        </p:txBody>
      </p:sp>
      <p:sp>
        <p:nvSpPr>
          <p:cNvPr id="4" name="Slide Number Placeholder 3"/>
          <p:cNvSpPr>
            <a:spLocks noGrp="1"/>
          </p:cNvSpPr>
          <p:nvPr>
            <p:ph type="sldNum" sz="quarter" idx="5"/>
          </p:nvPr>
        </p:nvSpPr>
        <p:spPr/>
        <p:txBody>
          <a:bodyPr/>
          <a:lstStyle/>
          <a:p>
            <a:fld id="{73F8FD05-A282-4535-975E-6AA631D10E01}" type="slidenum">
              <a:rPr lang="en-GB" smtClean="0"/>
              <a:t>14</a:t>
            </a:fld>
            <a:endParaRPr lang="en-GB"/>
          </a:p>
        </p:txBody>
      </p:sp>
    </p:spTree>
    <p:extLst>
      <p:ext uri="{BB962C8B-B14F-4D97-AF65-F5344CB8AC3E}">
        <p14:creationId xmlns:p14="http://schemas.microsoft.com/office/powerpoint/2010/main" val="420207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15</a:t>
            </a:fld>
            <a:endParaRPr lang="en-GB"/>
          </a:p>
        </p:txBody>
      </p:sp>
    </p:spTree>
    <p:extLst>
      <p:ext uri="{BB962C8B-B14F-4D97-AF65-F5344CB8AC3E}">
        <p14:creationId xmlns:p14="http://schemas.microsoft.com/office/powerpoint/2010/main" val="349964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16</a:t>
            </a:fld>
            <a:endParaRPr lang="en-GB"/>
          </a:p>
        </p:txBody>
      </p:sp>
    </p:spTree>
    <p:extLst>
      <p:ext uri="{BB962C8B-B14F-4D97-AF65-F5344CB8AC3E}">
        <p14:creationId xmlns:p14="http://schemas.microsoft.com/office/powerpoint/2010/main" val="75471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17</a:t>
            </a:fld>
            <a:endParaRPr lang="en-GB"/>
          </a:p>
        </p:txBody>
      </p:sp>
    </p:spTree>
    <p:extLst>
      <p:ext uri="{BB962C8B-B14F-4D97-AF65-F5344CB8AC3E}">
        <p14:creationId xmlns:p14="http://schemas.microsoft.com/office/powerpoint/2010/main" val="388504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18</a:t>
            </a:fld>
            <a:endParaRPr lang="en-US" dirty="0"/>
          </a:p>
        </p:txBody>
      </p:sp>
    </p:spTree>
    <p:extLst>
      <p:ext uri="{BB962C8B-B14F-4D97-AF65-F5344CB8AC3E}">
        <p14:creationId xmlns:p14="http://schemas.microsoft.com/office/powerpoint/2010/main" val="308631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Jenny</a:t>
            </a:r>
          </a:p>
        </p:txBody>
      </p:sp>
      <p:sp>
        <p:nvSpPr>
          <p:cNvPr id="4" name="Slide Number Placeholder 3"/>
          <p:cNvSpPr>
            <a:spLocks noGrp="1"/>
          </p:cNvSpPr>
          <p:nvPr>
            <p:ph type="sldNum" sz="quarter" idx="10"/>
          </p:nvPr>
        </p:nvSpPr>
        <p:spPr/>
        <p:txBody>
          <a:bodyPr/>
          <a:lstStyle/>
          <a:p>
            <a:fld id="{6772C7E9-CA6E-C945-826B-68C1FAB00F44}" type="slidenum">
              <a:rPr lang="en-US" smtClean="0"/>
              <a:t>19</a:t>
            </a:fld>
            <a:endParaRPr lang="en-US" dirty="0"/>
          </a:p>
        </p:txBody>
      </p:sp>
    </p:spTree>
    <p:extLst>
      <p:ext uri="{BB962C8B-B14F-4D97-AF65-F5344CB8AC3E}">
        <p14:creationId xmlns:p14="http://schemas.microsoft.com/office/powerpoint/2010/main" val="408274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2</a:t>
            </a:fld>
            <a:endParaRPr lang="en-GB"/>
          </a:p>
        </p:txBody>
      </p:sp>
    </p:spTree>
    <p:extLst>
      <p:ext uri="{BB962C8B-B14F-4D97-AF65-F5344CB8AC3E}">
        <p14:creationId xmlns:p14="http://schemas.microsoft.com/office/powerpoint/2010/main" val="371844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20</a:t>
            </a:fld>
            <a:endParaRPr lang="en-US" dirty="0"/>
          </a:p>
        </p:txBody>
      </p:sp>
    </p:spTree>
    <p:extLst>
      <p:ext uri="{BB962C8B-B14F-4D97-AF65-F5344CB8AC3E}">
        <p14:creationId xmlns:p14="http://schemas.microsoft.com/office/powerpoint/2010/main" val="2279200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21</a:t>
            </a:fld>
            <a:endParaRPr lang="en-GB"/>
          </a:p>
        </p:txBody>
      </p:sp>
    </p:spTree>
    <p:extLst>
      <p:ext uri="{BB962C8B-B14F-4D97-AF65-F5344CB8AC3E}">
        <p14:creationId xmlns:p14="http://schemas.microsoft.com/office/powerpoint/2010/main" val="150352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22</a:t>
            </a:fld>
            <a:endParaRPr lang="en-GB"/>
          </a:p>
        </p:txBody>
      </p:sp>
    </p:spTree>
    <p:extLst>
      <p:ext uri="{BB962C8B-B14F-4D97-AF65-F5344CB8AC3E}">
        <p14:creationId xmlns:p14="http://schemas.microsoft.com/office/powerpoint/2010/main" val="119405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take different forms</a:t>
            </a:r>
            <a:r>
              <a:rPr lang="en-GB" baseline="0" dirty="0"/>
              <a:t> but preparation is expected </a:t>
            </a:r>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23</a:t>
            </a:fld>
            <a:endParaRPr lang="en-US" dirty="0"/>
          </a:p>
        </p:txBody>
      </p:sp>
    </p:spTree>
    <p:extLst>
      <p:ext uri="{BB962C8B-B14F-4D97-AF65-F5344CB8AC3E}">
        <p14:creationId xmlns:p14="http://schemas.microsoft.com/office/powerpoint/2010/main" val="1532281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Jenny</a:t>
            </a:r>
          </a:p>
          <a:p>
            <a:r>
              <a:rPr lang="en-GB" dirty="0" err="1"/>
              <a:t>Jamboard</a:t>
            </a:r>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24</a:t>
            </a:fld>
            <a:endParaRPr lang="en-US" dirty="0"/>
          </a:p>
        </p:txBody>
      </p:sp>
    </p:spTree>
    <p:extLst>
      <p:ext uri="{BB962C8B-B14F-4D97-AF65-F5344CB8AC3E}">
        <p14:creationId xmlns:p14="http://schemas.microsoft.com/office/powerpoint/2010/main" val="2066449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25</a:t>
            </a:fld>
            <a:endParaRPr lang="en-US" dirty="0"/>
          </a:p>
        </p:txBody>
      </p:sp>
    </p:spTree>
    <p:extLst>
      <p:ext uri="{BB962C8B-B14F-4D97-AF65-F5344CB8AC3E}">
        <p14:creationId xmlns:p14="http://schemas.microsoft.com/office/powerpoint/2010/main" val="225756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26</a:t>
            </a:fld>
            <a:endParaRPr lang="en-GB"/>
          </a:p>
        </p:txBody>
      </p:sp>
    </p:spTree>
    <p:extLst>
      <p:ext uri="{BB962C8B-B14F-4D97-AF65-F5344CB8AC3E}">
        <p14:creationId xmlns:p14="http://schemas.microsoft.com/office/powerpoint/2010/main" val="1638276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most students will be completing UA3 – due on 5</a:t>
            </a:r>
            <a:r>
              <a:rPr lang="en-GB" baseline="30000" dirty="0"/>
              <a:t>th</a:t>
            </a:r>
            <a:r>
              <a:rPr lang="en-GB" dirty="0"/>
              <a:t> April. This is a reflective journal and they will draw on the work done via their Talk-throughs.  Useful questions and prompts are available on the prompt cards to support.</a:t>
            </a:r>
          </a:p>
        </p:txBody>
      </p:sp>
      <p:sp>
        <p:nvSpPr>
          <p:cNvPr id="4" name="Slide Number Placeholder 3"/>
          <p:cNvSpPr>
            <a:spLocks noGrp="1"/>
          </p:cNvSpPr>
          <p:nvPr>
            <p:ph type="sldNum" sz="quarter" idx="5"/>
          </p:nvPr>
        </p:nvSpPr>
        <p:spPr/>
        <p:txBody>
          <a:bodyPr/>
          <a:lstStyle/>
          <a:p>
            <a:fld id="{73F8FD05-A282-4535-975E-6AA631D10E01}" type="slidenum">
              <a:rPr lang="en-GB" smtClean="0"/>
              <a:t>27</a:t>
            </a:fld>
            <a:endParaRPr lang="en-GB"/>
          </a:p>
        </p:txBody>
      </p:sp>
    </p:spTree>
    <p:extLst>
      <p:ext uri="{BB962C8B-B14F-4D97-AF65-F5344CB8AC3E}">
        <p14:creationId xmlns:p14="http://schemas.microsoft.com/office/powerpoint/2010/main" val="265389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28</a:t>
            </a:fld>
            <a:endParaRPr lang="en-GB"/>
          </a:p>
        </p:txBody>
      </p:sp>
    </p:spTree>
    <p:extLst>
      <p:ext uri="{BB962C8B-B14F-4D97-AF65-F5344CB8AC3E}">
        <p14:creationId xmlns:p14="http://schemas.microsoft.com/office/powerpoint/2010/main" val="55783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info needed?</a:t>
            </a:r>
          </a:p>
        </p:txBody>
      </p:sp>
      <p:sp>
        <p:nvSpPr>
          <p:cNvPr id="4" name="Slide Number Placeholder 3"/>
          <p:cNvSpPr>
            <a:spLocks noGrp="1"/>
          </p:cNvSpPr>
          <p:nvPr>
            <p:ph type="sldNum" sz="quarter" idx="5"/>
          </p:nvPr>
        </p:nvSpPr>
        <p:spPr/>
        <p:txBody>
          <a:bodyPr/>
          <a:lstStyle/>
          <a:p>
            <a:fld id="{73F8FD05-A282-4535-975E-6AA631D10E01}" type="slidenum">
              <a:rPr lang="en-GB" smtClean="0"/>
              <a:t>29</a:t>
            </a:fld>
            <a:endParaRPr lang="en-GB"/>
          </a:p>
        </p:txBody>
      </p:sp>
    </p:spTree>
    <p:extLst>
      <p:ext uri="{BB962C8B-B14F-4D97-AF65-F5344CB8AC3E}">
        <p14:creationId xmlns:p14="http://schemas.microsoft.com/office/powerpoint/2010/main" val="397108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3</a:t>
            </a:fld>
            <a:endParaRPr lang="en-GB"/>
          </a:p>
        </p:txBody>
      </p:sp>
    </p:spTree>
    <p:extLst>
      <p:ext uri="{BB962C8B-B14F-4D97-AF65-F5344CB8AC3E}">
        <p14:creationId xmlns:p14="http://schemas.microsoft.com/office/powerpoint/2010/main" val="133240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30</a:t>
            </a:fld>
            <a:endParaRPr lang="en-GB"/>
          </a:p>
        </p:txBody>
      </p:sp>
    </p:spTree>
    <p:extLst>
      <p:ext uri="{BB962C8B-B14F-4D97-AF65-F5344CB8AC3E}">
        <p14:creationId xmlns:p14="http://schemas.microsoft.com/office/powerpoint/2010/main" val="419611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NOTE: This is a P1 Card!</a:t>
            </a:r>
          </a:p>
        </p:txBody>
      </p:sp>
      <p:sp>
        <p:nvSpPr>
          <p:cNvPr id="4" name="Slide Number Placeholder 3"/>
          <p:cNvSpPr>
            <a:spLocks noGrp="1"/>
          </p:cNvSpPr>
          <p:nvPr>
            <p:ph type="sldNum" sz="quarter" idx="5"/>
          </p:nvPr>
        </p:nvSpPr>
        <p:spPr/>
        <p:txBody>
          <a:bodyPr/>
          <a:lstStyle/>
          <a:p>
            <a:fld id="{73F8FD05-A282-4535-975E-6AA631D10E01}" type="slidenum">
              <a:rPr lang="en-GB" smtClean="0"/>
              <a:t>31</a:t>
            </a:fld>
            <a:endParaRPr lang="en-GB"/>
          </a:p>
        </p:txBody>
      </p:sp>
    </p:spTree>
    <p:extLst>
      <p:ext uri="{BB962C8B-B14F-4D97-AF65-F5344CB8AC3E}">
        <p14:creationId xmlns:p14="http://schemas.microsoft.com/office/powerpoint/2010/main" val="2535850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32</a:t>
            </a:fld>
            <a:endParaRPr lang="en-GB"/>
          </a:p>
        </p:txBody>
      </p:sp>
    </p:spTree>
    <p:extLst>
      <p:ext uri="{BB962C8B-B14F-4D97-AF65-F5344CB8AC3E}">
        <p14:creationId xmlns:p14="http://schemas.microsoft.com/office/powerpoint/2010/main" val="1158507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33</a:t>
            </a:fld>
            <a:endParaRPr lang="en-GB"/>
          </a:p>
        </p:txBody>
      </p:sp>
    </p:spTree>
    <p:extLst>
      <p:ext uri="{BB962C8B-B14F-4D97-AF65-F5344CB8AC3E}">
        <p14:creationId xmlns:p14="http://schemas.microsoft.com/office/powerpoint/2010/main" val="4269589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34</a:t>
            </a:fld>
            <a:endParaRPr lang="en-GB"/>
          </a:p>
        </p:txBody>
      </p:sp>
    </p:spTree>
    <p:extLst>
      <p:ext uri="{BB962C8B-B14F-4D97-AF65-F5344CB8AC3E}">
        <p14:creationId xmlns:p14="http://schemas.microsoft.com/office/powerpoint/2010/main" val="2233579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Is this any use?</a:t>
            </a:r>
          </a:p>
        </p:txBody>
      </p:sp>
      <p:sp>
        <p:nvSpPr>
          <p:cNvPr id="4" name="Slide Number Placeholder 3"/>
          <p:cNvSpPr>
            <a:spLocks noGrp="1"/>
          </p:cNvSpPr>
          <p:nvPr>
            <p:ph type="sldNum" sz="quarter" idx="10"/>
          </p:nvPr>
        </p:nvSpPr>
        <p:spPr/>
        <p:txBody>
          <a:bodyPr/>
          <a:lstStyle/>
          <a:p>
            <a:fld id="{6772C7E9-CA6E-C945-826B-68C1FAB00F44}" type="slidenum">
              <a:rPr lang="en-US" smtClean="0"/>
              <a:t>35</a:t>
            </a:fld>
            <a:endParaRPr lang="en-US" dirty="0"/>
          </a:p>
        </p:txBody>
      </p:sp>
    </p:spTree>
    <p:extLst>
      <p:ext uri="{BB962C8B-B14F-4D97-AF65-F5344CB8AC3E}">
        <p14:creationId xmlns:p14="http://schemas.microsoft.com/office/powerpoint/2010/main" val="1634359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37</a:t>
            </a:fld>
            <a:endParaRPr lang="en-US" dirty="0"/>
          </a:p>
        </p:txBody>
      </p:sp>
    </p:spTree>
    <p:extLst>
      <p:ext uri="{BB962C8B-B14F-4D97-AF65-F5344CB8AC3E}">
        <p14:creationId xmlns:p14="http://schemas.microsoft.com/office/powerpoint/2010/main" val="370443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38</a:t>
            </a:fld>
            <a:endParaRPr lang="en-US" dirty="0"/>
          </a:p>
        </p:txBody>
      </p:sp>
    </p:spTree>
    <p:extLst>
      <p:ext uri="{BB962C8B-B14F-4D97-AF65-F5344CB8AC3E}">
        <p14:creationId xmlns:p14="http://schemas.microsoft.com/office/powerpoint/2010/main" val="3192468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8FD05-A282-4535-975E-6AA631D10E01}" type="slidenum">
              <a:rPr lang="en-GB" smtClean="0"/>
              <a:t>39</a:t>
            </a:fld>
            <a:endParaRPr lang="en-GB"/>
          </a:p>
        </p:txBody>
      </p:sp>
    </p:spTree>
    <p:extLst>
      <p:ext uri="{BB962C8B-B14F-4D97-AF65-F5344CB8AC3E}">
        <p14:creationId xmlns:p14="http://schemas.microsoft.com/office/powerpoint/2010/main" val="1001772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40</a:t>
            </a:fld>
            <a:endParaRPr lang="en-US" dirty="0"/>
          </a:p>
        </p:txBody>
      </p:sp>
    </p:spTree>
    <p:extLst>
      <p:ext uri="{BB962C8B-B14F-4D97-AF65-F5344CB8AC3E}">
        <p14:creationId xmlns:p14="http://schemas.microsoft.com/office/powerpoint/2010/main" val="110063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a:t>
            </a:fld>
            <a:endParaRPr lang="en-US" dirty="0"/>
          </a:p>
        </p:txBody>
      </p:sp>
    </p:spTree>
    <p:extLst>
      <p:ext uri="{BB962C8B-B14F-4D97-AF65-F5344CB8AC3E}">
        <p14:creationId xmlns:p14="http://schemas.microsoft.com/office/powerpoint/2010/main" val="4144981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41</a:t>
            </a:fld>
            <a:endParaRPr lang="en-US" dirty="0"/>
          </a:p>
        </p:txBody>
      </p:sp>
    </p:spTree>
    <p:extLst>
      <p:ext uri="{BB962C8B-B14F-4D97-AF65-F5344CB8AC3E}">
        <p14:creationId xmlns:p14="http://schemas.microsoft.com/office/powerpoint/2010/main" val="21612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42</a:t>
            </a:fld>
            <a:endParaRPr lang="en-US" dirty="0"/>
          </a:p>
        </p:txBody>
      </p:sp>
    </p:spTree>
    <p:extLst>
      <p:ext uri="{BB962C8B-B14F-4D97-AF65-F5344CB8AC3E}">
        <p14:creationId xmlns:p14="http://schemas.microsoft.com/office/powerpoint/2010/main" val="3912086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8FD05-A282-4535-975E-6AA631D10E01}" type="slidenum">
              <a:rPr lang="en-GB" smtClean="0"/>
              <a:t>43</a:t>
            </a:fld>
            <a:endParaRPr lang="en-GB"/>
          </a:p>
        </p:txBody>
      </p:sp>
    </p:spTree>
    <p:extLst>
      <p:ext uri="{BB962C8B-B14F-4D97-AF65-F5344CB8AC3E}">
        <p14:creationId xmlns:p14="http://schemas.microsoft.com/office/powerpoint/2010/main" val="186697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44</a:t>
            </a:fld>
            <a:endParaRPr lang="en-GB"/>
          </a:p>
        </p:txBody>
      </p:sp>
    </p:spTree>
    <p:extLst>
      <p:ext uri="{BB962C8B-B14F-4D97-AF65-F5344CB8AC3E}">
        <p14:creationId xmlns:p14="http://schemas.microsoft.com/office/powerpoint/2010/main" val="1157804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appropriate section on the SE website – has this been updated?</a:t>
            </a:r>
          </a:p>
        </p:txBody>
      </p:sp>
      <p:sp>
        <p:nvSpPr>
          <p:cNvPr id="4" name="Slide Number Placeholder 3"/>
          <p:cNvSpPr>
            <a:spLocks noGrp="1"/>
          </p:cNvSpPr>
          <p:nvPr>
            <p:ph type="sldNum" sz="quarter" idx="10"/>
          </p:nvPr>
        </p:nvSpPr>
        <p:spPr/>
        <p:txBody>
          <a:bodyPr/>
          <a:lstStyle/>
          <a:p>
            <a:fld id="{6772C7E9-CA6E-C945-826B-68C1FAB00F44}" type="slidenum">
              <a:rPr lang="en-US" smtClean="0"/>
              <a:t>45</a:t>
            </a:fld>
            <a:endParaRPr lang="en-US" dirty="0"/>
          </a:p>
        </p:txBody>
      </p:sp>
    </p:spTree>
    <p:extLst>
      <p:ext uri="{BB962C8B-B14F-4D97-AF65-F5344CB8AC3E}">
        <p14:creationId xmlns:p14="http://schemas.microsoft.com/office/powerpoint/2010/main" val="336258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46</a:t>
            </a:fld>
            <a:endParaRPr lang="en-US" dirty="0"/>
          </a:p>
        </p:txBody>
      </p:sp>
    </p:spTree>
    <p:extLst>
      <p:ext uri="{BB962C8B-B14F-4D97-AF65-F5344CB8AC3E}">
        <p14:creationId xmlns:p14="http://schemas.microsoft.com/office/powerpoint/2010/main" val="2230978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47</a:t>
            </a:fld>
            <a:endParaRPr lang="en-GB"/>
          </a:p>
        </p:txBody>
      </p:sp>
    </p:spTree>
    <p:extLst>
      <p:ext uri="{BB962C8B-B14F-4D97-AF65-F5344CB8AC3E}">
        <p14:creationId xmlns:p14="http://schemas.microsoft.com/office/powerpoint/2010/main" val="807729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Is this any use?</a:t>
            </a:r>
          </a:p>
        </p:txBody>
      </p:sp>
      <p:sp>
        <p:nvSpPr>
          <p:cNvPr id="4" name="Slide Number Placeholder 3"/>
          <p:cNvSpPr>
            <a:spLocks noGrp="1"/>
          </p:cNvSpPr>
          <p:nvPr>
            <p:ph type="sldNum" sz="quarter" idx="10"/>
          </p:nvPr>
        </p:nvSpPr>
        <p:spPr/>
        <p:txBody>
          <a:bodyPr/>
          <a:lstStyle/>
          <a:p>
            <a:fld id="{6772C7E9-CA6E-C945-826B-68C1FAB00F44}" type="slidenum">
              <a:rPr lang="en-US" smtClean="0"/>
              <a:t>48</a:t>
            </a:fld>
            <a:endParaRPr lang="en-US" dirty="0"/>
          </a:p>
        </p:txBody>
      </p:sp>
    </p:spTree>
    <p:extLst>
      <p:ext uri="{BB962C8B-B14F-4D97-AF65-F5344CB8AC3E}">
        <p14:creationId xmlns:p14="http://schemas.microsoft.com/office/powerpoint/2010/main" val="3112110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49</a:t>
            </a:fld>
            <a:endParaRPr lang="en-US" dirty="0"/>
          </a:p>
        </p:txBody>
      </p:sp>
    </p:spTree>
    <p:extLst>
      <p:ext uri="{BB962C8B-B14F-4D97-AF65-F5344CB8AC3E}">
        <p14:creationId xmlns:p14="http://schemas.microsoft.com/office/powerpoint/2010/main" val="189101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on experienced mentors to help them to identify what beginning teachers might need to know or might not be aware of about professionalism. Norms around use of staff room, photocopying, eating lunch, etc. Timing, communication, absence etc. </a:t>
            </a:r>
          </a:p>
        </p:txBody>
      </p:sp>
      <p:sp>
        <p:nvSpPr>
          <p:cNvPr id="4" name="Slide Number Placeholder 3"/>
          <p:cNvSpPr>
            <a:spLocks noGrp="1"/>
          </p:cNvSpPr>
          <p:nvPr>
            <p:ph type="sldNum" sz="quarter" idx="5"/>
          </p:nvPr>
        </p:nvSpPr>
        <p:spPr/>
        <p:txBody>
          <a:bodyPr/>
          <a:lstStyle/>
          <a:p>
            <a:fld id="{73F8FD05-A282-4535-975E-6AA631D10E01}" type="slidenum">
              <a:rPr lang="en-GB" smtClean="0"/>
              <a:t>5</a:t>
            </a:fld>
            <a:endParaRPr lang="en-GB"/>
          </a:p>
        </p:txBody>
      </p:sp>
    </p:spTree>
    <p:extLst>
      <p:ext uri="{BB962C8B-B14F-4D97-AF65-F5344CB8AC3E}">
        <p14:creationId xmlns:p14="http://schemas.microsoft.com/office/powerpoint/2010/main" val="356399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slides 31 - 37 come earlier – at the beginning?</a:t>
            </a:r>
          </a:p>
        </p:txBody>
      </p:sp>
      <p:sp>
        <p:nvSpPr>
          <p:cNvPr id="4" name="Slide Number Placeholder 3"/>
          <p:cNvSpPr>
            <a:spLocks noGrp="1"/>
          </p:cNvSpPr>
          <p:nvPr>
            <p:ph type="sldNum" sz="quarter" idx="5"/>
          </p:nvPr>
        </p:nvSpPr>
        <p:spPr/>
        <p:txBody>
          <a:bodyPr/>
          <a:lstStyle/>
          <a:p>
            <a:fld id="{73F8FD05-A282-4535-975E-6AA631D10E01}" type="slidenum">
              <a:rPr lang="en-GB" smtClean="0"/>
              <a:t>6</a:t>
            </a:fld>
            <a:endParaRPr lang="en-GB"/>
          </a:p>
        </p:txBody>
      </p:sp>
    </p:spTree>
    <p:extLst>
      <p:ext uri="{BB962C8B-B14F-4D97-AF65-F5344CB8AC3E}">
        <p14:creationId xmlns:p14="http://schemas.microsoft.com/office/powerpoint/2010/main" val="416364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practices</a:t>
            </a:r>
          </a:p>
          <a:p>
            <a:r>
              <a:rPr lang="en-GB" dirty="0"/>
              <a:t>Co-planning with a focus on learning goals and pupil need – ‘us’ and ‘we’ </a:t>
            </a:r>
          </a:p>
          <a:p>
            <a:r>
              <a:rPr lang="en-GB" dirty="0"/>
              <a:t>Based on growth, continuity and inquiry </a:t>
            </a:r>
          </a:p>
          <a:p>
            <a:r>
              <a:rPr lang="en-GB" dirty="0"/>
              <a:t>Continuous articulation of thoughts, questions and decisions </a:t>
            </a:r>
          </a:p>
          <a:p>
            <a:r>
              <a:rPr lang="en-GB" dirty="0"/>
              <a:t>Probe student teacher thinking to pinpoint, and address, problems (</a:t>
            </a:r>
            <a:r>
              <a:rPr lang="en-GB" dirty="0" err="1"/>
              <a:t>Feiman-Nemser</a:t>
            </a:r>
            <a:r>
              <a:rPr lang="en-GB" dirty="0"/>
              <a:t>, 2001b) </a:t>
            </a:r>
          </a:p>
          <a:p>
            <a:r>
              <a:rPr lang="en-GB" dirty="0"/>
              <a:t>Prepare students to become independent decision makers </a:t>
            </a:r>
          </a:p>
          <a:p>
            <a:r>
              <a:rPr lang="en-GB" dirty="0"/>
              <a:t>Use of evidence to analyse pupil learning while helping the student to learn from their teaching </a:t>
            </a:r>
          </a:p>
          <a:p>
            <a:r>
              <a:rPr lang="en-GB" dirty="0"/>
              <a:t>Focussed feedback using supporting evidence (Hudson, 2014; Valencia et al, 2009)</a:t>
            </a:r>
          </a:p>
          <a:p>
            <a:r>
              <a:rPr lang="en-GB" dirty="0"/>
              <a:t>Encouragement of professional discourse about teaching &amp; learning and reflection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72C7E9-CA6E-C945-826B-68C1FAB00F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60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8</a:t>
            </a:fld>
            <a:endParaRPr lang="en-GB"/>
          </a:p>
        </p:txBody>
      </p:sp>
    </p:spTree>
    <p:extLst>
      <p:ext uri="{BB962C8B-B14F-4D97-AF65-F5344CB8AC3E}">
        <p14:creationId xmlns:p14="http://schemas.microsoft.com/office/powerpoint/2010/main" val="370658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F8FD05-A282-4535-975E-6AA631D10E01}" type="slidenum">
              <a:rPr lang="en-GB" smtClean="0"/>
              <a:t>9</a:t>
            </a:fld>
            <a:endParaRPr lang="en-GB"/>
          </a:p>
        </p:txBody>
      </p:sp>
    </p:spTree>
    <p:extLst>
      <p:ext uri="{BB962C8B-B14F-4D97-AF65-F5344CB8AC3E}">
        <p14:creationId xmlns:p14="http://schemas.microsoft.com/office/powerpoint/2010/main" val="1907487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4687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0" y="1739301"/>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4724400" y="3175597"/>
            <a:ext cx="4199467"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4724400" y="3905169"/>
            <a:ext cx="4199467"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013200" cy="663786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9241368" y="372535"/>
            <a:ext cx="2595033" cy="3380104"/>
          </a:xfrm>
          <a:prstGeom prst="rect">
            <a:avLst/>
          </a:prstGeom>
          <a:solidFill>
            <a:schemeClr val="tx1">
              <a:lumMod val="20000"/>
              <a:lumOff val="80000"/>
            </a:schemeClr>
          </a:solidFill>
        </p:spPr>
        <p:txBody>
          <a:bodyPr/>
          <a:lstStyle>
            <a:lvl1pPr marL="0" indent="0">
              <a:buNone/>
              <a:defRPr sz="2133">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9241368" y="4351867"/>
            <a:ext cx="2950633" cy="2004484"/>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4809067" y="6493935"/>
            <a:ext cx="1811867" cy="197447"/>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640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601413"/>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5926667" y="1601413"/>
            <a:ext cx="6265333" cy="2327121"/>
          </a:xfrm>
          <a:prstGeom prst="rect">
            <a:avLst/>
          </a:prstGeom>
          <a:solidFill>
            <a:schemeClr val="tx2">
              <a:lumMod val="20000"/>
              <a:lumOff val="80000"/>
            </a:schemeClr>
          </a:solidFill>
        </p:spPr>
        <p:txBody>
          <a:bodyPr vert="horz"/>
          <a:lstStyle>
            <a:lvl1pPr marL="0" indent="0">
              <a:buNone/>
              <a:defRPr sz="2133">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876800" y="4182533"/>
            <a:ext cx="2785533"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7941734" y="4182534"/>
            <a:ext cx="3979333" cy="217381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64096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9736667" y="1601412"/>
            <a:ext cx="2455333" cy="4172855"/>
          </a:xfrm>
          <a:prstGeom prst="rect">
            <a:avLst/>
          </a:prstGeom>
          <a:solidFill>
            <a:schemeClr val="tx2">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6045200" y="1602317"/>
            <a:ext cx="3386667"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147734" y="4588933"/>
            <a:ext cx="4284133" cy="22690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3210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818896" y="2461477"/>
            <a:ext cx="10543371" cy="4021875"/>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204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818896" y="3079609"/>
            <a:ext cx="10543371" cy="3403743"/>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1122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2">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259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3">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79539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18896" y="1584785"/>
            <a:ext cx="10554208"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818896"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818896"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6299200"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6299200"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4841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1802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818896" y="2929265"/>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6079067" y="1604294"/>
            <a:ext cx="5621867" cy="4931973"/>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98644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9980"/>
            <a:ext cx="12192000" cy="6858000"/>
          </a:xfrm>
          <a:prstGeom prst="rect">
            <a:avLst/>
          </a:prstGeom>
        </p:spPr>
        <p:txBody>
          <a:bodyPr/>
          <a:lstStyle>
            <a:lvl1pPr marL="0" indent="0">
              <a:buNone/>
              <a:defRPr sz="2133">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1878839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818896" y="2925296"/>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818896" y="3448174"/>
            <a:ext cx="5294037" cy="318757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6096000" y="1602318"/>
            <a:ext cx="6096000" cy="4754033"/>
          </a:xfrm>
          <a:prstGeom prst="rect">
            <a:avLst/>
          </a:prstGeom>
          <a:solidFill>
            <a:schemeClr val="tx2">
              <a:lumMod val="20000"/>
              <a:lumOff val="80000"/>
            </a:schemeClr>
          </a:solidFill>
        </p:spPr>
        <p:txBody>
          <a:bodyPr/>
          <a:lstStyle>
            <a:lvl1pPr marL="0" indent="0">
              <a:buNone/>
              <a:defRPr sz="2400">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40023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Content Placeholder 7"/>
          <p:cNvSpPr>
            <a:spLocks noGrp="1"/>
          </p:cNvSpPr>
          <p:nvPr>
            <p:ph sz="quarter" idx="11"/>
          </p:nvPr>
        </p:nvSpPr>
        <p:spPr>
          <a:xfrm>
            <a:off x="457200" y="1219202"/>
            <a:ext cx="11260667" cy="4080933"/>
          </a:xfrm>
          <a:prstGeom prst="rect">
            <a:avLst/>
          </a:prstGeom>
        </p:spPr>
        <p:txBody>
          <a:bodyPr lIns="0"/>
          <a:lstStyle>
            <a:lvl1pPr marL="215995" indent="-215995">
              <a:spcBef>
                <a:spcPts val="400"/>
              </a:spcBef>
              <a:spcAft>
                <a:spcPts val="400"/>
              </a:spcAft>
              <a:buFont typeface="Lucida Grande"/>
              <a:buChar char="-"/>
              <a:defRPr sz="2400">
                <a:latin typeface="+mj-lt"/>
              </a:defRPr>
            </a:lvl1pPr>
            <a:lvl2pPr marL="556786" indent="-283193">
              <a:spcBef>
                <a:spcPts val="400"/>
              </a:spcBef>
              <a:spcAft>
                <a:spcPts val="400"/>
              </a:spcAft>
              <a:buFont typeface="Lucida Grande"/>
              <a:buChar char="-"/>
              <a:defRPr sz="2400">
                <a:latin typeface="+mj-lt"/>
              </a:defRPr>
            </a:lvl2pPr>
            <a:lvl3pPr marL="758381" indent="-211195">
              <a:spcBef>
                <a:spcPts val="400"/>
              </a:spcBef>
              <a:spcAft>
                <a:spcPts val="400"/>
              </a:spcAft>
              <a:buFont typeface="Lucida Grande"/>
              <a:buChar char="-"/>
              <a:defRPr sz="2400">
                <a:latin typeface="+mj-lt"/>
              </a:defRPr>
            </a:lvl3pPr>
            <a:lvl4pPr marL="1031974" indent="-211195">
              <a:spcBef>
                <a:spcPts val="400"/>
              </a:spcBef>
              <a:spcAft>
                <a:spcPts val="400"/>
              </a:spcAft>
              <a:buFont typeface="Lucida Grande"/>
              <a:buChar char="-"/>
              <a:defRPr sz="2400">
                <a:latin typeface="+mj-lt"/>
              </a:defRPr>
            </a:lvl4pPr>
            <a:lvl5pPr marL="1257569" indent="-211195">
              <a:spcBef>
                <a:spcPts val="400"/>
              </a:spcBef>
              <a:spcAft>
                <a:spcPts val="400"/>
              </a:spcAft>
              <a:buFont typeface="Lucida Grande"/>
              <a:buChar char="-"/>
              <a:defRPr sz="24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8591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5626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2"/>
            <a:ext cx="10972800" cy="765175"/>
          </a:xfrm>
        </p:spPr>
        <p:txBody>
          <a:bodyPr/>
          <a:lstStyle>
            <a:lvl1pPr>
              <a:defRPr b="0">
                <a:solidFill>
                  <a:srgbClr val="3B788D"/>
                </a:solidFill>
                <a:latin typeface="Calibri" panose="020F0502020204030204" pitchFamily="34" charset="0"/>
              </a:defRPr>
            </a:lvl1pPr>
          </a:lstStyle>
          <a:p>
            <a:r>
              <a:rPr lang="en-GB" noProof="0" dirty="0"/>
              <a:t>Click to edit Master title style</a:t>
            </a:r>
          </a:p>
        </p:txBody>
      </p:sp>
      <p:sp>
        <p:nvSpPr>
          <p:cNvPr id="3" name="Content Placeholder 2"/>
          <p:cNvSpPr>
            <a:spLocks noGrp="1"/>
          </p:cNvSpPr>
          <p:nvPr>
            <p:ph idx="1"/>
          </p:nvPr>
        </p:nvSpPr>
        <p:spPr>
          <a:xfrm>
            <a:off x="609600" y="1447204"/>
            <a:ext cx="10972800" cy="4790107"/>
          </a:xfrm>
        </p:spPr>
        <p:txBody>
          <a:bodyPr/>
          <a:lstStyle>
            <a:lvl1pPr>
              <a:spcBef>
                <a:spcPts val="1400"/>
              </a:spcBef>
              <a:buClr>
                <a:schemeClr val="accent4"/>
              </a:buClr>
              <a:defRPr>
                <a:solidFill>
                  <a:schemeClr val="tx1"/>
                </a:solidFill>
                <a:latin typeface="Calibri" panose="020F0502020204030204" pitchFamily="34" charset="0"/>
              </a:defRPr>
            </a:lvl1pPr>
            <a:lvl2pPr>
              <a:buClr>
                <a:schemeClr val="accent4"/>
              </a:buClr>
              <a:defRPr>
                <a:solidFill>
                  <a:schemeClr val="tx1"/>
                </a:solidFill>
                <a:latin typeface="Calibri" panose="020F0502020204030204" pitchFamily="34" charset="0"/>
              </a:defRPr>
            </a:lvl2pPr>
            <a:lvl3pPr>
              <a:buClr>
                <a:schemeClr val="accent4"/>
              </a:buClr>
              <a:defRPr>
                <a:solidFill>
                  <a:schemeClr val="tx1"/>
                </a:solidFill>
                <a:latin typeface="Calibri" panose="020F0502020204030204" pitchFamily="34" charset="0"/>
              </a:defRPr>
            </a:lvl3pPr>
            <a:lvl4pPr>
              <a:buClr>
                <a:schemeClr val="accent4"/>
              </a:buClr>
              <a:defRPr>
                <a:solidFill>
                  <a:schemeClr val="tx1"/>
                </a:solidFill>
                <a:latin typeface="Calibri" panose="020F0502020204030204" pitchFamily="34" charset="0"/>
              </a:defRPr>
            </a:lvl4pPr>
            <a:lvl5pPr>
              <a:buClr>
                <a:schemeClr val="accent4"/>
              </a:buClr>
              <a:defRPr>
                <a:solidFill>
                  <a:schemeClr val="tx1"/>
                </a:solidFill>
                <a:latin typeface="Calibri" panose="020F0502020204030204" pitchFamily="34"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a:t>University of Leicester</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194860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a:t>University of Leicester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339896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Date Placeholder 3"/>
          <p:cNvSpPr>
            <a:spLocks noGrp="1" noChangeArrowheads="1"/>
          </p:cNvSpPr>
          <p:nvPr>
            <p:ph type="dt" sz="half" idx="10"/>
          </p:nvPr>
        </p:nvSpPr>
        <p:spPr>
          <a:xfrm>
            <a:off x="609600" y="6356351"/>
            <a:ext cx="2844800" cy="365125"/>
          </a:xfrm>
          <a:prstGeom prst="rect">
            <a:avLst/>
          </a:prstGeom>
        </p:spPr>
        <p:txBody>
          <a:bodyPr/>
          <a:lstStyle>
            <a:lvl1pPr eaLnBrk="1">
              <a:defRPr>
                <a:latin typeface="Helvetica" charset="0"/>
                <a:ea typeface="Helvetica" charset="0"/>
                <a:cs typeface="Helvetica" charset="0"/>
                <a:sym typeface="Helvetica" charset="0"/>
              </a:defRPr>
            </a:lvl1pPr>
          </a:lstStyle>
          <a:p>
            <a:pPr>
              <a:defRPr/>
            </a:pPr>
            <a:fld id="{5F52FA80-86E9-4E09-8D9A-085B326B2911}" type="datetime1">
              <a:rPr lang="en-US"/>
              <a:pPr>
                <a:defRPr/>
              </a:pPr>
              <a:t>1/19/2024</a:t>
            </a:fld>
            <a:endParaRPr lang="en-GB"/>
          </a:p>
        </p:txBody>
      </p:sp>
      <p:sp>
        <p:nvSpPr>
          <p:cNvPr id="5" name="Footer Placeholder 4"/>
          <p:cNvSpPr>
            <a:spLocks noGrp="1" noChangeArrowheads="1"/>
          </p:cNvSpPr>
          <p:nvPr>
            <p:ph type="ftr" sz="quarter" idx="11"/>
          </p:nvPr>
        </p:nvSpPr>
        <p:spPr>
          <a:xfrm>
            <a:off x="4165600" y="6356351"/>
            <a:ext cx="3860800" cy="365125"/>
          </a:xfrm>
          <a:prstGeom prst="rect">
            <a:avLst/>
          </a:prstGeom>
        </p:spPr>
        <p:txBody>
          <a:bodyPr/>
          <a:lstStyle>
            <a:lvl1pPr eaLnBrk="1">
              <a:defRPr>
                <a:latin typeface="Helvetica" charset="0"/>
                <a:ea typeface="Helvetica" charset="0"/>
                <a:cs typeface="Helvetica" charset="0"/>
                <a:sym typeface="Helvetica" charset="0"/>
              </a:defRPr>
            </a:lvl1pPr>
          </a:lstStyle>
          <a:p>
            <a:pPr>
              <a:defRPr/>
            </a:pPr>
            <a:endParaRPr lang="en-GB"/>
          </a:p>
        </p:txBody>
      </p:sp>
      <p:sp>
        <p:nvSpPr>
          <p:cNvPr id="6" name="Slide Number Placeholder 5"/>
          <p:cNvSpPr>
            <a:spLocks noGrp="1" noChangeArrowheads="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a:defRPr/>
            </a:lvl1pPr>
          </a:lstStyle>
          <a:p>
            <a:pPr>
              <a:defRPr/>
            </a:pPr>
            <a:fld id="{66B95598-CE0A-4084-9CBD-23490682B7B7}" type="slidenum">
              <a:rPr lang="en-GB" altLang="en-US"/>
              <a:pPr>
                <a:defRPr/>
              </a:pPr>
              <a:t>‹#›</a:t>
            </a:fld>
            <a:endParaRPr lang="en-GB" altLang="en-US"/>
          </a:p>
        </p:txBody>
      </p:sp>
    </p:spTree>
    <p:extLst>
      <p:ext uri="{BB962C8B-B14F-4D97-AF65-F5344CB8AC3E}">
        <p14:creationId xmlns:p14="http://schemas.microsoft.com/office/powerpoint/2010/main" val="7275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2"/>
            <a:ext cx="10972800" cy="765175"/>
          </a:xfrm>
        </p:spPr>
        <p:txBody>
          <a:bodyPr/>
          <a:lstStyle>
            <a:lvl1pPr>
              <a:defRPr b="0">
                <a:solidFill>
                  <a:srgbClr val="3B788D"/>
                </a:solidFill>
                <a:latin typeface="Calibri" panose="020F0502020204030204" pitchFamily="34" charset="0"/>
              </a:defRPr>
            </a:lvl1pPr>
          </a:lstStyle>
          <a:p>
            <a:r>
              <a:rPr lang="en-GB" noProof="0" dirty="0"/>
              <a:t>Click to edit Master title style</a:t>
            </a:r>
          </a:p>
        </p:txBody>
      </p:sp>
      <p:sp>
        <p:nvSpPr>
          <p:cNvPr id="12"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a:t>University of Leicester</a:t>
            </a:r>
            <a:endParaRPr lang="en-US" dirty="0"/>
          </a:p>
        </p:txBody>
      </p:sp>
      <p:sp>
        <p:nvSpPr>
          <p:cNvPr id="16" name="Content Placeholder 3"/>
          <p:cNvSpPr>
            <a:spLocks noGrp="1"/>
          </p:cNvSpPr>
          <p:nvPr>
            <p:ph sz="half" idx="2"/>
          </p:nvPr>
        </p:nvSpPr>
        <p:spPr>
          <a:xfrm>
            <a:off x="609600" y="1556793"/>
            <a:ext cx="5386917"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5"/>
          <p:cNvSpPr>
            <a:spLocks noGrp="1"/>
          </p:cNvSpPr>
          <p:nvPr>
            <p:ph sz="quarter" idx="11"/>
          </p:nvPr>
        </p:nvSpPr>
        <p:spPr>
          <a:xfrm>
            <a:off x="6193369" y="1556793"/>
            <a:ext cx="5389033"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17343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639E-EE5D-44AF-8679-71312EFC75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E67E77A-B4B7-4046-AAAD-F86293FCC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8C5647D-0E97-4518-AD2C-3A4EF3A9CF9E}"/>
              </a:ext>
            </a:extLst>
          </p:cNvPr>
          <p:cNvSpPr>
            <a:spLocks noGrp="1"/>
          </p:cNvSpPr>
          <p:nvPr>
            <p:ph type="dt" sz="half" idx="10"/>
          </p:nvPr>
        </p:nvSpPr>
        <p:spPr/>
        <p:txBody>
          <a:bodyPr/>
          <a:lstStyle/>
          <a:p>
            <a:fld id="{752262CA-B53E-4665-978A-8684744B0FC8}" type="datetimeFigureOut">
              <a:rPr lang="en-GB" smtClean="0"/>
              <a:t>19/01/2024</a:t>
            </a:fld>
            <a:endParaRPr lang="en-GB"/>
          </a:p>
        </p:txBody>
      </p:sp>
      <p:sp>
        <p:nvSpPr>
          <p:cNvPr id="5" name="Footer Placeholder 4">
            <a:extLst>
              <a:ext uri="{FF2B5EF4-FFF2-40B4-BE49-F238E27FC236}">
                <a16:creationId xmlns:a16="http://schemas.microsoft.com/office/drawing/2014/main" id="{C9D3C3F7-440B-4461-ACA1-D7B588C1C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951F7-F9C9-4D90-9992-929635DF5B4C}"/>
              </a:ext>
            </a:extLst>
          </p:cNvPr>
          <p:cNvSpPr>
            <a:spLocks noGrp="1"/>
          </p:cNvSpPr>
          <p:nvPr>
            <p:ph type="sldNum" sz="quarter" idx="12"/>
          </p:nvPr>
        </p:nvSpPr>
        <p:spPr/>
        <p:txBody>
          <a:bodyPr/>
          <a:lstStyle/>
          <a:p>
            <a:fld id="{8AC9AC46-0283-406C-B33E-DBD3E2BF030D}" type="slidenum">
              <a:rPr lang="en-GB" smtClean="0"/>
              <a:t>‹#›</a:t>
            </a:fld>
            <a:endParaRPr lang="en-GB"/>
          </a:p>
        </p:txBody>
      </p:sp>
      <p:sp>
        <p:nvSpPr>
          <p:cNvPr id="7" name="Rectangle 6">
            <a:extLst>
              <a:ext uri="{FF2B5EF4-FFF2-40B4-BE49-F238E27FC236}">
                <a16:creationId xmlns:a16="http://schemas.microsoft.com/office/drawing/2014/main" id="{F8297DC8-29F7-4759-894D-1730D33C9A72}"/>
              </a:ext>
            </a:extLst>
          </p:cNvPr>
          <p:cNvSpPr/>
          <p:nvPr userDrawn="1"/>
        </p:nvSpPr>
        <p:spPr>
          <a:xfrm>
            <a:off x="0" y="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Thinks</a:t>
            </a:r>
          </a:p>
        </p:txBody>
      </p:sp>
      <p:sp>
        <p:nvSpPr>
          <p:cNvPr id="8" name="Rectangle 7">
            <a:extLst>
              <a:ext uri="{FF2B5EF4-FFF2-40B4-BE49-F238E27FC236}">
                <a16:creationId xmlns:a16="http://schemas.microsoft.com/office/drawing/2014/main" id="{4F1CC155-765F-4BFA-BC70-D923033976DD}"/>
              </a:ext>
            </a:extLst>
          </p:cNvPr>
          <p:cNvSpPr/>
          <p:nvPr userDrawn="1"/>
        </p:nvSpPr>
        <p:spPr>
          <a:xfrm>
            <a:off x="-1" y="3428999"/>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Does</a:t>
            </a:r>
          </a:p>
        </p:txBody>
      </p:sp>
      <p:sp>
        <p:nvSpPr>
          <p:cNvPr id="9" name="Rectangle 8">
            <a:extLst>
              <a:ext uri="{FF2B5EF4-FFF2-40B4-BE49-F238E27FC236}">
                <a16:creationId xmlns:a16="http://schemas.microsoft.com/office/drawing/2014/main" id="{CC9822BB-F9E6-464B-AD10-D17E1793E122}"/>
              </a:ext>
            </a:extLst>
          </p:cNvPr>
          <p:cNvSpPr/>
          <p:nvPr userDrawn="1"/>
        </p:nvSpPr>
        <p:spPr>
          <a:xfrm>
            <a:off x="6096000" y="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Sees</a:t>
            </a:r>
          </a:p>
        </p:txBody>
      </p:sp>
      <p:sp>
        <p:nvSpPr>
          <p:cNvPr id="10" name="Rectangle 9">
            <a:extLst>
              <a:ext uri="{FF2B5EF4-FFF2-40B4-BE49-F238E27FC236}">
                <a16:creationId xmlns:a16="http://schemas.microsoft.com/office/drawing/2014/main" id="{FDE98070-1DBD-4AD6-807E-A82B2BC759B1}"/>
              </a:ext>
            </a:extLst>
          </p:cNvPr>
          <p:cNvSpPr/>
          <p:nvPr userDrawn="1"/>
        </p:nvSpPr>
        <p:spPr>
          <a:xfrm>
            <a:off x="6096000" y="3429000"/>
            <a:ext cx="6096000" cy="3429000"/>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lang="en-GB" dirty="0"/>
              <a:t>Hears</a:t>
            </a:r>
          </a:p>
        </p:txBody>
      </p:sp>
      <p:sp>
        <p:nvSpPr>
          <p:cNvPr id="11" name="Oval 10">
            <a:extLst>
              <a:ext uri="{FF2B5EF4-FFF2-40B4-BE49-F238E27FC236}">
                <a16:creationId xmlns:a16="http://schemas.microsoft.com/office/drawing/2014/main" id="{3BFC231E-A808-477B-98A9-1D9634001796}"/>
              </a:ext>
            </a:extLst>
          </p:cNvPr>
          <p:cNvSpPr/>
          <p:nvPr userDrawn="1"/>
        </p:nvSpPr>
        <p:spPr>
          <a:xfrm>
            <a:off x="5185610" y="2610852"/>
            <a:ext cx="1820779" cy="163629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dirty="0"/>
              <a:t>STUDENT</a:t>
            </a:r>
          </a:p>
        </p:txBody>
      </p:sp>
    </p:spTree>
    <p:extLst>
      <p:ext uri="{BB962C8B-B14F-4D97-AF65-F5344CB8AC3E}">
        <p14:creationId xmlns:p14="http://schemas.microsoft.com/office/powerpoint/2010/main" val="2380603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ubhead/image fixed">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0111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12192000" cy="6858000"/>
          </a:xfrm>
          <a:prstGeom prst="rect">
            <a:avLst/>
          </a:prstGeom>
        </p:spPr>
        <p:txBody>
          <a:bodyPr/>
          <a:lstStyle>
            <a:lvl1pPr marL="0" indent="0">
              <a:buNone/>
              <a:defRPr sz="2133">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178455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a:extLst>
              <a:ext uri="{FF2B5EF4-FFF2-40B4-BE49-F238E27FC236}">
                <a16:creationId xmlns:a16="http://schemas.microsoft.com/office/drawing/2014/main" id="{A9C166AB-27BD-4149-A913-0D1E5AFD4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Tree>
    <p:extLst>
      <p:ext uri="{BB962C8B-B14F-4D97-AF65-F5344CB8AC3E}">
        <p14:creationId xmlns:p14="http://schemas.microsoft.com/office/powerpoint/2010/main" val="297638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Tree>
    <p:extLst>
      <p:ext uri="{BB962C8B-B14F-4D97-AF65-F5344CB8AC3E}">
        <p14:creationId xmlns:p14="http://schemas.microsoft.com/office/powerpoint/2010/main" val="2716135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image fixed">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0664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12192000" cy="6858000"/>
          </a:xfrm>
          <a:prstGeom prst="rect">
            <a:avLst/>
          </a:prstGeom>
          <a:solidFill>
            <a:schemeClr val="tx2">
              <a:lumMod val="20000"/>
              <a:lumOff val="80000"/>
            </a:schemeClr>
          </a:solidFill>
        </p:spPr>
        <p:txBody>
          <a:bodyPr anchor="t" anchorCtr="0"/>
          <a:lstStyle>
            <a:lvl1pPr marL="0" marR="0" indent="0" algn="l" defTabSz="609585" rtl="0" eaLnBrk="1" fontAlgn="auto" latinLnBrk="0" hangingPunct="1">
              <a:lnSpc>
                <a:spcPct val="100000"/>
              </a:lnSpc>
              <a:spcBef>
                <a:spcPct val="20000"/>
              </a:spcBef>
              <a:spcAft>
                <a:spcPts val="0"/>
              </a:spcAft>
              <a:buClrTx/>
              <a:buSzTx/>
              <a:buFont typeface="Arial"/>
              <a:buNone/>
              <a:tabLst/>
              <a:defRPr sz="2133">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6"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705947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2419148"/>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33975"/>
            <a:ext cx="1811867" cy="197447"/>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183931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931131"/>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33975"/>
            <a:ext cx="1811867" cy="197447"/>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808760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4180417"/>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33975"/>
            <a:ext cx="1811867" cy="197447"/>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82623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48889A-36D4-E842-AD25-95C5A9BF953F}"/>
              </a:ext>
            </a:extLst>
          </p:cNvPr>
          <p:cNvSpPr>
            <a:spLocks noGrp="1"/>
          </p:cNvSpPr>
          <p:nvPr>
            <p:ph type="title" hasCustomPrompt="1"/>
          </p:nvPr>
        </p:nvSpPr>
        <p:spPr>
          <a:xfrm>
            <a:off x="1370633" y="1281916"/>
            <a:ext cx="4725367" cy="738664"/>
          </a:xfrm>
          <a:prstGeom prst="rect">
            <a:avLst/>
          </a:prstGeom>
        </p:spPr>
        <p:txBody>
          <a:bodyPr vert="horz" wrap="square" lIns="0" tIns="0" rIns="0" bIns="0">
            <a:spAutoFit/>
          </a:bodyPr>
          <a:lstStyle>
            <a:lvl1pPr algn="l">
              <a:defRPr sz="48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6858000" y="2794080"/>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6858000" y="3316957"/>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810934"/>
            <a:ext cx="6587067" cy="336761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6587067" y="0"/>
            <a:ext cx="5113867" cy="1667933"/>
          </a:xfrm>
          <a:prstGeom prst="rect">
            <a:avLst/>
          </a:prstGeom>
          <a:solidFill>
            <a:schemeClr val="tx2">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33975"/>
            <a:ext cx="1811867" cy="197447"/>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57799876"/>
      </p:ext>
    </p:extLst>
  </p:cSld>
  <p:clrMapOvr>
    <a:masterClrMapping/>
  </p:clrMapOvr>
  <p:extLst>
    <p:ext uri="{DCECCB84-F9BA-43D5-87BE-67443E8EF086}">
      <p15:sldGuideLst xmlns:p15="http://schemas.microsoft.com/office/powerpoint/2012/main">
        <p15:guide id="1" orient="horz" pos="599">
          <p15:clr>
            <a:srgbClr val="FBAE40"/>
          </p15:clr>
        </p15:guide>
        <p15:guide id="2" pos="6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0" y="1739301"/>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4724400" y="3175597"/>
            <a:ext cx="4199467"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4724400" y="3905169"/>
            <a:ext cx="4199467"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013200" cy="663786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9241368" y="372535"/>
            <a:ext cx="2595033" cy="3380104"/>
          </a:xfrm>
          <a:prstGeom prst="rect">
            <a:avLst/>
          </a:prstGeom>
          <a:solidFill>
            <a:schemeClr val="tx1">
              <a:lumMod val="20000"/>
              <a:lumOff val="80000"/>
            </a:schemeClr>
          </a:solidFill>
        </p:spPr>
        <p:txBody>
          <a:bodyPr/>
          <a:lstStyle>
            <a:lvl1pPr marL="0" indent="0">
              <a:buNone/>
              <a:defRPr sz="2133">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9241368" y="4351867"/>
            <a:ext cx="2950633" cy="2004484"/>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4809067" y="6493935"/>
            <a:ext cx="1811867" cy="197447"/>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41031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601413"/>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5926667" y="1601413"/>
            <a:ext cx="6265333" cy="2327121"/>
          </a:xfrm>
          <a:prstGeom prst="rect">
            <a:avLst/>
          </a:prstGeom>
          <a:solidFill>
            <a:schemeClr val="tx2">
              <a:lumMod val="20000"/>
              <a:lumOff val="80000"/>
            </a:schemeClr>
          </a:solidFill>
        </p:spPr>
        <p:txBody>
          <a:bodyPr vert="horz"/>
          <a:lstStyle>
            <a:lvl1pPr marL="0" indent="0">
              <a:buNone/>
              <a:defRPr sz="2133">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876800" y="4182533"/>
            <a:ext cx="2785533"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7941734" y="4182534"/>
            <a:ext cx="3979333" cy="217381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662020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9736667" y="1601412"/>
            <a:ext cx="2455333" cy="4172855"/>
          </a:xfrm>
          <a:prstGeom prst="rect">
            <a:avLst/>
          </a:prstGeom>
          <a:solidFill>
            <a:schemeClr val="tx2">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6045200" y="1602317"/>
            <a:ext cx="3386667"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147734" y="4588933"/>
            <a:ext cx="4284133" cy="22690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55789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69670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818896" y="2461477"/>
            <a:ext cx="10543371" cy="4021875"/>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480893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818896" y="3079609"/>
            <a:ext cx="10543371" cy="3403743"/>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49384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2">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216582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3">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34540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18896" y="1584785"/>
            <a:ext cx="10554208"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818896"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818896"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6299200"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6299200"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145346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807860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818896" y="2929265"/>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6079067" y="1604294"/>
            <a:ext cx="5621867" cy="4931973"/>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611156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818896" y="2925296"/>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818896" y="3448174"/>
            <a:ext cx="5294037" cy="318757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6096000" y="1602318"/>
            <a:ext cx="6096000" cy="4754033"/>
          </a:xfrm>
          <a:prstGeom prst="rect">
            <a:avLst/>
          </a:prstGeom>
          <a:solidFill>
            <a:schemeClr val="tx2">
              <a:lumMod val="20000"/>
              <a:lumOff val="80000"/>
            </a:schemeClr>
          </a:solidFill>
        </p:spPr>
        <p:txBody>
          <a:bodyPr/>
          <a:lstStyle>
            <a:lvl1pPr marL="0" indent="0">
              <a:buNone/>
              <a:defRPr sz="2400">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548772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Content Placeholder 7"/>
          <p:cNvSpPr>
            <a:spLocks noGrp="1"/>
          </p:cNvSpPr>
          <p:nvPr>
            <p:ph sz="quarter" idx="11"/>
          </p:nvPr>
        </p:nvSpPr>
        <p:spPr>
          <a:xfrm>
            <a:off x="457200" y="1219202"/>
            <a:ext cx="11260667" cy="4080933"/>
          </a:xfrm>
          <a:prstGeom prst="rect">
            <a:avLst/>
          </a:prstGeom>
        </p:spPr>
        <p:txBody>
          <a:bodyPr lIns="0"/>
          <a:lstStyle>
            <a:lvl1pPr marL="215995" indent="-215995">
              <a:spcBef>
                <a:spcPts val="400"/>
              </a:spcBef>
              <a:spcAft>
                <a:spcPts val="400"/>
              </a:spcAft>
              <a:buFont typeface="Lucida Grande"/>
              <a:buChar char="-"/>
              <a:defRPr sz="2400">
                <a:latin typeface="+mj-lt"/>
              </a:defRPr>
            </a:lvl1pPr>
            <a:lvl2pPr marL="556786" indent="-283193">
              <a:spcBef>
                <a:spcPts val="400"/>
              </a:spcBef>
              <a:spcAft>
                <a:spcPts val="400"/>
              </a:spcAft>
              <a:buFont typeface="Lucida Grande"/>
              <a:buChar char="-"/>
              <a:defRPr sz="2400">
                <a:latin typeface="+mj-lt"/>
              </a:defRPr>
            </a:lvl2pPr>
            <a:lvl3pPr marL="758381" indent="-211195">
              <a:spcBef>
                <a:spcPts val="400"/>
              </a:spcBef>
              <a:spcAft>
                <a:spcPts val="400"/>
              </a:spcAft>
              <a:buFont typeface="Lucida Grande"/>
              <a:buChar char="-"/>
              <a:defRPr sz="2400">
                <a:latin typeface="+mj-lt"/>
              </a:defRPr>
            </a:lvl3pPr>
            <a:lvl4pPr marL="1031974" indent="-211195">
              <a:spcBef>
                <a:spcPts val="400"/>
              </a:spcBef>
              <a:spcAft>
                <a:spcPts val="400"/>
              </a:spcAft>
              <a:buFont typeface="Lucida Grande"/>
              <a:buChar char="-"/>
              <a:defRPr sz="2400">
                <a:latin typeface="+mj-lt"/>
              </a:defRPr>
            </a:lvl4pPr>
            <a:lvl5pPr marL="1257569" indent="-211195">
              <a:spcBef>
                <a:spcPts val="400"/>
              </a:spcBef>
              <a:spcAft>
                <a:spcPts val="400"/>
              </a:spcAft>
              <a:buFont typeface="Lucida Grande"/>
              <a:buChar char="-"/>
              <a:defRPr sz="24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98264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97366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12192000" cy="6858000"/>
          </a:xfrm>
          <a:prstGeom prst="rect">
            <a:avLst/>
          </a:prstGeom>
          <a:solidFill>
            <a:schemeClr val="tx2">
              <a:lumMod val="20000"/>
              <a:lumOff val="80000"/>
            </a:schemeClr>
          </a:solidFill>
        </p:spPr>
        <p:txBody>
          <a:bodyPr anchor="t" anchorCtr="0"/>
          <a:lstStyle>
            <a:lvl1pPr marL="0" marR="0" indent="0" algn="l" defTabSz="609585" rtl="0" eaLnBrk="1" fontAlgn="auto" latinLnBrk="0" hangingPunct="1">
              <a:lnSpc>
                <a:spcPct val="100000"/>
              </a:lnSpc>
              <a:spcBef>
                <a:spcPct val="20000"/>
              </a:spcBef>
              <a:spcAft>
                <a:spcPts val="0"/>
              </a:spcAft>
              <a:buClrTx/>
              <a:buSzTx/>
              <a:buFont typeface="Arial"/>
              <a:buNone/>
              <a:tabLst/>
              <a:defRPr sz="2133">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6"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558518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2"/>
            <a:ext cx="10972800" cy="765175"/>
          </a:xfrm>
        </p:spPr>
        <p:txBody>
          <a:bodyPr/>
          <a:lstStyle>
            <a:lvl1pPr>
              <a:defRPr sz="3733" b="1">
                <a:solidFill>
                  <a:srgbClr val="C00000"/>
                </a:solidFill>
                <a:latin typeface="Calibri" panose="020F0502020204030204" pitchFamily="34" charset="0"/>
              </a:defRPr>
            </a:lvl1pPr>
          </a:lstStyle>
          <a:p>
            <a:r>
              <a:rPr lang="en-GB" noProof="0" dirty="0"/>
              <a:t>Click to edit Master title style</a:t>
            </a:r>
          </a:p>
        </p:txBody>
      </p:sp>
      <p:sp>
        <p:nvSpPr>
          <p:cNvPr id="12"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a:t>University of Leicester</a:t>
            </a:r>
            <a:endParaRPr lang="en-US" dirty="0"/>
          </a:p>
        </p:txBody>
      </p:sp>
      <p:sp>
        <p:nvSpPr>
          <p:cNvPr id="15" name="Text Placeholder 2"/>
          <p:cNvSpPr>
            <a:spLocks noGrp="1"/>
          </p:cNvSpPr>
          <p:nvPr>
            <p:ph type="body" idx="1"/>
          </p:nvPr>
        </p:nvSpPr>
        <p:spPr>
          <a:xfrm>
            <a:off x="609600" y="1463102"/>
            <a:ext cx="5386917" cy="639763"/>
          </a:xfrm>
        </p:spPr>
        <p:txBody>
          <a:bodyPr anchor="ct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16" name="Content Placeholder 3"/>
          <p:cNvSpPr>
            <a:spLocks noGrp="1"/>
          </p:cNvSpPr>
          <p:nvPr>
            <p:ph sz="half" idx="2"/>
          </p:nvPr>
        </p:nvSpPr>
        <p:spPr>
          <a:xfrm>
            <a:off x="609600" y="2102865"/>
            <a:ext cx="5386917"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6193369" y="1463102"/>
            <a:ext cx="5389033" cy="639763"/>
          </a:xfrm>
        </p:spPr>
        <p:txBody>
          <a:bodyPr anchor="ct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18" name="Content Placeholder 5"/>
          <p:cNvSpPr>
            <a:spLocks noGrp="1"/>
          </p:cNvSpPr>
          <p:nvPr>
            <p:ph sz="quarter" idx="11"/>
          </p:nvPr>
        </p:nvSpPr>
        <p:spPr>
          <a:xfrm>
            <a:off x="6193369" y="2102865"/>
            <a:ext cx="5389033"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741" y="6409783"/>
            <a:ext cx="1626748" cy="326303"/>
          </a:xfrm>
          <a:prstGeom prst="rect">
            <a:avLst/>
          </a:prstGeom>
        </p:spPr>
      </p:pic>
    </p:spTree>
    <p:extLst>
      <p:ext uri="{BB962C8B-B14F-4D97-AF65-F5344CB8AC3E}">
        <p14:creationId xmlns:p14="http://schemas.microsoft.com/office/powerpoint/2010/main" val="198488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th large 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5" y="363638"/>
            <a:ext cx="2869217" cy="767365"/>
          </a:xfrm>
          <a:prstGeom prst="rect">
            <a:avLst/>
          </a:prstGeom>
        </p:spPr>
      </p:pic>
      <p:sp>
        <p:nvSpPr>
          <p:cNvPr id="7" name="Freeform 6"/>
          <p:cNvSpPr/>
          <p:nvPr userDrawn="1"/>
        </p:nvSpPr>
        <p:spPr>
          <a:xfrm>
            <a:off x="8451057" y="393442"/>
            <a:ext cx="452985" cy="757543"/>
          </a:xfrm>
          <a:custGeom>
            <a:avLst/>
            <a:gdLst>
              <a:gd name="connsiteX0" fmla="*/ 0 w 1263650"/>
              <a:gd name="connsiteY0" fmla="*/ 0 h 2155825"/>
              <a:gd name="connsiteX1" fmla="*/ 0 w 1263650"/>
              <a:gd name="connsiteY1" fmla="*/ 2155825 h 2155825"/>
              <a:gd name="connsiteX2" fmla="*/ 1263650 w 1263650"/>
              <a:gd name="connsiteY2" fmla="*/ 2155825 h 2155825"/>
            </a:gdLst>
            <a:ahLst/>
            <a:cxnLst>
              <a:cxn ang="0">
                <a:pos x="connsiteX0" y="connsiteY0"/>
              </a:cxn>
              <a:cxn ang="0">
                <a:pos x="connsiteX1" y="connsiteY1"/>
              </a:cxn>
              <a:cxn ang="0">
                <a:pos x="connsiteX2" y="connsiteY2"/>
              </a:cxn>
            </a:cxnLst>
            <a:rect l="l" t="t" r="r" b="b"/>
            <a:pathLst>
              <a:path w="1263650" h="2155825">
                <a:moveTo>
                  <a:pt x="0" y="0"/>
                </a:moveTo>
                <a:lnTo>
                  <a:pt x="0" y="2155825"/>
                </a:lnTo>
                <a:lnTo>
                  <a:pt x="1263650" y="2155825"/>
                </a:lnTo>
              </a:path>
            </a:pathLst>
          </a:custGeom>
          <a:noFill/>
          <a:ln w="6350">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8" name="Text Placeholder 32"/>
          <p:cNvSpPr>
            <a:spLocks noGrp="1"/>
          </p:cNvSpPr>
          <p:nvPr>
            <p:ph type="body" sz="quarter" idx="12" hasCustomPrompt="1"/>
          </p:nvPr>
        </p:nvSpPr>
        <p:spPr>
          <a:xfrm>
            <a:off x="8508759" y="412511"/>
            <a:ext cx="2349235" cy="669619"/>
          </a:xfrm>
        </p:spPr>
        <p:txBody>
          <a:bodyPr anchor="ctr" anchorCtr="0"/>
          <a:lstStyle>
            <a:lvl1pPr marL="0" indent="0">
              <a:buFontTx/>
              <a:buNone/>
              <a:defRPr sz="1067" b="1" i="0" spc="400" baseline="0">
                <a:latin typeface="Arial" panose="020B0604020202020204" pitchFamily="34" charset="0"/>
                <a:ea typeface="Adobe Caslon Pro" charset="0"/>
                <a:cs typeface="Adobe Caslon Pro" charset="0"/>
              </a:defRPr>
            </a:lvl1pPr>
          </a:lstStyle>
          <a:p>
            <a:pPr lvl="0"/>
            <a:r>
              <a:rPr lang="en-US" dirty="0"/>
              <a:t>INSERT NAME </a:t>
            </a:r>
            <a:br>
              <a:rPr lang="en-US" dirty="0"/>
            </a:br>
            <a:r>
              <a:rPr lang="en-US" dirty="0"/>
              <a:t>FOR AREA OF UNIVERSITY</a:t>
            </a:r>
          </a:p>
        </p:txBody>
      </p:sp>
      <p:sp>
        <p:nvSpPr>
          <p:cNvPr id="13" name="Subtitle 2"/>
          <p:cNvSpPr>
            <a:spLocks noGrp="1"/>
          </p:cNvSpPr>
          <p:nvPr>
            <p:ph type="subTitle" idx="1" hasCustomPrompt="1"/>
          </p:nvPr>
        </p:nvSpPr>
        <p:spPr>
          <a:xfrm>
            <a:off x="383117" y="1974415"/>
            <a:ext cx="10320000" cy="490000"/>
          </a:xfrm>
        </p:spPr>
        <p:txBody>
          <a:bodyPr/>
          <a:lstStyle>
            <a:lvl1pPr marL="0" indent="0" algn="l">
              <a:lnSpc>
                <a:spcPct val="120000"/>
              </a:lnSpc>
              <a:spcBef>
                <a:spcPts val="0"/>
              </a:spcBef>
              <a:buNone/>
              <a:defRPr sz="2667" b="0" i="0" baseline="0">
                <a:solidFill>
                  <a:schemeClr val="tx1"/>
                </a:solidFill>
                <a:latin typeface="Arial" panose="020B0604020202020204" pitchFamily="34" charset="0"/>
                <a:ea typeface="Frutiger 55 Roman" charset="0"/>
                <a:cs typeface="Frutiger 55 Roman"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noProof="0" dirty="0"/>
              <a:t>Click to add subtitle </a:t>
            </a:r>
            <a:endParaRPr lang="en-GB" noProof="0" dirty="0"/>
          </a:p>
        </p:txBody>
      </p:sp>
      <p:sp>
        <p:nvSpPr>
          <p:cNvPr id="14" name="Title 1"/>
          <p:cNvSpPr>
            <a:spLocks noGrp="1"/>
          </p:cNvSpPr>
          <p:nvPr>
            <p:ph type="title" hasCustomPrompt="1"/>
          </p:nvPr>
        </p:nvSpPr>
        <p:spPr>
          <a:xfrm>
            <a:off x="383118" y="1362767"/>
            <a:ext cx="10718981" cy="576064"/>
          </a:xfrm>
        </p:spPr>
        <p:txBody>
          <a:bodyPr/>
          <a:lstStyle>
            <a:lvl1pPr>
              <a:defRPr sz="4267"/>
            </a:lvl1pPr>
          </a:lstStyle>
          <a:p>
            <a:r>
              <a:rPr lang="en-US" dirty="0"/>
              <a:t>Click to add presentation title </a:t>
            </a:r>
            <a:endParaRPr lang="en-GB" dirty="0"/>
          </a:p>
        </p:txBody>
      </p:sp>
      <p:sp>
        <p:nvSpPr>
          <p:cNvPr id="15" name="Freeform 18"/>
          <p:cNvSpPr>
            <a:spLocks/>
          </p:cNvSpPr>
          <p:nvPr userDrawn="1"/>
        </p:nvSpPr>
        <p:spPr bwMode="auto">
          <a:xfrm>
            <a:off x="10608501" y="2084851"/>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16" name="Freeform 18"/>
          <p:cNvSpPr>
            <a:spLocks/>
          </p:cNvSpPr>
          <p:nvPr userDrawn="1"/>
        </p:nvSpPr>
        <p:spPr bwMode="auto">
          <a:xfrm rot="10800000">
            <a:off x="0" y="4241543"/>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3" name="Picture Placeholder 2"/>
          <p:cNvSpPr>
            <a:spLocks noGrp="1"/>
          </p:cNvSpPr>
          <p:nvPr>
            <p:ph type="pic" sz="quarter" idx="13" hasCustomPrompt="1"/>
          </p:nvPr>
        </p:nvSpPr>
        <p:spPr>
          <a:xfrm>
            <a:off x="520701" y="2611967"/>
            <a:ext cx="11155200" cy="3744384"/>
          </a:xfrm>
        </p:spPr>
        <p:txBody>
          <a:bodyPr/>
          <a:lstStyle>
            <a:lvl1pPr marL="0" marR="0" indent="0" algn="l" defTabSz="1219170" rtl="0" eaLnBrk="1" fontAlgn="base" latinLnBrk="0" hangingPunct="1">
              <a:lnSpc>
                <a:spcPct val="100000"/>
              </a:lnSpc>
              <a:spcBef>
                <a:spcPct val="20000"/>
              </a:spcBef>
              <a:spcAft>
                <a:spcPct val="0"/>
              </a:spcAft>
              <a:buClr>
                <a:schemeClr val="tx1"/>
              </a:buClr>
              <a:buSzTx/>
              <a:buFont typeface="Trebuchet MS" pitchFamily="34" charset="0"/>
              <a:buNone/>
              <a:tabLst/>
              <a:defRPr/>
            </a:lvl1pPr>
          </a:lstStyle>
          <a:p>
            <a:pPr marL="0" marR="0" lvl="0" indent="0" algn="l" defTabSz="1219170" rtl="0" eaLnBrk="1" fontAlgn="base" latinLnBrk="0" hangingPunct="1">
              <a:lnSpc>
                <a:spcPct val="100000"/>
              </a:lnSpc>
              <a:spcBef>
                <a:spcPct val="20000"/>
              </a:spcBef>
              <a:spcAft>
                <a:spcPct val="0"/>
              </a:spcAft>
              <a:buClr>
                <a:schemeClr val="tx1"/>
              </a:buClr>
              <a:buSzTx/>
              <a:buFont typeface="Trebuchet MS" pitchFamily="34" charset="0"/>
              <a:buNone/>
              <a:tabLst/>
              <a:defRPr/>
            </a:pPr>
            <a:r>
              <a:rPr lang="en-GB" noProof="0" dirty="0"/>
              <a:t>Picture size 23.2W x 7.8H cm   </a:t>
            </a:r>
          </a:p>
          <a:p>
            <a:endParaRPr lang="en-GB" dirty="0"/>
          </a:p>
        </p:txBody>
      </p:sp>
    </p:spTree>
    <p:extLst>
      <p:ext uri="{BB962C8B-B14F-4D97-AF65-F5344CB8AC3E}">
        <p14:creationId xmlns:p14="http://schemas.microsoft.com/office/powerpoint/2010/main" val="249344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49">
          <p15:clr>
            <a:srgbClr val="FBAE40"/>
          </p15:clr>
        </p15:guide>
        <p15:guide id="5" orient="horz" pos="3003">
          <p15:clr>
            <a:srgbClr val="FBAE40"/>
          </p15:clr>
        </p15:guide>
        <p15:guide id="6" orient="horz" pos="1234">
          <p15:clr>
            <a:srgbClr val="FBAE40"/>
          </p15:clr>
        </p15:guide>
        <p15:guide id="7" pos="18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ith half 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5" y="363638"/>
            <a:ext cx="2869217" cy="767365"/>
          </a:xfrm>
          <a:prstGeom prst="rect">
            <a:avLst/>
          </a:prstGeom>
        </p:spPr>
      </p:pic>
      <p:sp>
        <p:nvSpPr>
          <p:cNvPr id="7" name="Freeform 6"/>
          <p:cNvSpPr/>
          <p:nvPr userDrawn="1"/>
        </p:nvSpPr>
        <p:spPr>
          <a:xfrm>
            <a:off x="8451057" y="393442"/>
            <a:ext cx="452985" cy="757543"/>
          </a:xfrm>
          <a:custGeom>
            <a:avLst/>
            <a:gdLst>
              <a:gd name="connsiteX0" fmla="*/ 0 w 1263650"/>
              <a:gd name="connsiteY0" fmla="*/ 0 h 2155825"/>
              <a:gd name="connsiteX1" fmla="*/ 0 w 1263650"/>
              <a:gd name="connsiteY1" fmla="*/ 2155825 h 2155825"/>
              <a:gd name="connsiteX2" fmla="*/ 1263650 w 1263650"/>
              <a:gd name="connsiteY2" fmla="*/ 2155825 h 2155825"/>
            </a:gdLst>
            <a:ahLst/>
            <a:cxnLst>
              <a:cxn ang="0">
                <a:pos x="connsiteX0" y="connsiteY0"/>
              </a:cxn>
              <a:cxn ang="0">
                <a:pos x="connsiteX1" y="connsiteY1"/>
              </a:cxn>
              <a:cxn ang="0">
                <a:pos x="connsiteX2" y="connsiteY2"/>
              </a:cxn>
            </a:cxnLst>
            <a:rect l="l" t="t" r="r" b="b"/>
            <a:pathLst>
              <a:path w="1263650" h="2155825">
                <a:moveTo>
                  <a:pt x="0" y="0"/>
                </a:moveTo>
                <a:lnTo>
                  <a:pt x="0" y="2155825"/>
                </a:lnTo>
                <a:lnTo>
                  <a:pt x="1263650" y="2155825"/>
                </a:lnTo>
              </a:path>
            </a:pathLst>
          </a:custGeom>
          <a:noFill/>
          <a:ln w="6350">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8" name="Text Placeholder 32"/>
          <p:cNvSpPr>
            <a:spLocks noGrp="1"/>
          </p:cNvSpPr>
          <p:nvPr>
            <p:ph type="body" sz="quarter" idx="12" hasCustomPrompt="1"/>
          </p:nvPr>
        </p:nvSpPr>
        <p:spPr>
          <a:xfrm>
            <a:off x="8508759" y="412511"/>
            <a:ext cx="2349235" cy="669619"/>
          </a:xfrm>
        </p:spPr>
        <p:txBody>
          <a:bodyPr anchor="ctr" anchorCtr="0"/>
          <a:lstStyle>
            <a:lvl1pPr marL="0" indent="0">
              <a:buFontTx/>
              <a:buNone/>
              <a:defRPr sz="1067" b="1" i="0" spc="400" baseline="0">
                <a:latin typeface="Arial" panose="020B0604020202020204" pitchFamily="34" charset="0"/>
                <a:ea typeface="Adobe Caslon Pro" charset="0"/>
                <a:cs typeface="Adobe Caslon Pro" charset="0"/>
              </a:defRPr>
            </a:lvl1pPr>
          </a:lstStyle>
          <a:p>
            <a:pPr lvl="0"/>
            <a:r>
              <a:rPr lang="en-US" dirty="0"/>
              <a:t>INSERT NAME </a:t>
            </a:r>
            <a:br>
              <a:rPr lang="en-US" dirty="0"/>
            </a:br>
            <a:r>
              <a:rPr lang="en-US" dirty="0"/>
              <a:t>FOR AREA OF UNIVERSITY</a:t>
            </a:r>
          </a:p>
        </p:txBody>
      </p:sp>
      <p:sp>
        <p:nvSpPr>
          <p:cNvPr id="13" name="Subtitle 2"/>
          <p:cNvSpPr>
            <a:spLocks noGrp="1"/>
          </p:cNvSpPr>
          <p:nvPr>
            <p:ph type="subTitle" idx="1" hasCustomPrompt="1"/>
          </p:nvPr>
        </p:nvSpPr>
        <p:spPr>
          <a:xfrm>
            <a:off x="792875" y="3307072"/>
            <a:ext cx="5207115" cy="2810227"/>
          </a:xfrm>
        </p:spPr>
        <p:txBody>
          <a:bodyPr/>
          <a:lstStyle>
            <a:lvl1pPr marL="0" indent="0" algn="l">
              <a:lnSpc>
                <a:spcPct val="120000"/>
              </a:lnSpc>
              <a:spcBef>
                <a:spcPts val="0"/>
              </a:spcBef>
              <a:buNone/>
              <a:defRPr sz="2400" b="0" i="0" baseline="0">
                <a:solidFill>
                  <a:schemeClr val="tx1"/>
                </a:solidFill>
                <a:latin typeface="Arial" panose="020B0604020202020204" pitchFamily="34" charset="0"/>
                <a:ea typeface="Frutiger 55 Roman" charset="0"/>
                <a:cs typeface="Frutiger 55 Roman"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noProof="0" dirty="0"/>
              <a:t>Click to add subtitle </a:t>
            </a:r>
            <a:endParaRPr lang="en-GB" noProof="0" dirty="0"/>
          </a:p>
        </p:txBody>
      </p:sp>
      <p:sp>
        <p:nvSpPr>
          <p:cNvPr id="14" name="Title 1"/>
          <p:cNvSpPr>
            <a:spLocks noGrp="1"/>
          </p:cNvSpPr>
          <p:nvPr>
            <p:ph type="title" hasCustomPrompt="1"/>
          </p:nvPr>
        </p:nvSpPr>
        <p:spPr>
          <a:xfrm>
            <a:off x="736509" y="2074335"/>
            <a:ext cx="5263480" cy="1212756"/>
          </a:xfrm>
        </p:spPr>
        <p:txBody>
          <a:bodyPr/>
          <a:lstStyle>
            <a:lvl1pPr>
              <a:defRPr sz="3733"/>
            </a:lvl1pPr>
          </a:lstStyle>
          <a:p>
            <a:r>
              <a:rPr lang="en-US" dirty="0"/>
              <a:t>Click to add presentation title </a:t>
            </a:r>
            <a:endParaRPr lang="en-GB" dirty="0"/>
          </a:p>
        </p:txBody>
      </p:sp>
      <p:sp>
        <p:nvSpPr>
          <p:cNvPr id="15" name="Freeform 18"/>
          <p:cNvSpPr>
            <a:spLocks/>
          </p:cNvSpPr>
          <p:nvPr userDrawn="1"/>
        </p:nvSpPr>
        <p:spPr bwMode="auto">
          <a:xfrm>
            <a:off x="10608501" y="1546844"/>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16" name="Freeform 18"/>
          <p:cNvSpPr>
            <a:spLocks/>
          </p:cNvSpPr>
          <p:nvPr userDrawn="1"/>
        </p:nvSpPr>
        <p:spPr bwMode="auto">
          <a:xfrm rot="10800000">
            <a:off x="5573991" y="4230739"/>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3" name="Picture Placeholder 2"/>
          <p:cNvSpPr>
            <a:spLocks noGrp="1"/>
          </p:cNvSpPr>
          <p:nvPr>
            <p:ph type="pic" sz="quarter" idx="13" hasCustomPrompt="1"/>
          </p:nvPr>
        </p:nvSpPr>
        <p:spPr>
          <a:xfrm>
            <a:off x="6096001" y="2076452"/>
            <a:ext cx="5568951" cy="4260848"/>
          </a:xfrm>
        </p:spPr>
        <p:txBody>
          <a:bodyPr/>
          <a:lstStyle>
            <a:lvl1pPr marL="0" indent="0">
              <a:buNone/>
              <a:defRPr/>
            </a:lvl1pPr>
          </a:lstStyle>
          <a:p>
            <a:r>
              <a:rPr lang="en-GB" noProof="0" dirty="0"/>
              <a:t>Picture size 11.6W x 8.9H cm</a:t>
            </a:r>
            <a:endParaRPr lang="en-GB" dirty="0"/>
          </a:p>
        </p:txBody>
      </p:sp>
    </p:spTree>
    <p:extLst>
      <p:ext uri="{BB962C8B-B14F-4D97-AF65-F5344CB8AC3E}">
        <p14:creationId xmlns:p14="http://schemas.microsoft.com/office/powerpoint/2010/main" val="11835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49">
          <p15:clr>
            <a:srgbClr val="FBAE40"/>
          </p15:clr>
        </p15:guide>
        <p15:guide id="5" orient="horz" pos="3003">
          <p15:clr>
            <a:srgbClr val="FBAE40"/>
          </p15:clr>
        </p15:guide>
        <p15:guide id="6" orient="horz" pos="985">
          <p15:clr>
            <a:srgbClr val="FBAE40"/>
          </p15:clr>
        </p15:guide>
        <p15:guide id="7" pos="38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5" y="363638"/>
            <a:ext cx="2869217" cy="767365"/>
          </a:xfrm>
          <a:prstGeom prst="rect">
            <a:avLst/>
          </a:prstGeom>
        </p:spPr>
      </p:pic>
      <p:sp>
        <p:nvSpPr>
          <p:cNvPr id="7" name="Freeform 6"/>
          <p:cNvSpPr/>
          <p:nvPr userDrawn="1"/>
        </p:nvSpPr>
        <p:spPr>
          <a:xfrm>
            <a:off x="8451057" y="393442"/>
            <a:ext cx="452985" cy="757543"/>
          </a:xfrm>
          <a:custGeom>
            <a:avLst/>
            <a:gdLst>
              <a:gd name="connsiteX0" fmla="*/ 0 w 1263650"/>
              <a:gd name="connsiteY0" fmla="*/ 0 h 2155825"/>
              <a:gd name="connsiteX1" fmla="*/ 0 w 1263650"/>
              <a:gd name="connsiteY1" fmla="*/ 2155825 h 2155825"/>
              <a:gd name="connsiteX2" fmla="*/ 1263650 w 1263650"/>
              <a:gd name="connsiteY2" fmla="*/ 2155825 h 2155825"/>
            </a:gdLst>
            <a:ahLst/>
            <a:cxnLst>
              <a:cxn ang="0">
                <a:pos x="connsiteX0" y="connsiteY0"/>
              </a:cxn>
              <a:cxn ang="0">
                <a:pos x="connsiteX1" y="connsiteY1"/>
              </a:cxn>
              <a:cxn ang="0">
                <a:pos x="connsiteX2" y="connsiteY2"/>
              </a:cxn>
            </a:cxnLst>
            <a:rect l="l" t="t" r="r" b="b"/>
            <a:pathLst>
              <a:path w="1263650" h="2155825">
                <a:moveTo>
                  <a:pt x="0" y="0"/>
                </a:moveTo>
                <a:lnTo>
                  <a:pt x="0" y="2155825"/>
                </a:lnTo>
                <a:lnTo>
                  <a:pt x="1263650" y="2155825"/>
                </a:lnTo>
              </a:path>
            </a:pathLst>
          </a:custGeom>
          <a:noFill/>
          <a:ln w="6350">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8" name="Text Placeholder 32"/>
          <p:cNvSpPr>
            <a:spLocks noGrp="1"/>
          </p:cNvSpPr>
          <p:nvPr>
            <p:ph type="body" sz="quarter" idx="12" hasCustomPrompt="1"/>
          </p:nvPr>
        </p:nvSpPr>
        <p:spPr>
          <a:xfrm>
            <a:off x="8508759" y="412511"/>
            <a:ext cx="2349235" cy="669619"/>
          </a:xfrm>
        </p:spPr>
        <p:txBody>
          <a:bodyPr anchor="ctr" anchorCtr="0"/>
          <a:lstStyle>
            <a:lvl1pPr marL="0" indent="0">
              <a:buFontTx/>
              <a:buNone/>
              <a:defRPr sz="1067" b="1" i="0" spc="400" baseline="0">
                <a:latin typeface="Arial" panose="020B0604020202020204" pitchFamily="34" charset="0"/>
                <a:ea typeface="Adobe Caslon Pro" charset="0"/>
                <a:cs typeface="Adobe Caslon Pro" charset="0"/>
              </a:defRPr>
            </a:lvl1pPr>
          </a:lstStyle>
          <a:p>
            <a:pPr lvl="0"/>
            <a:r>
              <a:rPr lang="en-US" dirty="0"/>
              <a:t>INSERT NAME </a:t>
            </a:r>
            <a:br>
              <a:rPr lang="en-US" dirty="0"/>
            </a:br>
            <a:r>
              <a:rPr lang="en-US" dirty="0"/>
              <a:t>FOR AREA OF UNIVERSITY</a:t>
            </a:r>
          </a:p>
        </p:txBody>
      </p:sp>
      <p:sp>
        <p:nvSpPr>
          <p:cNvPr id="13" name="Subtitle 2"/>
          <p:cNvSpPr>
            <a:spLocks noGrp="1"/>
          </p:cNvSpPr>
          <p:nvPr>
            <p:ph type="subTitle" idx="1" hasCustomPrompt="1"/>
          </p:nvPr>
        </p:nvSpPr>
        <p:spPr>
          <a:xfrm>
            <a:off x="792875" y="3307072"/>
            <a:ext cx="10320000" cy="2898669"/>
          </a:xfrm>
        </p:spPr>
        <p:txBody>
          <a:bodyPr/>
          <a:lstStyle>
            <a:lvl1pPr marL="0" indent="0" algn="l">
              <a:lnSpc>
                <a:spcPct val="120000"/>
              </a:lnSpc>
              <a:spcBef>
                <a:spcPts val="0"/>
              </a:spcBef>
              <a:buNone/>
              <a:defRPr sz="2667" b="0" i="0" baseline="0">
                <a:solidFill>
                  <a:schemeClr val="tx1"/>
                </a:solidFill>
                <a:latin typeface="Arial" panose="020B0604020202020204" pitchFamily="34" charset="0"/>
                <a:ea typeface="Frutiger 55 Roman" charset="0"/>
                <a:cs typeface="Frutiger 55 Roman"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noProof="0" dirty="0"/>
              <a:t>Click to add subtitle </a:t>
            </a:r>
            <a:endParaRPr lang="en-GB" noProof="0" dirty="0"/>
          </a:p>
        </p:txBody>
      </p:sp>
      <p:sp>
        <p:nvSpPr>
          <p:cNvPr id="14" name="Title 1"/>
          <p:cNvSpPr>
            <a:spLocks noGrp="1"/>
          </p:cNvSpPr>
          <p:nvPr>
            <p:ph type="title" hasCustomPrompt="1"/>
          </p:nvPr>
        </p:nvSpPr>
        <p:spPr>
          <a:xfrm>
            <a:off x="798599" y="2070366"/>
            <a:ext cx="10718981" cy="1020233"/>
          </a:xfrm>
        </p:spPr>
        <p:txBody>
          <a:bodyPr/>
          <a:lstStyle>
            <a:lvl1pPr>
              <a:defRPr sz="4267"/>
            </a:lvl1pPr>
          </a:lstStyle>
          <a:p>
            <a:r>
              <a:rPr lang="en-US" dirty="0"/>
              <a:t>Click to add presentation title </a:t>
            </a:r>
            <a:endParaRPr lang="en-GB" dirty="0"/>
          </a:p>
        </p:txBody>
      </p:sp>
      <p:sp>
        <p:nvSpPr>
          <p:cNvPr id="15" name="Freeform 18"/>
          <p:cNvSpPr>
            <a:spLocks/>
          </p:cNvSpPr>
          <p:nvPr userDrawn="1"/>
        </p:nvSpPr>
        <p:spPr bwMode="auto">
          <a:xfrm>
            <a:off x="10608501" y="1546844"/>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16" name="Freeform 18"/>
          <p:cNvSpPr>
            <a:spLocks/>
          </p:cNvSpPr>
          <p:nvPr userDrawn="1"/>
        </p:nvSpPr>
        <p:spPr bwMode="auto">
          <a:xfrm rot="10800000">
            <a:off x="0" y="4241543"/>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Tree>
    <p:extLst>
      <p:ext uri="{BB962C8B-B14F-4D97-AF65-F5344CB8AC3E}">
        <p14:creationId xmlns:p14="http://schemas.microsoft.com/office/powerpoint/2010/main" val="38919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49">
          <p15:clr>
            <a:srgbClr val="FBAE40"/>
          </p15:clr>
        </p15:guide>
        <p15:guide id="5" orient="horz" pos="3003">
          <p15:clr>
            <a:srgbClr val="FBAE40"/>
          </p15:clr>
        </p15:guide>
        <p15:guide id="6" orient="horz" pos="985">
          <p15:clr>
            <a:srgbClr val="FBAE40"/>
          </p15:clr>
        </p15:guide>
        <p15:guide id="7" pos="38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
        <p:nvSpPr>
          <p:cNvPr id="2" name="Title 1"/>
          <p:cNvSpPr>
            <a:spLocks noGrp="1"/>
          </p:cNvSpPr>
          <p:nvPr>
            <p:ph type="title"/>
          </p:nvPr>
        </p:nvSpPr>
        <p:spPr>
          <a:xfrm>
            <a:off x="609600" y="548680"/>
            <a:ext cx="10972800"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609600" y="1447203"/>
            <a:ext cx="10972800" cy="4790107"/>
          </a:xfrm>
        </p:spPr>
        <p:txBody>
          <a:bodyPr/>
          <a:lstStyle>
            <a:lvl1pPr>
              <a:spcBef>
                <a:spcPts val="1867"/>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spTree>
    <p:extLst>
      <p:ext uri="{BB962C8B-B14F-4D97-AF65-F5344CB8AC3E}">
        <p14:creationId xmlns:p14="http://schemas.microsoft.com/office/powerpoint/2010/main" val="14551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609600" y="5527213"/>
            <a:ext cx="10972800"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3" name="Content Placeholder 2"/>
          <p:cNvSpPr>
            <a:spLocks noGrp="1"/>
          </p:cNvSpPr>
          <p:nvPr>
            <p:ph idx="1" hasCustomPrompt="1"/>
          </p:nvPr>
        </p:nvSpPr>
        <p:spPr>
          <a:xfrm>
            <a:off x="0" y="-15214"/>
            <a:ext cx="12192000" cy="5338787"/>
          </a:xfrm>
        </p:spPr>
        <p:txBody>
          <a:bodyPr/>
          <a:lstStyle>
            <a:lvl1pPr marL="0" indent="0">
              <a:spcBef>
                <a:spcPts val="1867"/>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11.2 cm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24017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609600" y="1447203"/>
            <a:ext cx="6158475" cy="4646091"/>
          </a:xfrm>
        </p:spPr>
        <p:txBody>
          <a:bodyPr/>
          <a:lstStyle>
            <a:lvl1pPr>
              <a:spcBef>
                <a:spcPts val="1867"/>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6960096" y="1447203"/>
            <a:ext cx="5231904" cy="4646091"/>
          </a:xfrm>
        </p:spPr>
        <p:txBody>
          <a:bodyPr/>
          <a:lstStyle>
            <a:lvl1pPr marL="0" indent="0">
              <a:spcBef>
                <a:spcPts val="1867"/>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10.9 x 9.7 cm</a:t>
            </a:r>
          </a:p>
        </p:txBody>
      </p:sp>
      <p:sp>
        <p:nvSpPr>
          <p:cNvPr id="8"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2"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312534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16" name="Content Placeholder 3"/>
          <p:cNvSpPr>
            <a:spLocks noGrp="1"/>
          </p:cNvSpPr>
          <p:nvPr>
            <p:ph sz="half" idx="2"/>
          </p:nvPr>
        </p:nvSpPr>
        <p:spPr>
          <a:xfrm>
            <a:off x="609600" y="1456267"/>
            <a:ext cx="5386917" cy="4597885"/>
          </a:xfrm>
        </p:spPr>
        <p:txBody>
          <a:bodyPr/>
          <a:lstStyle>
            <a:lvl1pPr>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1"/>
          </p:nvPr>
        </p:nvSpPr>
        <p:spPr>
          <a:xfrm>
            <a:off x="6193369" y="1456267"/>
            <a:ext cx="5389033" cy="4597885"/>
          </a:xfrm>
        </p:spPr>
        <p:txBody>
          <a:bodyPr/>
          <a:lstStyle>
            <a:lvl1pPr>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5276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15" name="Text Placeholder 2"/>
          <p:cNvSpPr>
            <a:spLocks noGrp="1"/>
          </p:cNvSpPr>
          <p:nvPr>
            <p:ph type="body" idx="1"/>
          </p:nvPr>
        </p:nvSpPr>
        <p:spPr>
          <a:xfrm>
            <a:off x="609600" y="1463102"/>
            <a:ext cx="5386917" cy="639763"/>
          </a:xfrm>
        </p:spPr>
        <p:txBody>
          <a:bodyPr anchor="ct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6" name="Content Placeholder 3"/>
          <p:cNvSpPr>
            <a:spLocks noGrp="1"/>
          </p:cNvSpPr>
          <p:nvPr>
            <p:ph sz="half" idx="2"/>
          </p:nvPr>
        </p:nvSpPr>
        <p:spPr>
          <a:xfrm>
            <a:off x="609600" y="2102864"/>
            <a:ext cx="5386917" cy="3951288"/>
          </a:xfrm>
        </p:spPr>
        <p:txBody>
          <a:bodyPr/>
          <a:lstStyle>
            <a:lvl1pPr>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0"/>
          </p:nvPr>
        </p:nvSpPr>
        <p:spPr>
          <a:xfrm>
            <a:off x="6193369" y="1463102"/>
            <a:ext cx="5389033" cy="639763"/>
          </a:xfrm>
        </p:spPr>
        <p:txBody>
          <a:bodyPr anchor="ct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8" name="Content Placeholder 5"/>
          <p:cNvSpPr>
            <a:spLocks noGrp="1"/>
          </p:cNvSpPr>
          <p:nvPr>
            <p:ph sz="quarter" idx="11"/>
          </p:nvPr>
        </p:nvSpPr>
        <p:spPr>
          <a:xfrm>
            <a:off x="6193369" y="2102864"/>
            <a:ext cx="5389033" cy="3951288"/>
          </a:xfrm>
        </p:spPr>
        <p:txBody>
          <a:bodyPr/>
          <a:lstStyle>
            <a:lvl1pPr>
              <a:defRPr sz="2400"/>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4"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31300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7858059" y="1412777"/>
            <a:ext cx="3950229" cy="1053209"/>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7858059" y="2708920"/>
            <a:ext cx="3950229" cy="3240360"/>
          </a:xfrm>
        </p:spPr>
        <p:txBody>
          <a:bodyPr/>
          <a:lstStyle>
            <a:lvl1pPr>
              <a:spcBef>
                <a:spcPts val="1867"/>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0" y="0"/>
            <a:ext cx="7440149" cy="6858000"/>
          </a:xfrm>
        </p:spPr>
        <p:txBody>
          <a:bodyPr/>
          <a:lstStyle>
            <a:lvl1pPr marL="0" indent="0">
              <a:spcBef>
                <a:spcPts val="1867"/>
              </a:spcBef>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14.3 cm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372238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2419148"/>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68245" y="6440190"/>
            <a:ext cx="1811867" cy="197447"/>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929019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Large image righ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77"/>
            <a:ext cx="3950229" cy="1053209"/>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3" name="Content Placeholder 2"/>
          <p:cNvSpPr>
            <a:spLocks noGrp="1"/>
          </p:cNvSpPr>
          <p:nvPr>
            <p:ph idx="1"/>
          </p:nvPr>
        </p:nvSpPr>
        <p:spPr>
          <a:xfrm>
            <a:off x="609600" y="2708920"/>
            <a:ext cx="3950229" cy="3240360"/>
          </a:xfrm>
        </p:spPr>
        <p:txBody>
          <a:bodyPr/>
          <a:lstStyle>
            <a:lvl1pPr>
              <a:spcBef>
                <a:spcPts val="1867"/>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2"/>
          <p:cNvSpPr>
            <a:spLocks noGrp="1"/>
          </p:cNvSpPr>
          <p:nvPr>
            <p:ph idx="10" hasCustomPrompt="1"/>
          </p:nvPr>
        </p:nvSpPr>
        <p:spPr>
          <a:xfrm>
            <a:off x="4751851" y="0"/>
            <a:ext cx="7440149" cy="6858000"/>
          </a:xfrm>
        </p:spPr>
        <p:txBody>
          <a:bodyPr/>
          <a:lstStyle>
            <a:lvl1pPr marL="0" indent="0">
              <a:spcBef>
                <a:spcPts val="1867"/>
              </a:spcBef>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14.3 cm</a:t>
            </a:r>
          </a:p>
        </p:txBody>
      </p:sp>
    </p:spTree>
    <p:extLst>
      <p:ext uri="{BB962C8B-B14F-4D97-AF65-F5344CB8AC3E}">
        <p14:creationId xmlns:p14="http://schemas.microsoft.com/office/powerpoint/2010/main" val="4858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ndscape image with text 2">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0" y="0"/>
            <a:ext cx="12192000" cy="4509120"/>
          </a:xfrm>
        </p:spPr>
        <p:txBody>
          <a:bodyPr/>
          <a:lstStyle>
            <a:lvl1pPr marL="0" indent="0">
              <a:spcBef>
                <a:spcPts val="1867"/>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9.4 cm</a:t>
            </a:r>
          </a:p>
        </p:txBody>
      </p:sp>
      <p:sp>
        <p:nvSpPr>
          <p:cNvPr id="7" name="Text Placeholder 4"/>
          <p:cNvSpPr>
            <a:spLocks noGrp="1"/>
          </p:cNvSpPr>
          <p:nvPr>
            <p:ph type="body" sz="quarter" idx="10"/>
          </p:nvPr>
        </p:nvSpPr>
        <p:spPr>
          <a:xfrm>
            <a:off x="608829" y="5301208"/>
            <a:ext cx="10996940" cy="121480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Title 1"/>
          <p:cNvSpPr>
            <a:spLocks noGrp="1"/>
          </p:cNvSpPr>
          <p:nvPr>
            <p:ph type="title"/>
          </p:nvPr>
        </p:nvSpPr>
        <p:spPr>
          <a:xfrm>
            <a:off x="609600" y="4547598"/>
            <a:ext cx="10992448" cy="765175"/>
          </a:xfrm>
        </p:spPr>
        <p:txBody>
          <a:bodyPr/>
          <a:lstStyle>
            <a:lvl1pPr>
              <a:defRPr b="0">
                <a:solidFill>
                  <a:schemeClr val="tx1"/>
                </a:solidFill>
                <a:latin typeface="+mj-lt"/>
              </a:defRPr>
            </a:lvl1pPr>
          </a:lstStyle>
          <a:p>
            <a:r>
              <a:rPr lang="en-US" noProof="0"/>
              <a:t>Click to edit Master title style</a:t>
            </a:r>
            <a:endParaRPr lang="en-GB" noProof="0" dirty="0"/>
          </a:p>
        </p:txBody>
      </p:sp>
      <p:sp>
        <p:nvSpPr>
          <p:cNvPr id="8"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2"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1888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765175"/>
          </a:xfrm>
        </p:spPr>
        <p:txBody>
          <a:bodyPr/>
          <a:lstStyle>
            <a:lvl1pPr>
              <a:defRPr b="0" cap="none" spc="0">
                <a:ln w="0"/>
                <a:solidFill>
                  <a:schemeClr val="tx1"/>
                </a:solidFill>
                <a:effectLst/>
              </a:defRPr>
            </a:lvl1pPr>
          </a:lstStyle>
          <a:p>
            <a:r>
              <a:rPr lang="en-US" noProof="0"/>
              <a:t>Click to edit Master title style</a:t>
            </a:r>
            <a:endParaRPr lang="en-GB" noProof="0" dirty="0"/>
          </a:p>
        </p:txBody>
      </p:sp>
      <p:sp>
        <p:nvSpPr>
          <p:cNvPr id="6"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13207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1869" y="6380080"/>
            <a:ext cx="1387648" cy="371123"/>
          </a:xfrm>
          <a:prstGeom prst="rect">
            <a:avLst/>
          </a:prstGeom>
        </p:spPr>
      </p:pic>
      <p:sp>
        <p:nvSpPr>
          <p:cNvPr id="5" name="Slide Number Placeholder 5"/>
          <p:cNvSpPr>
            <a:spLocks noGrp="1"/>
          </p:cNvSpPr>
          <p:nvPr>
            <p:ph type="sldNum" sz="quarter" idx="4"/>
          </p:nvPr>
        </p:nvSpPr>
        <p:spPr>
          <a:xfrm>
            <a:off x="5999990" y="6370658"/>
            <a:ext cx="480053"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58687779-E69B-7343-8F6F-422D6150DAE5}" type="slidenum">
              <a:rPr lang="en-US" smtClean="0"/>
              <a:pPr/>
              <a:t>‹#›</a:t>
            </a:fld>
            <a:endParaRPr lang="en-US" dirty="0"/>
          </a:p>
        </p:txBody>
      </p:sp>
      <p:sp>
        <p:nvSpPr>
          <p:cNvPr id="9" name="Footer Placeholder 4"/>
          <p:cNvSpPr>
            <a:spLocks noGrp="1"/>
          </p:cNvSpPr>
          <p:nvPr>
            <p:ph type="ftr" sz="quarter" idx="3"/>
          </p:nvPr>
        </p:nvSpPr>
        <p:spPr>
          <a:xfrm>
            <a:off x="609600" y="6370658"/>
            <a:ext cx="4244843" cy="365125"/>
          </a:xfrm>
          <a:prstGeom prst="rect">
            <a:avLst/>
          </a:prstGeom>
          <a:ln>
            <a:noFill/>
          </a:ln>
        </p:spPr>
        <p:txBody>
          <a:bodyPr vert="horz" lIns="91440" tIns="45720" rIns="91440" bIns="45720" rtlCol="0" anchor="ctr"/>
          <a:lstStyle>
            <a:lvl1pPr algn="ctr">
              <a:tabLst/>
              <a:defRPr sz="1333">
                <a:solidFill>
                  <a:schemeClr val="tx1">
                    <a:tint val="75000"/>
                  </a:schemeClr>
                </a:solidFill>
              </a:defRPr>
            </a:lvl1pPr>
          </a:lstStyle>
          <a:p>
            <a:pPr algn="l"/>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1870" y="6380080"/>
            <a:ext cx="1409633" cy="376253"/>
          </a:xfrm>
          <a:prstGeom prst="rect">
            <a:avLst/>
          </a:prstGeom>
        </p:spPr>
      </p:pic>
    </p:spTree>
    <p:extLst>
      <p:ext uri="{BB962C8B-B14F-4D97-AF65-F5344CB8AC3E}">
        <p14:creationId xmlns:p14="http://schemas.microsoft.com/office/powerpoint/2010/main" val="289095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o Animation">
    <p:spTree>
      <p:nvGrpSpPr>
        <p:cNvPr id="1" name=""/>
        <p:cNvGrpSpPr/>
        <p:nvPr/>
      </p:nvGrpSpPr>
      <p:grpSpPr>
        <a:xfrm>
          <a:off x="0" y="0"/>
          <a:ext cx="0" cy="0"/>
          <a:chOff x="0" y="0"/>
          <a:chExt cx="0" cy="0"/>
        </a:xfrm>
      </p:grpSpPr>
      <p:sp>
        <p:nvSpPr>
          <p:cNvPr id="62" name="Freeform 11"/>
          <p:cNvSpPr>
            <a:spLocks/>
          </p:cNvSpPr>
          <p:nvPr userDrawn="1"/>
        </p:nvSpPr>
        <p:spPr bwMode="auto">
          <a:xfrm>
            <a:off x="6057329" y="2983251"/>
            <a:ext cx="517067" cy="860120"/>
          </a:xfrm>
          <a:custGeom>
            <a:avLst/>
            <a:gdLst>
              <a:gd name="T0" fmla="*/ 1822 w 1822"/>
              <a:gd name="T1" fmla="*/ 2421 h 3033"/>
              <a:gd name="T2" fmla="*/ 1822 w 1822"/>
              <a:gd name="T3" fmla="*/ 2421 h 3033"/>
              <a:gd name="T4" fmla="*/ 603 w 1822"/>
              <a:gd name="T5" fmla="*/ 2421 h 3033"/>
              <a:gd name="T6" fmla="*/ 603 w 1822"/>
              <a:gd name="T7" fmla="*/ 0 h 3033"/>
              <a:gd name="T8" fmla="*/ 0 w 1822"/>
              <a:gd name="T9" fmla="*/ 0 h 3033"/>
              <a:gd name="T10" fmla="*/ 0 w 1822"/>
              <a:gd name="T11" fmla="*/ 2421 h 3033"/>
              <a:gd name="T12" fmla="*/ 0 w 1822"/>
              <a:gd name="T13" fmla="*/ 3003 h 3033"/>
              <a:gd name="T14" fmla="*/ 0 w 1822"/>
              <a:gd name="T15" fmla="*/ 3033 h 3033"/>
              <a:gd name="T16" fmla="*/ 1822 w 1822"/>
              <a:gd name="T17" fmla="*/ 3033 h 3033"/>
              <a:gd name="T18" fmla="*/ 1822 w 1822"/>
              <a:gd name="T19" fmla="*/ 242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1822" y="2421"/>
                </a:moveTo>
                <a:lnTo>
                  <a:pt x="1822" y="2421"/>
                </a:lnTo>
                <a:lnTo>
                  <a:pt x="603" y="2421"/>
                </a:lnTo>
                <a:lnTo>
                  <a:pt x="603" y="0"/>
                </a:lnTo>
                <a:lnTo>
                  <a:pt x="0" y="0"/>
                </a:lnTo>
                <a:lnTo>
                  <a:pt x="0" y="2421"/>
                </a:lnTo>
                <a:lnTo>
                  <a:pt x="0" y="3003"/>
                </a:lnTo>
                <a:lnTo>
                  <a:pt x="0" y="3033"/>
                </a:lnTo>
                <a:lnTo>
                  <a:pt x="1822" y="3033"/>
                </a:lnTo>
                <a:lnTo>
                  <a:pt x="1822" y="2421"/>
                </a:lnTo>
                <a:close/>
              </a:path>
            </a:pathLst>
          </a:custGeom>
          <a:solidFill>
            <a:srgbClr val="D1245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515B70"/>
              </a:solidFill>
            </a:endParaRPr>
          </a:p>
        </p:txBody>
      </p:sp>
      <p:sp>
        <p:nvSpPr>
          <p:cNvPr id="63" name="Freeform 11"/>
          <p:cNvSpPr>
            <a:spLocks/>
          </p:cNvSpPr>
          <p:nvPr userDrawn="1"/>
        </p:nvSpPr>
        <p:spPr bwMode="auto">
          <a:xfrm rot="10800000">
            <a:off x="6219890" y="2982817"/>
            <a:ext cx="513335" cy="857580"/>
          </a:xfrm>
          <a:custGeom>
            <a:avLst/>
            <a:gdLst>
              <a:gd name="T0" fmla="*/ 1822 w 1822"/>
              <a:gd name="T1" fmla="*/ 2421 h 3033"/>
              <a:gd name="T2" fmla="*/ 1822 w 1822"/>
              <a:gd name="T3" fmla="*/ 2421 h 3033"/>
              <a:gd name="T4" fmla="*/ 603 w 1822"/>
              <a:gd name="T5" fmla="*/ 2421 h 3033"/>
              <a:gd name="T6" fmla="*/ 603 w 1822"/>
              <a:gd name="T7" fmla="*/ 0 h 3033"/>
              <a:gd name="T8" fmla="*/ 0 w 1822"/>
              <a:gd name="T9" fmla="*/ 0 h 3033"/>
              <a:gd name="T10" fmla="*/ 0 w 1822"/>
              <a:gd name="T11" fmla="*/ 2421 h 3033"/>
              <a:gd name="T12" fmla="*/ 0 w 1822"/>
              <a:gd name="T13" fmla="*/ 3003 h 3033"/>
              <a:gd name="T14" fmla="*/ 0 w 1822"/>
              <a:gd name="T15" fmla="*/ 3033 h 3033"/>
              <a:gd name="T16" fmla="*/ 1822 w 1822"/>
              <a:gd name="T17" fmla="*/ 3033 h 3033"/>
              <a:gd name="T18" fmla="*/ 1822 w 1822"/>
              <a:gd name="T19" fmla="*/ 242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1822" y="2421"/>
                </a:moveTo>
                <a:lnTo>
                  <a:pt x="1822" y="2421"/>
                </a:lnTo>
                <a:lnTo>
                  <a:pt x="603" y="2421"/>
                </a:lnTo>
                <a:lnTo>
                  <a:pt x="603" y="0"/>
                </a:lnTo>
                <a:lnTo>
                  <a:pt x="0" y="0"/>
                </a:lnTo>
                <a:lnTo>
                  <a:pt x="0" y="2421"/>
                </a:lnTo>
                <a:lnTo>
                  <a:pt x="0" y="3003"/>
                </a:lnTo>
                <a:lnTo>
                  <a:pt x="0" y="3033"/>
                </a:lnTo>
                <a:lnTo>
                  <a:pt x="1822" y="3033"/>
                </a:lnTo>
                <a:lnTo>
                  <a:pt x="1822" y="2421"/>
                </a:lnTo>
                <a:close/>
              </a:path>
            </a:pathLst>
          </a:custGeom>
          <a:solidFill>
            <a:srgbClr val="D1245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rgbClr val="515B70"/>
              </a:solidFill>
            </a:endParaRPr>
          </a:p>
        </p:txBody>
      </p:sp>
      <p:grpSp>
        <p:nvGrpSpPr>
          <p:cNvPr id="64" name="Group 4"/>
          <p:cNvGrpSpPr>
            <a:grpSpLocks noChangeAspect="1"/>
          </p:cNvGrpSpPr>
          <p:nvPr userDrawn="1"/>
        </p:nvGrpSpPr>
        <p:grpSpPr bwMode="auto">
          <a:xfrm>
            <a:off x="3983765" y="2871533"/>
            <a:ext cx="4234512" cy="1133531"/>
            <a:chOff x="2205" y="1756"/>
            <a:chExt cx="3067" cy="821"/>
          </a:xfrm>
        </p:grpSpPr>
        <p:sp>
          <p:nvSpPr>
            <p:cNvPr id="65" name="AutoShape 3"/>
            <p:cNvSpPr>
              <a:spLocks noChangeAspect="1" noChangeArrowheads="1" noTextEdit="1"/>
            </p:cNvSpPr>
            <p:nvPr/>
          </p:nvSpPr>
          <p:spPr bwMode="auto">
            <a:xfrm>
              <a:off x="2205" y="1756"/>
              <a:ext cx="3067"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66" name="Freeform 65"/>
            <p:cNvSpPr>
              <a:spLocks/>
            </p:cNvSpPr>
            <p:nvPr/>
          </p:nvSpPr>
          <p:spPr bwMode="auto">
            <a:xfrm>
              <a:off x="2264" y="1817"/>
              <a:ext cx="534" cy="689"/>
            </a:xfrm>
            <a:custGeom>
              <a:avLst/>
              <a:gdLst>
                <a:gd name="T0" fmla="*/ 491 w 981"/>
                <a:gd name="T1" fmla="*/ 1262 h 1262"/>
                <a:gd name="T2" fmla="*/ 981 w 981"/>
                <a:gd name="T3" fmla="*/ 705 h 1262"/>
                <a:gd name="T4" fmla="*/ 981 w 981"/>
                <a:gd name="T5" fmla="*/ 0 h 1262"/>
                <a:gd name="T6" fmla="*/ 0 w 981"/>
                <a:gd name="T7" fmla="*/ 0 h 1262"/>
                <a:gd name="T8" fmla="*/ 0 w 981"/>
                <a:gd name="T9" fmla="*/ 705 h 1262"/>
                <a:gd name="T10" fmla="*/ 491 w 981"/>
                <a:gd name="T11" fmla="*/ 1262 h 1262"/>
              </a:gdLst>
              <a:ahLst/>
              <a:cxnLst>
                <a:cxn ang="0">
                  <a:pos x="T0" y="T1"/>
                </a:cxn>
                <a:cxn ang="0">
                  <a:pos x="T2" y="T3"/>
                </a:cxn>
                <a:cxn ang="0">
                  <a:pos x="T4" y="T5"/>
                </a:cxn>
                <a:cxn ang="0">
                  <a:pos x="T6" y="T7"/>
                </a:cxn>
                <a:cxn ang="0">
                  <a:pos x="T8" y="T9"/>
                </a:cxn>
                <a:cxn ang="0">
                  <a:pos x="T10" y="T11"/>
                </a:cxn>
              </a:cxnLst>
              <a:rect l="0" t="0" r="r" b="b"/>
              <a:pathLst>
                <a:path w="981" h="1262">
                  <a:moveTo>
                    <a:pt x="491" y="1262"/>
                  </a:moveTo>
                  <a:cubicBezTo>
                    <a:pt x="733" y="1104"/>
                    <a:pt x="981" y="870"/>
                    <a:pt x="981" y="705"/>
                  </a:cubicBezTo>
                  <a:cubicBezTo>
                    <a:pt x="981" y="0"/>
                    <a:pt x="981" y="0"/>
                    <a:pt x="981" y="0"/>
                  </a:cubicBezTo>
                  <a:cubicBezTo>
                    <a:pt x="0" y="0"/>
                    <a:pt x="0" y="0"/>
                    <a:pt x="0" y="0"/>
                  </a:cubicBezTo>
                  <a:cubicBezTo>
                    <a:pt x="0" y="705"/>
                    <a:pt x="0" y="705"/>
                    <a:pt x="0" y="705"/>
                  </a:cubicBezTo>
                  <a:cubicBezTo>
                    <a:pt x="0" y="870"/>
                    <a:pt x="249" y="1104"/>
                    <a:pt x="491" y="1262"/>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67" name="Freeform 66"/>
            <p:cNvSpPr>
              <a:spLocks noEditPoints="1"/>
            </p:cNvSpPr>
            <p:nvPr/>
          </p:nvSpPr>
          <p:spPr bwMode="auto">
            <a:xfrm>
              <a:off x="2204" y="1757"/>
              <a:ext cx="654" cy="819"/>
            </a:xfrm>
            <a:custGeom>
              <a:avLst/>
              <a:gdLst>
                <a:gd name="T0" fmla="*/ 600 w 1200"/>
                <a:gd name="T1" fmla="*/ 0 h 1501"/>
                <a:gd name="T2" fmla="*/ 600 w 1200"/>
                <a:gd name="T3" fmla="*/ 0 h 1501"/>
                <a:gd name="T4" fmla="*/ 0 w 1200"/>
                <a:gd name="T5" fmla="*/ 0 h 1501"/>
                <a:gd name="T6" fmla="*/ 0 w 1200"/>
                <a:gd name="T7" fmla="*/ 815 h 1501"/>
                <a:gd name="T8" fmla="*/ 600 w 1200"/>
                <a:gd name="T9" fmla="*/ 1501 h 1501"/>
                <a:gd name="T10" fmla="*/ 600 w 1200"/>
                <a:gd name="T11" fmla="*/ 1501 h 1501"/>
                <a:gd name="T12" fmla="*/ 1200 w 1200"/>
                <a:gd name="T13" fmla="*/ 815 h 1501"/>
                <a:gd name="T14" fmla="*/ 1200 w 1200"/>
                <a:gd name="T15" fmla="*/ 0 h 1501"/>
                <a:gd name="T16" fmla="*/ 600 w 1200"/>
                <a:gd name="T17" fmla="*/ 0 h 1501"/>
                <a:gd name="T18" fmla="*/ 1145 w 1200"/>
                <a:gd name="T19" fmla="*/ 815 h 1501"/>
                <a:gd name="T20" fmla="*/ 600 w 1200"/>
                <a:gd name="T21" fmla="*/ 1437 h 1501"/>
                <a:gd name="T22" fmla="*/ 54 w 1200"/>
                <a:gd name="T23" fmla="*/ 815 h 1501"/>
                <a:gd name="T24" fmla="*/ 54 w 1200"/>
                <a:gd name="T25" fmla="*/ 55 h 1501"/>
                <a:gd name="T26" fmla="*/ 1145 w 1200"/>
                <a:gd name="T27" fmla="*/ 55 h 1501"/>
                <a:gd name="T28" fmla="*/ 1145 w 1200"/>
                <a:gd name="T29" fmla="*/ 815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501">
                  <a:moveTo>
                    <a:pt x="600" y="0"/>
                  </a:moveTo>
                  <a:cubicBezTo>
                    <a:pt x="600" y="0"/>
                    <a:pt x="600" y="0"/>
                    <a:pt x="600" y="0"/>
                  </a:cubicBezTo>
                  <a:cubicBezTo>
                    <a:pt x="0" y="0"/>
                    <a:pt x="0" y="0"/>
                    <a:pt x="0" y="0"/>
                  </a:cubicBezTo>
                  <a:cubicBezTo>
                    <a:pt x="0" y="815"/>
                    <a:pt x="0" y="815"/>
                    <a:pt x="0" y="815"/>
                  </a:cubicBezTo>
                  <a:cubicBezTo>
                    <a:pt x="0" y="1142"/>
                    <a:pt x="589" y="1495"/>
                    <a:pt x="600" y="1501"/>
                  </a:cubicBezTo>
                  <a:cubicBezTo>
                    <a:pt x="600" y="1501"/>
                    <a:pt x="600" y="1501"/>
                    <a:pt x="600" y="1501"/>
                  </a:cubicBezTo>
                  <a:cubicBezTo>
                    <a:pt x="611" y="1495"/>
                    <a:pt x="1200" y="1142"/>
                    <a:pt x="1200" y="815"/>
                  </a:cubicBezTo>
                  <a:cubicBezTo>
                    <a:pt x="1200" y="0"/>
                    <a:pt x="1200" y="0"/>
                    <a:pt x="1200" y="0"/>
                  </a:cubicBezTo>
                  <a:lnTo>
                    <a:pt x="600" y="0"/>
                  </a:lnTo>
                  <a:close/>
                  <a:moveTo>
                    <a:pt x="1145" y="815"/>
                  </a:moveTo>
                  <a:cubicBezTo>
                    <a:pt x="1145" y="1038"/>
                    <a:pt x="804" y="1309"/>
                    <a:pt x="600" y="1437"/>
                  </a:cubicBezTo>
                  <a:cubicBezTo>
                    <a:pt x="396" y="1309"/>
                    <a:pt x="54" y="1038"/>
                    <a:pt x="54" y="815"/>
                  </a:cubicBezTo>
                  <a:cubicBezTo>
                    <a:pt x="54" y="55"/>
                    <a:pt x="54" y="55"/>
                    <a:pt x="54" y="55"/>
                  </a:cubicBezTo>
                  <a:cubicBezTo>
                    <a:pt x="1145" y="55"/>
                    <a:pt x="1145" y="55"/>
                    <a:pt x="1145" y="55"/>
                  </a:cubicBezTo>
                  <a:lnTo>
                    <a:pt x="1145" y="815"/>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68" name="Freeform 67"/>
            <p:cNvSpPr>
              <a:spLocks noEditPoints="1"/>
            </p:cNvSpPr>
            <p:nvPr/>
          </p:nvSpPr>
          <p:spPr bwMode="auto">
            <a:xfrm>
              <a:off x="2234" y="1787"/>
              <a:ext cx="594" cy="755"/>
            </a:xfrm>
            <a:custGeom>
              <a:avLst/>
              <a:gdLst>
                <a:gd name="T0" fmla="*/ 0 w 1091"/>
                <a:gd name="T1" fmla="*/ 0 h 1382"/>
                <a:gd name="T2" fmla="*/ 0 w 1091"/>
                <a:gd name="T3" fmla="*/ 760 h 1382"/>
                <a:gd name="T4" fmla="*/ 546 w 1091"/>
                <a:gd name="T5" fmla="*/ 1382 h 1382"/>
                <a:gd name="T6" fmla="*/ 1091 w 1091"/>
                <a:gd name="T7" fmla="*/ 760 h 1382"/>
                <a:gd name="T8" fmla="*/ 1091 w 1091"/>
                <a:gd name="T9" fmla="*/ 0 h 1382"/>
                <a:gd name="T10" fmla="*/ 0 w 1091"/>
                <a:gd name="T11" fmla="*/ 0 h 1382"/>
                <a:gd name="T12" fmla="*/ 1036 w 1091"/>
                <a:gd name="T13" fmla="*/ 760 h 1382"/>
                <a:gd name="T14" fmla="*/ 546 w 1091"/>
                <a:gd name="T15" fmla="*/ 1317 h 1382"/>
                <a:gd name="T16" fmla="*/ 55 w 1091"/>
                <a:gd name="T17" fmla="*/ 760 h 1382"/>
                <a:gd name="T18" fmla="*/ 55 w 1091"/>
                <a:gd name="T19" fmla="*/ 55 h 1382"/>
                <a:gd name="T20" fmla="*/ 1036 w 1091"/>
                <a:gd name="T21" fmla="*/ 55 h 1382"/>
                <a:gd name="T22" fmla="*/ 1036 w 1091"/>
                <a:gd name="T23" fmla="*/ 7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1" h="1382">
                  <a:moveTo>
                    <a:pt x="0" y="0"/>
                  </a:moveTo>
                  <a:cubicBezTo>
                    <a:pt x="0" y="760"/>
                    <a:pt x="0" y="760"/>
                    <a:pt x="0" y="760"/>
                  </a:cubicBezTo>
                  <a:cubicBezTo>
                    <a:pt x="0" y="983"/>
                    <a:pt x="342" y="1254"/>
                    <a:pt x="546" y="1382"/>
                  </a:cubicBezTo>
                  <a:cubicBezTo>
                    <a:pt x="750" y="1254"/>
                    <a:pt x="1091" y="983"/>
                    <a:pt x="1091" y="760"/>
                  </a:cubicBezTo>
                  <a:cubicBezTo>
                    <a:pt x="1091" y="0"/>
                    <a:pt x="1091" y="0"/>
                    <a:pt x="1091" y="0"/>
                  </a:cubicBezTo>
                  <a:lnTo>
                    <a:pt x="0" y="0"/>
                  </a:lnTo>
                  <a:close/>
                  <a:moveTo>
                    <a:pt x="1036" y="760"/>
                  </a:moveTo>
                  <a:cubicBezTo>
                    <a:pt x="1036" y="925"/>
                    <a:pt x="788" y="1159"/>
                    <a:pt x="546" y="1317"/>
                  </a:cubicBezTo>
                  <a:cubicBezTo>
                    <a:pt x="304" y="1159"/>
                    <a:pt x="55" y="925"/>
                    <a:pt x="55" y="760"/>
                  </a:cubicBezTo>
                  <a:cubicBezTo>
                    <a:pt x="55" y="55"/>
                    <a:pt x="55" y="55"/>
                    <a:pt x="55" y="55"/>
                  </a:cubicBezTo>
                  <a:cubicBezTo>
                    <a:pt x="1036" y="55"/>
                    <a:pt x="1036" y="55"/>
                    <a:pt x="1036" y="55"/>
                  </a:cubicBezTo>
                  <a:lnTo>
                    <a:pt x="1036" y="7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69" name="Freeform 68"/>
            <p:cNvSpPr>
              <a:spLocks noEditPoints="1"/>
            </p:cNvSpPr>
            <p:nvPr/>
          </p:nvSpPr>
          <p:spPr bwMode="auto">
            <a:xfrm>
              <a:off x="2327" y="1846"/>
              <a:ext cx="165" cy="160"/>
            </a:xfrm>
            <a:custGeom>
              <a:avLst/>
              <a:gdLst>
                <a:gd name="T0" fmla="*/ 151 w 302"/>
                <a:gd name="T1" fmla="*/ 187 h 294"/>
                <a:gd name="T2" fmla="*/ 123 w 302"/>
                <a:gd name="T3" fmla="*/ 159 h 294"/>
                <a:gd name="T4" fmla="*/ 151 w 302"/>
                <a:gd name="T5" fmla="*/ 131 h 294"/>
                <a:gd name="T6" fmla="*/ 179 w 302"/>
                <a:gd name="T7" fmla="*/ 159 h 294"/>
                <a:gd name="T8" fmla="*/ 151 w 302"/>
                <a:gd name="T9" fmla="*/ 187 h 294"/>
                <a:gd name="T10" fmla="*/ 280 w 302"/>
                <a:gd name="T11" fmla="*/ 103 h 294"/>
                <a:gd name="T12" fmla="*/ 227 w 302"/>
                <a:gd name="T13" fmla="*/ 77 h 294"/>
                <a:gd name="T14" fmla="*/ 191 w 302"/>
                <a:gd name="T15" fmla="*/ 111 h 294"/>
                <a:gd name="T16" fmla="*/ 187 w 302"/>
                <a:gd name="T17" fmla="*/ 110 h 294"/>
                <a:gd name="T18" fmla="*/ 185 w 302"/>
                <a:gd name="T19" fmla="*/ 106 h 294"/>
                <a:gd name="T20" fmla="*/ 205 w 302"/>
                <a:gd name="T21" fmla="*/ 62 h 294"/>
                <a:gd name="T22" fmla="*/ 164 w 302"/>
                <a:gd name="T23" fmla="*/ 19 h 294"/>
                <a:gd name="T24" fmla="*/ 151 w 302"/>
                <a:gd name="T25" fmla="*/ 0 h 294"/>
                <a:gd name="T26" fmla="*/ 138 w 302"/>
                <a:gd name="T27" fmla="*/ 19 h 294"/>
                <a:gd name="T28" fmla="*/ 97 w 302"/>
                <a:gd name="T29" fmla="*/ 62 h 294"/>
                <a:gd name="T30" fmla="*/ 117 w 302"/>
                <a:gd name="T31" fmla="*/ 106 h 294"/>
                <a:gd name="T32" fmla="*/ 115 w 302"/>
                <a:gd name="T33" fmla="*/ 110 h 294"/>
                <a:gd name="T34" fmla="*/ 115 w 302"/>
                <a:gd name="T35" fmla="*/ 110 h 294"/>
                <a:gd name="T36" fmla="*/ 111 w 302"/>
                <a:gd name="T37" fmla="*/ 111 h 294"/>
                <a:gd name="T38" fmla="*/ 75 w 302"/>
                <a:gd name="T39" fmla="*/ 77 h 294"/>
                <a:gd name="T40" fmla="*/ 21 w 302"/>
                <a:gd name="T41" fmla="*/ 103 h 294"/>
                <a:gd name="T42" fmla="*/ 0 w 302"/>
                <a:gd name="T43" fmla="*/ 110 h 294"/>
                <a:gd name="T44" fmla="*/ 13 w 302"/>
                <a:gd name="T45" fmla="*/ 128 h 294"/>
                <a:gd name="T46" fmla="*/ 41 w 302"/>
                <a:gd name="T47" fmla="*/ 181 h 294"/>
                <a:gd name="T48" fmla="*/ 90 w 302"/>
                <a:gd name="T49" fmla="*/ 175 h 294"/>
                <a:gd name="T50" fmla="*/ 93 w 302"/>
                <a:gd name="T51" fmla="*/ 178 h 294"/>
                <a:gd name="T52" fmla="*/ 93 w 302"/>
                <a:gd name="T53" fmla="*/ 182 h 294"/>
                <a:gd name="T54" fmla="*/ 50 w 302"/>
                <a:gd name="T55" fmla="*/ 206 h 294"/>
                <a:gd name="T56" fmla="*/ 58 w 302"/>
                <a:gd name="T57" fmla="*/ 265 h 294"/>
                <a:gd name="T58" fmla="*/ 57 w 302"/>
                <a:gd name="T59" fmla="*/ 288 h 294"/>
                <a:gd name="T60" fmla="*/ 79 w 302"/>
                <a:gd name="T61" fmla="*/ 281 h 294"/>
                <a:gd name="T62" fmla="*/ 138 w 302"/>
                <a:gd name="T63" fmla="*/ 270 h 294"/>
                <a:gd name="T64" fmla="*/ 147 w 302"/>
                <a:gd name="T65" fmla="*/ 222 h 294"/>
                <a:gd name="T66" fmla="*/ 151 w 302"/>
                <a:gd name="T67" fmla="*/ 220 h 294"/>
                <a:gd name="T68" fmla="*/ 155 w 302"/>
                <a:gd name="T69" fmla="*/ 222 h 294"/>
                <a:gd name="T70" fmla="*/ 164 w 302"/>
                <a:gd name="T71" fmla="*/ 270 h 294"/>
                <a:gd name="T72" fmla="*/ 223 w 302"/>
                <a:gd name="T73" fmla="*/ 281 h 294"/>
                <a:gd name="T74" fmla="*/ 244 w 302"/>
                <a:gd name="T75" fmla="*/ 288 h 294"/>
                <a:gd name="T76" fmla="*/ 244 w 302"/>
                <a:gd name="T77" fmla="*/ 265 h 294"/>
                <a:gd name="T78" fmla="*/ 252 w 302"/>
                <a:gd name="T79" fmla="*/ 206 h 294"/>
                <a:gd name="T80" fmla="*/ 209 w 302"/>
                <a:gd name="T81" fmla="*/ 182 h 294"/>
                <a:gd name="T82" fmla="*/ 209 w 302"/>
                <a:gd name="T83" fmla="*/ 178 h 294"/>
                <a:gd name="T84" fmla="*/ 209 w 302"/>
                <a:gd name="T85" fmla="*/ 178 h 294"/>
                <a:gd name="T86" fmla="*/ 212 w 302"/>
                <a:gd name="T87" fmla="*/ 175 h 294"/>
                <a:gd name="T88" fmla="*/ 260 w 302"/>
                <a:gd name="T89" fmla="*/ 181 h 294"/>
                <a:gd name="T90" fmla="*/ 289 w 302"/>
                <a:gd name="T91" fmla="*/ 128 h 294"/>
                <a:gd name="T92" fmla="*/ 302 w 302"/>
                <a:gd name="T93" fmla="*/ 110 h 294"/>
                <a:gd name="T94" fmla="*/ 280 w 302"/>
                <a:gd name="T95" fmla="*/ 10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2" h="294">
                  <a:moveTo>
                    <a:pt x="151" y="187"/>
                  </a:moveTo>
                  <a:cubicBezTo>
                    <a:pt x="135" y="187"/>
                    <a:pt x="123" y="174"/>
                    <a:pt x="123" y="159"/>
                  </a:cubicBezTo>
                  <a:cubicBezTo>
                    <a:pt x="123" y="143"/>
                    <a:pt x="135" y="131"/>
                    <a:pt x="151" y="131"/>
                  </a:cubicBezTo>
                  <a:cubicBezTo>
                    <a:pt x="166" y="131"/>
                    <a:pt x="179" y="143"/>
                    <a:pt x="179" y="159"/>
                  </a:cubicBezTo>
                  <a:cubicBezTo>
                    <a:pt x="179" y="174"/>
                    <a:pt x="166" y="187"/>
                    <a:pt x="151" y="187"/>
                  </a:cubicBezTo>
                  <a:moveTo>
                    <a:pt x="280" y="103"/>
                  </a:moveTo>
                  <a:cubicBezTo>
                    <a:pt x="273" y="94"/>
                    <a:pt x="255" y="68"/>
                    <a:pt x="227" y="77"/>
                  </a:cubicBezTo>
                  <a:cubicBezTo>
                    <a:pt x="200" y="86"/>
                    <a:pt x="209" y="105"/>
                    <a:pt x="191" y="111"/>
                  </a:cubicBezTo>
                  <a:cubicBezTo>
                    <a:pt x="190" y="111"/>
                    <a:pt x="188" y="111"/>
                    <a:pt x="187" y="110"/>
                  </a:cubicBezTo>
                  <a:cubicBezTo>
                    <a:pt x="185" y="109"/>
                    <a:pt x="185" y="108"/>
                    <a:pt x="185" y="106"/>
                  </a:cubicBezTo>
                  <a:cubicBezTo>
                    <a:pt x="184" y="87"/>
                    <a:pt x="205" y="90"/>
                    <a:pt x="205" y="62"/>
                  </a:cubicBezTo>
                  <a:cubicBezTo>
                    <a:pt x="205" y="32"/>
                    <a:pt x="176" y="23"/>
                    <a:pt x="164" y="19"/>
                  </a:cubicBezTo>
                  <a:cubicBezTo>
                    <a:pt x="153" y="14"/>
                    <a:pt x="151" y="0"/>
                    <a:pt x="151" y="0"/>
                  </a:cubicBezTo>
                  <a:cubicBezTo>
                    <a:pt x="151" y="0"/>
                    <a:pt x="149" y="14"/>
                    <a:pt x="138" y="19"/>
                  </a:cubicBezTo>
                  <a:cubicBezTo>
                    <a:pt x="126" y="23"/>
                    <a:pt x="97" y="32"/>
                    <a:pt x="97" y="62"/>
                  </a:cubicBezTo>
                  <a:cubicBezTo>
                    <a:pt x="97" y="90"/>
                    <a:pt x="118" y="87"/>
                    <a:pt x="117" y="106"/>
                  </a:cubicBezTo>
                  <a:cubicBezTo>
                    <a:pt x="117" y="108"/>
                    <a:pt x="117" y="109"/>
                    <a:pt x="115" y="110"/>
                  </a:cubicBezTo>
                  <a:cubicBezTo>
                    <a:pt x="115" y="110"/>
                    <a:pt x="115" y="110"/>
                    <a:pt x="115" y="110"/>
                  </a:cubicBezTo>
                  <a:cubicBezTo>
                    <a:pt x="114" y="111"/>
                    <a:pt x="112" y="111"/>
                    <a:pt x="111" y="111"/>
                  </a:cubicBezTo>
                  <a:cubicBezTo>
                    <a:pt x="93" y="105"/>
                    <a:pt x="102" y="86"/>
                    <a:pt x="75" y="77"/>
                  </a:cubicBezTo>
                  <a:cubicBezTo>
                    <a:pt x="47" y="68"/>
                    <a:pt x="29" y="94"/>
                    <a:pt x="21" y="103"/>
                  </a:cubicBezTo>
                  <a:cubicBezTo>
                    <a:pt x="14" y="113"/>
                    <a:pt x="0" y="110"/>
                    <a:pt x="0" y="110"/>
                  </a:cubicBezTo>
                  <a:cubicBezTo>
                    <a:pt x="0" y="110"/>
                    <a:pt x="13" y="116"/>
                    <a:pt x="13" y="128"/>
                  </a:cubicBezTo>
                  <a:cubicBezTo>
                    <a:pt x="14" y="141"/>
                    <a:pt x="13" y="172"/>
                    <a:pt x="41" y="181"/>
                  </a:cubicBezTo>
                  <a:cubicBezTo>
                    <a:pt x="68" y="190"/>
                    <a:pt x="72" y="169"/>
                    <a:pt x="90" y="175"/>
                  </a:cubicBezTo>
                  <a:cubicBezTo>
                    <a:pt x="91" y="176"/>
                    <a:pt x="93" y="176"/>
                    <a:pt x="93" y="178"/>
                  </a:cubicBezTo>
                  <a:cubicBezTo>
                    <a:pt x="94" y="180"/>
                    <a:pt x="93" y="181"/>
                    <a:pt x="93" y="182"/>
                  </a:cubicBezTo>
                  <a:cubicBezTo>
                    <a:pt x="82" y="198"/>
                    <a:pt x="66" y="183"/>
                    <a:pt x="50" y="206"/>
                  </a:cubicBezTo>
                  <a:cubicBezTo>
                    <a:pt x="32" y="230"/>
                    <a:pt x="51" y="255"/>
                    <a:pt x="58" y="265"/>
                  </a:cubicBezTo>
                  <a:cubicBezTo>
                    <a:pt x="64" y="275"/>
                    <a:pt x="57" y="288"/>
                    <a:pt x="57" y="288"/>
                  </a:cubicBezTo>
                  <a:cubicBezTo>
                    <a:pt x="57" y="288"/>
                    <a:pt x="67" y="277"/>
                    <a:pt x="79" y="281"/>
                  </a:cubicBezTo>
                  <a:cubicBezTo>
                    <a:pt x="91" y="284"/>
                    <a:pt x="120" y="294"/>
                    <a:pt x="138" y="270"/>
                  </a:cubicBezTo>
                  <a:cubicBezTo>
                    <a:pt x="154" y="248"/>
                    <a:pt x="135" y="237"/>
                    <a:pt x="147" y="222"/>
                  </a:cubicBezTo>
                  <a:cubicBezTo>
                    <a:pt x="148" y="221"/>
                    <a:pt x="149" y="220"/>
                    <a:pt x="151" y="220"/>
                  </a:cubicBezTo>
                  <a:cubicBezTo>
                    <a:pt x="153" y="220"/>
                    <a:pt x="154" y="221"/>
                    <a:pt x="155" y="222"/>
                  </a:cubicBezTo>
                  <a:cubicBezTo>
                    <a:pt x="167" y="237"/>
                    <a:pt x="148" y="248"/>
                    <a:pt x="164" y="270"/>
                  </a:cubicBezTo>
                  <a:cubicBezTo>
                    <a:pt x="182" y="294"/>
                    <a:pt x="211" y="284"/>
                    <a:pt x="223" y="281"/>
                  </a:cubicBezTo>
                  <a:cubicBezTo>
                    <a:pt x="235" y="277"/>
                    <a:pt x="244" y="288"/>
                    <a:pt x="244" y="288"/>
                  </a:cubicBezTo>
                  <a:cubicBezTo>
                    <a:pt x="244" y="288"/>
                    <a:pt x="237" y="275"/>
                    <a:pt x="244" y="265"/>
                  </a:cubicBezTo>
                  <a:cubicBezTo>
                    <a:pt x="251" y="255"/>
                    <a:pt x="270" y="230"/>
                    <a:pt x="252" y="206"/>
                  </a:cubicBezTo>
                  <a:cubicBezTo>
                    <a:pt x="236" y="183"/>
                    <a:pt x="220" y="198"/>
                    <a:pt x="209" y="182"/>
                  </a:cubicBezTo>
                  <a:cubicBezTo>
                    <a:pt x="209" y="181"/>
                    <a:pt x="208" y="180"/>
                    <a:pt x="209" y="178"/>
                  </a:cubicBezTo>
                  <a:cubicBezTo>
                    <a:pt x="209" y="178"/>
                    <a:pt x="209" y="178"/>
                    <a:pt x="209" y="178"/>
                  </a:cubicBezTo>
                  <a:cubicBezTo>
                    <a:pt x="209" y="176"/>
                    <a:pt x="211" y="175"/>
                    <a:pt x="212" y="175"/>
                  </a:cubicBezTo>
                  <a:cubicBezTo>
                    <a:pt x="230" y="168"/>
                    <a:pt x="234" y="190"/>
                    <a:pt x="260" y="181"/>
                  </a:cubicBezTo>
                  <a:cubicBezTo>
                    <a:pt x="289" y="172"/>
                    <a:pt x="288" y="141"/>
                    <a:pt x="289" y="128"/>
                  </a:cubicBezTo>
                  <a:cubicBezTo>
                    <a:pt x="289" y="116"/>
                    <a:pt x="302" y="110"/>
                    <a:pt x="302" y="110"/>
                  </a:cubicBezTo>
                  <a:cubicBezTo>
                    <a:pt x="302" y="110"/>
                    <a:pt x="288" y="113"/>
                    <a:pt x="280"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0" name="Freeform 69"/>
            <p:cNvSpPr>
              <a:spLocks noEditPoints="1"/>
            </p:cNvSpPr>
            <p:nvPr/>
          </p:nvSpPr>
          <p:spPr bwMode="auto">
            <a:xfrm>
              <a:off x="2571" y="1846"/>
              <a:ext cx="165" cy="160"/>
            </a:xfrm>
            <a:custGeom>
              <a:avLst/>
              <a:gdLst>
                <a:gd name="T0" fmla="*/ 151 w 302"/>
                <a:gd name="T1" fmla="*/ 187 h 294"/>
                <a:gd name="T2" fmla="*/ 122 w 302"/>
                <a:gd name="T3" fmla="*/ 159 h 294"/>
                <a:gd name="T4" fmla="*/ 151 w 302"/>
                <a:gd name="T5" fmla="*/ 131 h 294"/>
                <a:gd name="T6" fmla="*/ 179 w 302"/>
                <a:gd name="T7" fmla="*/ 159 h 294"/>
                <a:gd name="T8" fmla="*/ 151 w 302"/>
                <a:gd name="T9" fmla="*/ 187 h 294"/>
                <a:gd name="T10" fmla="*/ 280 w 302"/>
                <a:gd name="T11" fmla="*/ 103 h 294"/>
                <a:gd name="T12" fmla="*/ 227 w 302"/>
                <a:gd name="T13" fmla="*/ 77 h 294"/>
                <a:gd name="T14" fmla="*/ 191 w 302"/>
                <a:gd name="T15" fmla="*/ 111 h 294"/>
                <a:gd name="T16" fmla="*/ 186 w 302"/>
                <a:gd name="T17" fmla="*/ 110 h 294"/>
                <a:gd name="T18" fmla="*/ 185 w 302"/>
                <a:gd name="T19" fmla="*/ 106 h 294"/>
                <a:gd name="T20" fmla="*/ 205 w 302"/>
                <a:gd name="T21" fmla="*/ 62 h 294"/>
                <a:gd name="T22" fmla="*/ 164 w 302"/>
                <a:gd name="T23" fmla="*/ 19 h 294"/>
                <a:gd name="T24" fmla="*/ 151 w 302"/>
                <a:gd name="T25" fmla="*/ 0 h 294"/>
                <a:gd name="T26" fmla="*/ 138 w 302"/>
                <a:gd name="T27" fmla="*/ 19 h 294"/>
                <a:gd name="T28" fmla="*/ 96 w 302"/>
                <a:gd name="T29" fmla="*/ 62 h 294"/>
                <a:gd name="T30" fmla="*/ 117 w 302"/>
                <a:gd name="T31" fmla="*/ 106 h 294"/>
                <a:gd name="T32" fmla="*/ 115 w 302"/>
                <a:gd name="T33" fmla="*/ 110 h 294"/>
                <a:gd name="T34" fmla="*/ 115 w 302"/>
                <a:gd name="T35" fmla="*/ 110 h 294"/>
                <a:gd name="T36" fmla="*/ 111 w 302"/>
                <a:gd name="T37" fmla="*/ 111 h 294"/>
                <a:gd name="T38" fmla="*/ 75 w 302"/>
                <a:gd name="T39" fmla="*/ 77 h 294"/>
                <a:gd name="T40" fmla="*/ 21 w 302"/>
                <a:gd name="T41" fmla="*/ 103 h 294"/>
                <a:gd name="T42" fmla="*/ 0 w 302"/>
                <a:gd name="T43" fmla="*/ 110 h 294"/>
                <a:gd name="T44" fmla="*/ 13 w 302"/>
                <a:gd name="T45" fmla="*/ 128 h 294"/>
                <a:gd name="T46" fmla="*/ 41 w 302"/>
                <a:gd name="T47" fmla="*/ 181 h 294"/>
                <a:gd name="T48" fmla="*/ 90 w 302"/>
                <a:gd name="T49" fmla="*/ 175 h 294"/>
                <a:gd name="T50" fmla="*/ 93 w 302"/>
                <a:gd name="T51" fmla="*/ 178 h 294"/>
                <a:gd name="T52" fmla="*/ 92 w 302"/>
                <a:gd name="T53" fmla="*/ 182 h 294"/>
                <a:gd name="T54" fmla="*/ 49 w 302"/>
                <a:gd name="T55" fmla="*/ 206 h 294"/>
                <a:gd name="T56" fmla="*/ 58 w 302"/>
                <a:gd name="T57" fmla="*/ 265 h 294"/>
                <a:gd name="T58" fmla="*/ 57 w 302"/>
                <a:gd name="T59" fmla="*/ 288 h 294"/>
                <a:gd name="T60" fmla="*/ 79 w 302"/>
                <a:gd name="T61" fmla="*/ 281 h 294"/>
                <a:gd name="T62" fmla="*/ 138 w 302"/>
                <a:gd name="T63" fmla="*/ 270 h 294"/>
                <a:gd name="T64" fmla="*/ 147 w 302"/>
                <a:gd name="T65" fmla="*/ 222 h 294"/>
                <a:gd name="T66" fmla="*/ 151 w 302"/>
                <a:gd name="T67" fmla="*/ 220 h 294"/>
                <a:gd name="T68" fmla="*/ 154 w 302"/>
                <a:gd name="T69" fmla="*/ 222 h 294"/>
                <a:gd name="T70" fmla="*/ 164 w 302"/>
                <a:gd name="T71" fmla="*/ 270 h 294"/>
                <a:gd name="T72" fmla="*/ 223 w 302"/>
                <a:gd name="T73" fmla="*/ 281 h 294"/>
                <a:gd name="T74" fmla="*/ 244 w 302"/>
                <a:gd name="T75" fmla="*/ 288 h 294"/>
                <a:gd name="T76" fmla="*/ 244 w 302"/>
                <a:gd name="T77" fmla="*/ 265 h 294"/>
                <a:gd name="T78" fmla="*/ 252 w 302"/>
                <a:gd name="T79" fmla="*/ 206 h 294"/>
                <a:gd name="T80" fmla="*/ 209 w 302"/>
                <a:gd name="T81" fmla="*/ 182 h 294"/>
                <a:gd name="T82" fmla="*/ 208 w 302"/>
                <a:gd name="T83" fmla="*/ 178 h 294"/>
                <a:gd name="T84" fmla="*/ 208 w 302"/>
                <a:gd name="T85" fmla="*/ 178 h 294"/>
                <a:gd name="T86" fmla="*/ 212 w 302"/>
                <a:gd name="T87" fmla="*/ 175 h 294"/>
                <a:gd name="T88" fmla="*/ 260 w 302"/>
                <a:gd name="T89" fmla="*/ 181 h 294"/>
                <a:gd name="T90" fmla="*/ 288 w 302"/>
                <a:gd name="T91" fmla="*/ 128 h 294"/>
                <a:gd name="T92" fmla="*/ 302 w 302"/>
                <a:gd name="T93" fmla="*/ 110 h 294"/>
                <a:gd name="T94" fmla="*/ 280 w 302"/>
                <a:gd name="T95" fmla="*/ 10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2" h="294">
                  <a:moveTo>
                    <a:pt x="151" y="187"/>
                  </a:moveTo>
                  <a:cubicBezTo>
                    <a:pt x="135" y="187"/>
                    <a:pt x="122" y="174"/>
                    <a:pt x="122" y="159"/>
                  </a:cubicBezTo>
                  <a:cubicBezTo>
                    <a:pt x="122" y="143"/>
                    <a:pt x="135" y="131"/>
                    <a:pt x="151" y="131"/>
                  </a:cubicBezTo>
                  <a:cubicBezTo>
                    <a:pt x="166" y="131"/>
                    <a:pt x="179" y="143"/>
                    <a:pt x="179" y="159"/>
                  </a:cubicBezTo>
                  <a:cubicBezTo>
                    <a:pt x="179" y="174"/>
                    <a:pt x="166" y="187"/>
                    <a:pt x="151" y="187"/>
                  </a:cubicBezTo>
                  <a:moveTo>
                    <a:pt x="280" y="103"/>
                  </a:moveTo>
                  <a:cubicBezTo>
                    <a:pt x="273" y="94"/>
                    <a:pt x="255" y="68"/>
                    <a:pt x="227" y="77"/>
                  </a:cubicBezTo>
                  <a:cubicBezTo>
                    <a:pt x="200" y="86"/>
                    <a:pt x="209" y="105"/>
                    <a:pt x="191" y="111"/>
                  </a:cubicBezTo>
                  <a:cubicBezTo>
                    <a:pt x="189" y="111"/>
                    <a:pt x="188" y="111"/>
                    <a:pt x="186" y="110"/>
                  </a:cubicBezTo>
                  <a:cubicBezTo>
                    <a:pt x="185" y="109"/>
                    <a:pt x="185" y="108"/>
                    <a:pt x="185" y="106"/>
                  </a:cubicBezTo>
                  <a:cubicBezTo>
                    <a:pt x="184" y="87"/>
                    <a:pt x="205" y="90"/>
                    <a:pt x="205" y="62"/>
                  </a:cubicBezTo>
                  <a:cubicBezTo>
                    <a:pt x="205" y="32"/>
                    <a:pt x="175" y="23"/>
                    <a:pt x="164" y="19"/>
                  </a:cubicBezTo>
                  <a:cubicBezTo>
                    <a:pt x="153" y="14"/>
                    <a:pt x="151" y="0"/>
                    <a:pt x="151" y="0"/>
                  </a:cubicBezTo>
                  <a:cubicBezTo>
                    <a:pt x="151" y="0"/>
                    <a:pt x="149" y="14"/>
                    <a:pt x="138" y="19"/>
                  </a:cubicBezTo>
                  <a:cubicBezTo>
                    <a:pt x="126" y="23"/>
                    <a:pt x="96" y="32"/>
                    <a:pt x="96" y="62"/>
                  </a:cubicBezTo>
                  <a:cubicBezTo>
                    <a:pt x="96" y="90"/>
                    <a:pt x="118" y="87"/>
                    <a:pt x="117" y="106"/>
                  </a:cubicBezTo>
                  <a:cubicBezTo>
                    <a:pt x="117" y="108"/>
                    <a:pt x="117" y="109"/>
                    <a:pt x="115" y="110"/>
                  </a:cubicBezTo>
                  <a:cubicBezTo>
                    <a:pt x="115" y="110"/>
                    <a:pt x="115" y="110"/>
                    <a:pt x="115" y="110"/>
                  </a:cubicBezTo>
                  <a:cubicBezTo>
                    <a:pt x="114" y="111"/>
                    <a:pt x="112" y="111"/>
                    <a:pt x="111" y="111"/>
                  </a:cubicBezTo>
                  <a:cubicBezTo>
                    <a:pt x="92" y="105"/>
                    <a:pt x="102" y="86"/>
                    <a:pt x="75" y="77"/>
                  </a:cubicBezTo>
                  <a:cubicBezTo>
                    <a:pt x="47" y="68"/>
                    <a:pt x="29" y="94"/>
                    <a:pt x="21" y="103"/>
                  </a:cubicBezTo>
                  <a:cubicBezTo>
                    <a:pt x="14" y="113"/>
                    <a:pt x="0" y="110"/>
                    <a:pt x="0" y="110"/>
                  </a:cubicBezTo>
                  <a:cubicBezTo>
                    <a:pt x="0" y="110"/>
                    <a:pt x="12" y="116"/>
                    <a:pt x="13" y="128"/>
                  </a:cubicBezTo>
                  <a:cubicBezTo>
                    <a:pt x="14" y="141"/>
                    <a:pt x="13" y="172"/>
                    <a:pt x="41" y="181"/>
                  </a:cubicBezTo>
                  <a:cubicBezTo>
                    <a:pt x="68" y="190"/>
                    <a:pt x="72" y="169"/>
                    <a:pt x="90" y="175"/>
                  </a:cubicBezTo>
                  <a:cubicBezTo>
                    <a:pt x="91" y="176"/>
                    <a:pt x="93" y="176"/>
                    <a:pt x="93" y="178"/>
                  </a:cubicBezTo>
                  <a:cubicBezTo>
                    <a:pt x="94" y="180"/>
                    <a:pt x="93" y="181"/>
                    <a:pt x="92" y="182"/>
                  </a:cubicBezTo>
                  <a:cubicBezTo>
                    <a:pt x="82" y="198"/>
                    <a:pt x="66" y="183"/>
                    <a:pt x="49" y="206"/>
                  </a:cubicBezTo>
                  <a:cubicBezTo>
                    <a:pt x="32" y="230"/>
                    <a:pt x="51" y="255"/>
                    <a:pt x="58" y="265"/>
                  </a:cubicBezTo>
                  <a:cubicBezTo>
                    <a:pt x="64" y="275"/>
                    <a:pt x="57" y="288"/>
                    <a:pt x="57" y="288"/>
                  </a:cubicBezTo>
                  <a:cubicBezTo>
                    <a:pt x="57" y="288"/>
                    <a:pt x="67" y="277"/>
                    <a:pt x="79" y="281"/>
                  </a:cubicBezTo>
                  <a:cubicBezTo>
                    <a:pt x="91" y="284"/>
                    <a:pt x="120" y="294"/>
                    <a:pt x="138" y="270"/>
                  </a:cubicBezTo>
                  <a:cubicBezTo>
                    <a:pt x="154" y="248"/>
                    <a:pt x="135" y="237"/>
                    <a:pt x="147" y="222"/>
                  </a:cubicBezTo>
                  <a:cubicBezTo>
                    <a:pt x="148" y="221"/>
                    <a:pt x="149" y="220"/>
                    <a:pt x="151" y="220"/>
                  </a:cubicBezTo>
                  <a:cubicBezTo>
                    <a:pt x="152" y="220"/>
                    <a:pt x="154" y="221"/>
                    <a:pt x="154" y="222"/>
                  </a:cubicBezTo>
                  <a:cubicBezTo>
                    <a:pt x="166" y="237"/>
                    <a:pt x="148" y="248"/>
                    <a:pt x="164" y="270"/>
                  </a:cubicBezTo>
                  <a:cubicBezTo>
                    <a:pt x="182" y="294"/>
                    <a:pt x="211" y="284"/>
                    <a:pt x="223" y="281"/>
                  </a:cubicBezTo>
                  <a:cubicBezTo>
                    <a:pt x="234" y="277"/>
                    <a:pt x="244" y="288"/>
                    <a:pt x="244" y="288"/>
                  </a:cubicBezTo>
                  <a:cubicBezTo>
                    <a:pt x="244" y="288"/>
                    <a:pt x="237" y="275"/>
                    <a:pt x="244" y="265"/>
                  </a:cubicBezTo>
                  <a:cubicBezTo>
                    <a:pt x="251" y="255"/>
                    <a:pt x="270" y="230"/>
                    <a:pt x="252" y="206"/>
                  </a:cubicBezTo>
                  <a:cubicBezTo>
                    <a:pt x="236" y="183"/>
                    <a:pt x="220" y="198"/>
                    <a:pt x="209" y="182"/>
                  </a:cubicBezTo>
                  <a:cubicBezTo>
                    <a:pt x="209" y="181"/>
                    <a:pt x="208" y="180"/>
                    <a:pt x="208" y="178"/>
                  </a:cubicBezTo>
                  <a:cubicBezTo>
                    <a:pt x="208" y="178"/>
                    <a:pt x="208" y="178"/>
                    <a:pt x="208" y="178"/>
                  </a:cubicBezTo>
                  <a:cubicBezTo>
                    <a:pt x="209" y="176"/>
                    <a:pt x="210" y="175"/>
                    <a:pt x="212" y="175"/>
                  </a:cubicBezTo>
                  <a:cubicBezTo>
                    <a:pt x="230" y="168"/>
                    <a:pt x="234" y="190"/>
                    <a:pt x="260" y="181"/>
                  </a:cubicBezTo>
                  <a:cubicBezTo>
                    <a:pt x="289" y="172"/>
                    <a:pt x="288" y="141"/>
                    <a:pt x="288" y="128"/>
                  </a:cubicBezTo>
                  <a:cubicBezTo>
                    <a:pt x="289" y="116"/>
                    <a:pt x="302" y="110"/>
                    <a:pt x="302" y="110"/>
                  </a:cubicBezTo>
                  <a:cubicBezTo>
                    <a:pt x="302" y="110"/>
                    <a:pt x="288" y="113"/>
                    <a:pt x="280"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1" name="Freeform 70"/>
            <p:cNvSpPr>
              <a:spLocks/>
            </p:cNvSpPr>
            <p:nvPr/>
          </p:nvSpPr>
          <p:spPr bwMode="auto">
            <a:xfrm>
              <a:off x="2558" y="2408"/>
              <a:ext cx="38" cy="28"/>
            </a:xfrm>
            <a:custGeom>
              <a:avLst/>
              <a:gdLst>
                <a:gd name="T0" fmla="*/ 63 w 70"/>
                <a:gd name="T1" fmla="*/ 24 h 52"/>
                <a:gd name="T2" fmla="*/ 20 w 70"/>
                <a:gd name="T3" fmla="*/ 2 h 52"/>
                <a:gd name="T4" fmla="*/ 7 w 70"/>
                <a:gd name="T5" fmla="*/ 6 h 52"/>
                <a:gd name="T6" fmla="*/ 2 w 70"/>
                <a:gd name="T7" fmla="*/ 15 h 52"/>
                <a:gd name="T8" fmla="*/ 7 w 70"/>
                <a:gd name="T9" fmla="*/ 28 h 52"/>
                <a:gd name="T10" fmla="*/ 50 w 70"/>
                <a:gd name="T11" fmla="*/ 50 h 52"/>
                <a:gd name="T12" fmla="*/ 63 w 70"/>
                <a:gd name="T13" fmla="*/ 46 h 52"/>
                <a:gd name="T14" fmla="*/ 68 w 70"/>
                <a:gd name="T15" fmla="*/ 37 h 52"/>
                <a:gd name="T16" fmla="*/ 63 w 70"/>
                <a:gd name="T1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2">
                  <a:moveTo>
                    <a:pt x="63" y="24"/>
                  </a:moveTo>
                  <a:cubicBezTo>
                    <a:pt x="20" y="2"/>
                    <a:pt x="20" y="2"/>
                    <a:pt x="20" y="2"/>
                  </a:cubicBezTo>
                  <a:cubicBezTo>
                    <a:pt x="15" y="0"/>
                    <a:pt x="9" y="1"/>
                    <a:pt x="7" y="6"/>
                  </a:cubicBezTo>
                  <a:cubicBezTo>
                    <a:pt x="2" y="15"/>
                    <a:pt x="2" y="15"/>
                    <a:pt x="2" y="15"/>
                  </a:cubicBezTo>
                  <a:cubicBezTo>
                    <a:pt x="0" y="20"/>
                    <a:pt x="2" y="26"/>
                    <a:pt x="7" y="28"/>
                  </a:cubicBezTo>
                  <a:cubicBezTo>
                    <a:pt x="50" y="50"/>
                    <a:pt x="50" y="50"/>
                    <a:pt x="50" y="50"/>
                  </a:cubicBezTo>
                  <a:cubicBezTo>
                    <a:pt x="55" y="52"/>
                    <a:pt x="61" y="51"/>
                    <a:pt x="63" y="46"/>
                  </a:cubicBezTo>
                  <a:cubicBezTo>
                    <a:pt x="68" y="37"/>
                    <a:pt x="68" y="37"/>
                    <a:pt x="68" y="37"/>
                  </a:cubicBezTo>
                  <a:cubicBezTo>
                    <a:pt x="70" y="32"/>
                    <a:pt x="68" y="26"/>
                    <a:pt x="6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2" name="Freeform 71"/>
            <p:cNvSpPr>
              <a:spLocks/>
            </p:cNvSpPr>
            <p:nvPr/>
          </p:nvSpPr>
          <p:spPr bwMode="auto">
            <a:xfrm>
              <a:off x="2442" y="2234"/>
              <a:ext cx="179" cy="178"/>
            </a:xfrm>
            <a:custGeom>
              <a:avLst/>
              <a:gdLst>
                <a:gd name="T0" fmla="*/ 328 w 328"/>
                <a:gd name="T1" fmla="*/ 160 h 326"/>
                <a:gd name="T2" fmla="*/ 327 w 328"/>
                <a:gd name="T3" fmla="*/ 142 h 326"/>
                <a:gd name="T4" fmla="*/ 314 w 328"/>
                <a:gd name="T5" fmla="*/ 91 h 326"/>
                <a:gd name="T6" fmla="*/ 263 w 328"/>
                <a:gd name="T7" fmla="*/ 28 h 326"/>
                <a:gd name="T8" fmla="*/ 231 w 328"/>
                <a:gd name="T9" fmla="*/ 12 h 326"/>
                <a:gd name="T10" fmla="*/ 204 w 328"/>
                <a:gd name="T11" fmla="*/ 4 h 326"/>
                <a:gd name="T12" fmla="*/ 164 w 328"/>
                <a:gd name="T13" fmla="*/ 0 h 326"/>
                <a:gd name="T14" fmla="*/ 164 w 328"/>
                <a:gd name="T15" fmla="*/ 0 h 326"/>
                <a:gd name="T16" fmla="*/ 164 w 328"/>
                <a:gd name="T17" fmla="*/ 0 h 326"/>
                <a:gd name="T18" fmla="*/ 124 w 328"/>
                <a:gd name="T19" fmla="*/ 4 h 326"/>
                <a:gd name="T20" fmla="*/ 96 w 328"/>
                <a:gd name="T21" fmla="*/ 12 h 326"/>
                <a:gd name="T22" fmla="*/ 65 w 328"/>
                <a:gd name="T23" fmla="*/ 28 h 326"/>
                <a:gd name="T24" fmla="*/ 14 w 328"/>
                <a:gd name="T25" fmla="*/ 91 h 326"/>
                <a:gd name="T26" fmla="*/ 1 w 328"/>
                <a:gd name="T27" fmla="*/ 142 h 326"/>
                <a:gd name="T28" fmla="*/ 0 w 328"/>
                <a:gd name="T29" fmla="*/ 160 h 326"/>
                <a:gd name="T30" fmla="*/ 0 w 328"/>
                <a:gd name="T31" fmla="*/ 164 h 326"/>
                <a:gd name="T32" fmla="*/ 0 w 328"/>
                <a:gd name="T33" fmla="*/ 165 h 326"/>
                <a:gd name="T34" fmla="*/ 0 w 328"/>
                <a:gd name="T35" fmla="*/ 171 h 326"/>
                <a:gd name="T36" fmla="*/ 20 w 328"/>
                <a:gd name="T37" fmla="*/ 269 h 326"/>
                <a:gd name="T38" fmla="*/ 41 w 328"/>
                <a:gd name="T39" fmla="*/ 322 h 326"/>
                <a:gd name="T40" fmla="*/ 50 w 328"/>
                <a:gd name="T41" fmla="*/ 323 h 326"/>
                <a:gd name="T42" fmla="*/ 78 w 328"/>
                <a:gd name="T43" fmla="*/ 308 h 326"/>
                <a:gd name="T44" fmla="*/ 86 w 328"/>
                <a:gd name="T45" fmla="*/ 304 h 326"/>
                <a:gd name="T46" fmla="*/ 87 w 328"/>
                <a:gd name="T47" fmla="*/ 300 h 326"/>
                <a:gd name="T48" fmla="*/ 71 w 328"/>
                <a:gd name="T49" fmla="*/ 253 h 326"/>
                <a:gd name="T50" fmla="*/ 58 w 328"/>
                <a:gd name="T51" fmla="*/ 169 h 326"/>
                <a:gd name="T52" fmla="*/ 58 w 328"/>
                <a:gd name="T53" fmla="*/ 165 h 326"/>
                <a:gd name="T54" fmla="*/ 58 w 328"/>
                <a:gd name="T55" fmla="*/ 163 h 326"/>
                <a:gd name="T56" fmla="*/ 60 w 328"/>
                <a:gd name="T57" fmla="*/ 147 h 326"/>
                <a:gd name="T58" fmla="*/ 69 w 328"/>
                <a:gd name="T59" fmla="*/ 115 h 326"/>
                <a:gd name="T60" fmla="*/ 90 w 328"/>
                <a:gd name="T61" fmla="*/ 89 h 326"/>
                <a:gd name="T62" fmla="*/ 97 w 328"/>
                <a:gd name="T63" fmla="*/ 83 h 326"/>
                <a:gd name="T64" fmla="*/ 100 w 328"/>
                <a:gd name="T65" fmla="*/ 81 h 326"/>
                <a:gd name="T66" fmla="*/ 109 w 328"/>
                <a:gd name="T67" fmla="*/ 76 h 326"/>
                <a:gd name="T68" fmla="*/ 164 w 328"/>
                <a:gd name="T69" fmla="*/ 65 h 326"/>
                <a:gd name="T70" fmla="*/ 219 w 328"/>
                <a:gd name="T71" fmla="*/ 76 h 326"/>
                <a:gd name="T72" fmla="*/ 227 w 328"/>
                <a:gd name="T73" fmla="*/ 81 h 326"/>
                <a:gd name="T74" fmla="*/ 231 w 328"/>
                <a:gd name="T75" fmla="*/ 83 h 326"/>
                <a:gd name="T76" fmla="*/ 238 w 328"/>
                <a:gd name="T77" fmla="*/ 89 h 326"/>
                <a:gd name="T78" fmla="*/ 259 w 328"/>
                <a:gd name="T79" fmla="*/ 115 h 326"/>
                <a:gd name="T80" fmla="*/ 268 w 328"/>
                <a:gd name="T81" fmla="*/ 147 h 326"/>
                <a:gd name="T82" fmla="*/ 270 w 328"/>
                <a:gd name="T83" fmla="*/ 163 h 326"/>
                <a:gd name="T84" fmla="*/ 270 w 328"/>
                <a:gd name="T85" fmla="*/ 165 h 326"/>
                <a:gd name="T86" fmla="*/ 270 w 328"/>
                <a:gd name="T87" fmla="*/ 169 h 326"/>
                <a:gd name="T88" fmla="*/ 257 w 328"/>
                <a:gd name="T89" fmla="*/ 253 h 326"/>
                <a:gd name="T90" fmla="*/ 240 w 328"/>
                <a:gd name="T91" fmla="*/ 300 h 326"/>
                <a:gd name="T92" fmla="*/ 242 w 328"/>
                <a:gd name="T93" fmla="*/ 304 h 326"/>
                <a:gd name="T94" fmla="*/ 250 w 328"/>
                <a:gd name="T95" fmla="*/ 308 h 326"/>
                <a:gd name="T96" fmla="*/ 278 w 328"/>
                <a:gd name="T97" fmla="*/ 323 h 326"/>
                <a:gd name="T98" fmla="*/ 286 w 328"/>
                <a:gd name="T99" fmla="*/ 322 h 326"/>
                <a:gd name="T100" fmla="*/ 308 w 328"/>
                <a:gd name="T101" fmla="*/ 269 h 326"/>
                <a:gd name="T102" fmla="*/ 327 w 328"/>
                <a:gd name="T103" fmla="*/ 171 h 326"/>
                <a:gd name="T104" fmla="*/ 328 w 328"/>
                <a:gd name="T105" fmla="*/ 165 h 326"/>
                <a:gd name="T106" fmla="*/ 328 w 328"/>
                <a:gd name="T107"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8" h="326">
                  <a:moveTo>
                    <a:pt x="328" y="163"/>
                  </a:moveTo>
                  <a:cubicBezTo>
                    <a:pt x="328" y="160"/>
                    <a:pt x="328" y="160"/>
                    <a:pt x="328" y="160"/>
                  </a:cubicBezTo>
                  <a:cubicBezTo>
                    <a:pt x="327" y="152"/>
                    <a:pt x="327" y="152"/>
                    <a:pt x="327" y="152"/>
                  </a:cubicBezTo>
                  <a:cubicBezTo>
                    <a:pt x="327" y="149"/>
                    <a:pt x="327" y="146"/>
                    <a:pt x="327" y="142"/>
                  </a:cubicBezTo>
                  <a:cubicBezTo>
                    <a:pt x="326" y="131"/>
                    <a:pt x="326" y="131"/>
                    <a:pt x="326" y="131"/>
                  </a:cubicBezTo>
                  <a:cubicBezTo>
                    <a:pt x="323" y="117"/>
                    <a:pt x="320" y="104"/>
                    <a:pt x="314" y="91"/>
                  </a:cubicBezTo>
                  <a:cubicBezTo>
                    <a:pt x="309" y="78"/>
                    <a:pt x="301" y="65"/>
                    <a:pt x="292" y="55"/>
                  </a:cubicBezTo>
                  <a:cubicBezTo>
                    <a:pt x="284" y="44"/>
                    <a:pt x="273" y="35"/>
                    <a:pt x="263" y="28"/>
                  </a:cubicBezTo>
                  <a:cubicBezTo>
                    <a:pt x="257" y="25"/>
                    <a:pt x="252" y="22"/>
                    <a:pt x="247" y="19"/>
                  </a:cubicBezTo>
                  <a:cubicBezTo>
                    <a:pt x="241" y="16"/>
                    <a:pt x="236" y="14"/>
                    <a:pt x="231" y="12"/>
                  </a:cubicBezTo>
                  <a:cubicBezTo>
                    <a:pt x="226" y="10"/>
                    <a:pt x="221" y="9"/>
                    <a:pt x="217" y="7"/>
                  </a:cubicBezTo>
                  <a:cubicBezTo>
                    <a:pt x="212" y="6"/>
                    <a:pt x="208" y="5"/>
                    <a:pt x="204" y="4"/>
                  </a:cubicBezTo>
                  <a:cubicBezTo>
                    <a:pt x="200" y="3"/>
                    <a:pt x="196" y="3"/>
                    <a:pt x="193" y="2"/>
                  </a:cubicBezTo>
                  <a:cubicBezTo>
                    <a:pt x="188" y="2"/>
                    <a:pt x="177" y="1"/>
                    <a:pt x="164" y="0"/>
                  </a:cubicBezTo>
                  <a:cubicBezTo>
                    <a:pt x="164" y="0"/>
                    <a:pt x="164" y="0"/>
                    <a:pt x="164" y="0"/>
                  </a:cubicBezTo>
                  <a:cubicBezTo>
                    <a:pt x="164" y="0"/>
                    <a:pt x="164" y="0"/>
                    <a:pt x="164" y="0"/>
                  </a:cubicBezTo>
                  <a:cubicBezTo>
                    <a:pt x="164" y="0"/>
                    <a:pt x="164" y="0"/>
                    <a:pt x="164" y="0"/>
                  </a:cubicBezTo>
                  <a:cubicBezTo>
                    <a:pt x="164" y="0"/>
                    <a:pt x="164" y="0"/>
                    <a:pt x="164" y="0"/>
                  </a:cubicBezTo>
                  <a:cubicBezTo>
                    <a:pt x="151" y="1"/>
                    <a:pt x="140" y="2"/>
                    <a:pt x="135" y="2"/>
                  </a:cubicBezTo>
                  <a:cubicBezTo>
                    <a:pt x="131" y="3"/>
                    <a:pt x="128" y="3"/>
                    <a:pt x="124" y="4"/>
                  </a:cubicBezTo>
                  <a:cubicBezTo>
                    <a:pt x="120" y="5"/>
                    <a:pt x="116" y="6"/>
                    <a:pt x="111" y="7"/>
                  </a:cubicBezTo>
                  <a:cubicBezTo>
                    <a:pt x="106" y="9"/>
                    <a:pt x="102" y="10"/>
                    <a:pt x="96" y="12"/>
                  </a:cubicBezTo>
                  <a:cubicBezTo>
                    <a:pt x="91" y="14"/>
                    <a:pt x="86" y="16"/>
                    <a:pt x="81" y="19"/>
                  </a:cubicBezTo>
                  <a:cubicBezTo>
                    <a:pt x="76" y="22"/>
                    <a:pt x="70" y="25"/>
                    <a:pt x="65" y="28"/>
                  </a:cubicBezTo>
                  <a:cubicBezTo>
                    <a:pt x="55" y="35"/>
                    <a:pt x="44" y="44"/>
                    <a:pt x="35" y="55"/>
                  </a:cubicBezTo>
                  <a:cubicBezTo>
                    <a:pt x="27" y="65"/>
                    <a:pt x="19" y="78"/>
                    <a:pt x="14" y="91"/>
                  </a:cubicBezTo>
                  <a:cubicBezTo>
                    <a:pt x="8" y="104"/>
                    <a:pt x="5" y="117"/>
                    <a:pt x="2" y="131"/>
                  </a:cubicBezTo>
                  <a:cubicBezTo>
                    <a:pt x="1" y="142"/>
                    <a:pt x="1" y="142"/>
                    <a:pt x="1" y="142"/>
                  </a:cubicBezTo>
                  <a:cubicBezTo>
                    <a:pt x="1" y="146"/>
                    <a:pt x="0" y="149"/>
                    <a:pt x="0" y="152"/>
                  </a:cubicBezTo>
                  <a:cubicBezTo>
                    <a:pt x="0" y="160"/>
                    <a:pt x="0" y="160"/>
                    <a:pt x="0" y="160"/>
                  </a:cubicBezTo>
                  <a:cubicBezTo>
                    <a:pt x="0" y="163"/>
                    <a:pt x="0" y="163"/>
                    <a:pt x="0" y="163"/>
                  </a:cubicBezTo>
                  <a:cubicBezTo>
                    <a:pt x="0" y="164"/>
                    <a:pt x="0" y="164"/>
                    <a:pt x="0" y="164"/>
                  </a:cubicBezTo>
                  <a:cubicBezTo>
                    <a:pt x="0" y="164"/>
                    <a:pt x="0" y="164"/>
                    <a:pt x="0" y="164"/>
                  </a:cubicBezTo>
                  <a:cubicBezTo>
                    <a:pt x="0" y="165"/>
                    <a:pt x="0" y="165"/>
                    <a:pt x="0" y="165"/>
                  </a:cubicBezTo>
                  <a:cubicBezTo>
                    <a:pt x="0" y="166"/>
                    <a:pt x="0" y="166"/>
                    <a:pt x="0" y="166"/>
                  </a:cubicBezTo>
                  <a:cubicBezTo>
                    <a:pt x="0" y="171"/>
                    <a:pt x="0" y="171"/>
                    <a:pt x="0" y="171"/>
                  </a:cubicBezTo>
                  <a:cubicBezTo>
                    <a:pt x="1" y="183"/>
                    <a:pt x="2" y="196"/>
                    <a:pt x="4" y="207"/>
                  </a:cubicBezTo>
                  <a:cubicBezTo>
                    <a:pt x="8" y="230"/>
                    <a:pt x="14" y="251"/>
                    <a:pt x="20" y="269"/>
                  </a:cubicBezTo>
                  <a:cubicBezTo>
                    <a:pt x="25" y="286"/>
                    <a:pt x="31" y="300"/>
                    <a:pt x="36" y="310"/>
                  </a:cubicBezTo>
                  <a:cubicBezTo>
                    <a:pt x="38" y="315"/>
                    <a:pt x="40" y="319"/>
                    <a:pt x="41" y="322"/>
                  </a:cubicBezTo>
                  <a:cubicBezTo>
                    <a:pt x="43" y="325"/>
                    <a:pt x="44" y="326"/>
                    <a:pt x="44" y="326"/>
                  </a:cubicBezTo>
                  <a:cubicBezTo>
                    <a:pt x="50" y="323"/>
                    <a:pt x="50" y="323"/>
                    <a:pt x="50" y="323"/>
                  </a:cubicBezTo>
                  <a:cubicBezTo>
                    <a:pt x="54" y="321"/>
                    <a:pt x="54" y="321"/>
                    <a:pt x="54" y="321"/>
                  </a:cubicBezTo>
                  <a:cubicBezTo>
                    <a:pt x="78" y="308"/>
                    <a:pt x="78" y="308"/>
                    <a:pt x="78" y="308"/>
                  </a:cubicBezTo>
                  <a:cubicBezTo>
                    <a:pt x="83" y="306"/>
                    <a:pt x="83" y="306"/>
                    <a:pt x="83" y="306"/>
                  </a:cubicBezTo>
                  <a:cubicBezTo>
                    <a:pt x="86" y="304"/>
                    <a:pt x="86" y="304"/>
                    <a:pt x="86" y="304"/>
                  </a:cubicBezTo>
                  <a:cubicBezTo>
                    <a:pt x="89" y="303"/>
                    <a:pt x="89" y="303"/>
                    <a:pt x="89" y="303"/>
                  </a:cubicBezTo>
                  <a:cubicBezTo>
                    <a:pt x="89" y="303"/>
                    <a:pt x="88" y="302"/>
                    <a:pt x="87" y="300"/>
                  </a:cubicBezTo>
                  <a:cubicBezTo>
                    <a:pt x="86" y="297"/>
                    <a:pt x="85" y="294"/>
                    <a:pt x="83" y="290"/>
                  </a:cubicBezTo>
                  <a:cubicBezTo>
                    <a:pt x="80" y="281"/>
                    <a:pt x="75" y="268"/>
                    <a:pt x="71" y="253"/>
                  </a:cubicBezTo>
                  <a:cubicBezTo>
                    <a:pt x="66" y="237"/>
                    <a:pt x="62" y="219"/>
                    <a:pt x="60" y="199"/>
                  </a:cubicBezTo>
                  <a:cubicBezTo>
                    <a:pt x="59" y="190"/>
                    <a:pt x="58" y="180"/>
                    <a:pt x="58" y="169"/>
                  </a:cubicBezTo>
                  <a:cubicBezTo>
                    <a:pt x="58" y="166"/>
                    <a:pt x="58" y="166"/>
                    <a:pt x="58" y="166"/>
                  </a:cubicBezTo>
                  <a:cubicBezTo>
                    <a:pt x="58" y="165"/>
                    <a:pt x="58" y="165"/>
                    <a:pt x="58" y="165"/>
                  </a:cubicBezTo>
                  <a:cubicBezTo>
                    <a:pt x="58" y="165"/>
                    <a:pt x="58" y="165"/>
                    <a:pt x="58" y="165"/>
                  </a:cubicBezTo>
                  <a:cubicBezTo>
                    <a:pt x="58" y="163"/>
                    <a:pt x="58" y="163"/>
                    <a:pt x="58" y="163"/>
                  </a:cubicBezTo>
                  <a:cubicBezTo>
                    <a:pt x="59" y="154"/>
                    <a:pt x="59" y="154"/>
                    <a:pt x="59" y="154"/>
                  </a:cubicBezTo>
                  <a:cubicBezTo>
                    <a:pt x="59" y="151"/>
                    <a:pt x="59" y="149"/>
                    <a:pt x="60" y="147"/>
                  </a:cubicBezTo>
                  <a:cubicBezTo>
                    <a:pt x="60" y="141"/>
                    <a:pt x="60" y="141"/>
                    <a:pt x="60" y="141"/>
                  </a:cubicBezTo>
                  <a:cubicBezTo>
                    <a:pt x="63" y="132"/>
                    <a:pt x="65" y="123"/>
                    <a:pt x="69" y="115"/>
                  </a:cubicBezTo>
                  <a:cubicBezTo>
                    <a:pt x="72" y="108"/>
                    <a:pt x="77" y="101"/>
                    <a:pt x="82" y="95"/>
                  </a:cubicBezTo>
                  <a:cubicBezTo>
                    <a:pt x="82" y="95"/>
                    <a:pt x="85" y="92"/>
                    <a:pt x="90" y="89"/>
                  </a:cubicBezTo>
                  <a:cubicBezTo>
                    <a:pt x="90" y="88"/>
                    <a:pt x="91" y="87"/>
                    <a:pt x="92" y="87"/>
                  </a:cubicBezTo>
                  <a:cubicBezTo>
                    <a:pt x="93" y="86"/>
                    <a:pt x="95" y="84"/>
                    <a:pt x="97" y="83"/>
                  </a:cubicBezTo>
                  <a:cubicBezTo>
                    <a:pt x="98" y="83"/>
                    <a:pt x="99" y="82"/>
                    <a:pt x="100" y="81"/>
                  </a:cubicBezTo>
                  <a:cubicBezTo>
                    <a:pt x="100" y="81"/>
                    <a:pt x="100" y="81"/>
                    <a:pt x="100" y="81"/>
                  </a:cubicBezTo>
                  <a:cubicBezTo>
                    <a:pt x="102" y="80"/>
                    <a:pt x="105" y="79"/>
                    <a:pt x="107" y="77"/>
                  </a:cubicBezTo>
                  <a:cubicBezTo>
                    <a:pt x="108" y="77"/>
                    <a:pt x="108" y="77"/>
                    <a:pt x="109" y="76"/>
                  </a:cubicBezTo>
                  <a:cubicBezTo>
                    <a:pt x="109" y="76"/>
                    <a:pt x="109" y="76"/>
                    <a:pt x="109" y="76"/>
                  </a:cubicBezTo>
                  <a:cubicBezTo>
                    <a:pt x="122" y="70"/>
                    <a:pt x="140" y="65"/>
                    <a:pt x="164" y="65"/>
                  </a:cubicBezTo>
                  <a:cubicBezTo>
                    <a:pt x="188" y="65"/>
                    <a:pt x="205" y="70"/>
                    <a:pt x="219" y="76"/>
                  </a:cubicBezTo>
                  <a:cubicBezTo>
                    <a:pt x="219" y="76"/>
                    <a:pt x="219" y="76"/>
                    <a:pt x="219" y="76"/>
                  </a:cubicBezTo>
                  <a:cubicBezTo>
                    <a:pt x="219" y="77"/>
                    <a:pt x="220" y="77"/>
                    <a:pt x="221" y="77"/>
                  </a:cubicBezTo>
                  <a:cubicBezTo>
                    <a:pt x="223" y="79"/>
                    <a:pt x="225" y="80"/>
                    <a:pt x="227" y="81"/>
                  </a:cubicBezTo>
                  <a:cubicBezTo>
                    <a:pt x="228" y="81"/>
                    <a:pt x="228" y="81"/>
                    <a:pt x="228" y="81"/>
                  </a:cubicBezTo>
                  <a:cubicBezTo>
                    <a:pt x="229" y="82"/>
                    <a:pt x="230" y="83"/>
                    <a:pt x="231" y="83"/>
                  </a:cubicBezTo>
                  <a:cubicBezTo>
                    <a:pt x="233" y="84"/>
                    <a:pt x="235" y="86"/>
                    <a:pt x="236" y="87"/>
                  </a:cubicBezTo>
                  <a:cubicBezTo>
                    <a:pt x="237" y="87"/>
                    <a:pt x="237" y="88"/>
                    <a:pt x="238" y="89"/>
                  </a:cubicBezTo>
                  <a:cubicBezTo>
                    <a:pt x="243" y="92"/>
                    <a:pt x="245" y="95"/>
                    <a:pt x="245" y="95"/>
                  </a:cubicBezTo>
                  <a:cubicBezTo>
                    <a:pt x="251" y="101"/>
                    <a:pt x="255" y="108"/>
                    <a:pt x="259" y="115"/>
                  </a:cubicBezTo>
                  <a:cubicBezTo>
                    <a:pt x="263" y="123"/>
                    <a:pt x="265" y="132"/>
                    <a:pt x="267" y="141"/>
                  </a:cubicBezTo>
                  <a:cubicBezTo>
                    <a:pt x="268" y="147"/>
                    <a:pt x="268" y="147"/>
                    <a:pt x="268" y="147"/>
                  </a:cubicBezTo>
                  <a:cubicBezTo>
                    <a:pt x="269" y="149"/>
                    <a:pt x="269" y="151"/>
                    <a:pt x="269" y="154"/>
                  </a:cubicBezTo>
                  <a:cubicBezTo>
                    <a:pt x="270" y="163"/>
                    <a:pt x="270" y="163"/>
                    <a:pt x="270" y="163"/>
                  </a:cubicBezTo>
                  <a:cubicBezTo>
                    <a:pt x="270" y="165"/>
                    <a:pt x="270" y="165"/>
                    <a:pt x="270" y="165"/>
                  </a:cubicBezTo>
                  <a:cubicBezTo>
                    <a:pt x="270" y="165"/>
                    <a:pt x="270" y="165"/>
                    <a:pt x="270" y="165"/>
                  </a:cubicBezTo>
                  <a:cubicBezTo>
                    <a:pt x="270" y="166"/>
                    <a:pt x="270" y="166"/>
                    <a:pt x="270" y="166"/>
                  </a:cubicBezTo>
                  <a:cubicBezTo>
                    <a:pt x="270" y="169"/>
                    <a:pt x="270" y="169"/>
                    <a:pt x="270" y="169"/>
                  </a:cubicBezTo>
                  <a:cubicBezTo>
                    <a:pt x="270" y="180"/>
                    <a:pt x="269" y="190"/>
                    <a:pt x="268" y="199"/>
                  </a:cubicBezTo>
                  <a:cubicBezTo>
                    <a:pt x="266" y="219"/>
                    <a:pt x="262" y="237"/>
                    <a:pt x="257" y="253"/>
                  </a:cubicBezTo>
                  <a:cubicBezTo>
                    <a:pt x="253" y="268"/>
                    <a:pt x="248" y="281"/>
                    <a:pt x="245" y="290"/>
                  </a:cubicBezTo>
                  <a:cubicBezTo>
                    <a:pt x="243" y="294"/>
                    <a:pt x="241" y="297"/>
                    <a:pt x="240" y="300"/>
                  </a:cubicBezTo>
                  <a:cubicBezTo>
                    <a:pt x="239" y="302"/>
                    <a:pt x="239" y="303"/>
                    <a:pt x="239" y="303"/>
                  </a:cubicBezTo>
                  <a:cubicBezTo>
                    <a:pt x="242" y="304"/>
                    <a:pt x="242" y="304"/>
                    <a:pt x="242" y="304"/>
                  </a:cubicBezTo>
                  <a:cubicBezTo>
                    <a:pt x="245" y="306"/>
                    <a:pt x="245" y="306"/>
                    <a:pt x="245" y="306"/>
                  </a:cubicBezTo>
                  <a:cubicBezTo>
                    <a:pt x="250" y="308"/>
                    <a:pt x="250" y="308"/>
                    <a:pt x="250" y="308"/>
                  </a:cubicBezTo>
                  <a:cubicBezTo>
                    <a:pt x="274" y="321"/>
                    <a:pt x="274" y="321"/>
                    <a:pt x="274" y="321"/>
                  </a:cubicBezTo>
                  <a:cubicBezTo>
                    <a:pt x="278" y="323"/>
                    <a:pt x="278" y="323"/>
                    <a:pt x="278" y="323"/>
                  </a:cubicBezTo>
                  <a:cubicBezTo>
                    <a:pt x="284" y="326"/>
                    <a:pt x="284" y="326"/>
                    <a:pt x="284" y="326"/>
                  </a:cubicBezTo>
                  <a:cubicBezTo>
                    <a:pt x="284" y="326"/>
                    <a:pt x="285" y="325"/>
                    <a:pt x="286" y="322"/>
                  </a:cubicBezTo>
                  <a:cubicBezTo>
                    <a:pt x="288" y="319"/>
                    <a:pt x="290" y="315"/>
                    <a:pt x="292" y="310"/>
                  </a:cubicBezTo>
                  <a:cubicBezTo>
                    <a:pt x="296" y="300"/>
                    <a:pt x="302" y="286"/>
                    <a:pt x="308" y="269"/>
                  </a:cubicBezTo>
                  <a:cubicBezTo>
                    <a:pt x="314" y="251"/>
                    <a:pt x="320" y="230"/>
                    <a:pt x="324" y="207"/>
                  </a:cubicBezTo>
                  <a:cubicBezTo>
                    <a:pt x="325" y="196"/>
                    <a:pt x="327" y="183"/>
                    <a:pt x="327" y="171"/>
                  </a:cubicBezTo>
                  <a:cubicBezTo>
                    <a:pt x="328" y="166"/>
                    <a:pt x="328" y="166"/>
                    <a:pt x="328" y="166"/>
                  </a:cubicBezTo>
                  <a:cubicBezTo>
                    <a:pt x="328" y="165"/>
                    <a:pt x="328" y="165"/>
                    <a:pt x="328" y="165"/>
                  </a:cubicBezTo>
                  <a:cubicBezTo>
                    <a:pt x="328" y="164"/>
                    <a:pt x="328" y="164"/>
                    <a:pt x="328" y="164"/>
                  </a:cubicBezTo>
                  <a:cubicBezTo>
                    <a:pt x="328" y="164"/>
                    <a:pt x="328" y="164"/>
                    <a:pt x="328" y="164"/>
                  </a:cubicBezTo>
                  <a:lnTo>
                    <a:pt x="328"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3" name="Freeform 72"/>
            <p:cNvSpPr>
              <a:spLocks/>
            </p:cNvSpPr>
            <p:nvPr/>
          </p:nvSpPr>
          <p:spPr bwMode="auto">
            <a:xfrm>
              <a:off x="2467" y="2408"/>
              <a:ext cx="38" cy="28"/>
            </a:xfrm>
            <a:custGeom>
              <a:avLst/>
              <a:gdLst>
                <a:gd name="T0" fmla="*/ 63 w 70"/>
                <a:gd name="T1" fmla="*/ 6 h 52"/>
                <a:gd name="T2" fmla="*/ 50 w 70"/>
                <a:gd name="T3" fmla="*/ 2 h 52"/>
                <a:gd name="T4" fmla="*/ 7 w 70"/>
                <a:gd name="T5" fmla="*/ 24 h 52"/>
                <a:gd name="T6" fmla="*/ 2 w 70"/>
                <a:gd name="T7" fmla="*/ 37 h 52"/>
                <a:gd name="T8" fmla="*/ 7 w 70"/>
                <a:gd name="T9" fmla="*/ 46 h 52"/>
                <a:gd name="T10" fmla="*/ 20 w 70"/>
                <a:gd name="T11" fmla="*/ 50 h 52"/>
                <a:gd name="T12" fmla="*/ 63 w 70"/>
                <a:gd name="T13" fmla="*/ 28 h 52"/>
                <a:gd name="T14" fmla="*/ 68 w 70"/>
                <a:gd name="T15" fmla="*/ 15 h 52"/>
                <a:gd name="T16" fmla="*/ 63 w 70"/>
                <a:gd name="T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2">
                  <a:moveTo>
                    <a:pt x="63" y="6"/>
                  </a:moveTo>
                  <a:cubicBezTo>
                    <a:pt x="60" y="1"/>
                    <a:pt x="55" y="0"/>
                    <a:pt x="50" y="2"/>
                  </a:cubicBezTo>
                  <a:cubicBezTo>
                    <a:pt x="7" y="24"/>
                    <a:pt x="7" y="24"/>
                    <a:pt x="7" y="24"/>
                  </a:cubicBezTo>
                  <a:cubicBezTo>
                    <a:pt x="2" y="26"/>
                    <a:pt x="0" y="32"/>
                    <a:pt x="2" y="37"/>
                  </a:cubicBezTo>
                  <a:cubicBezTo>
                    <a:pt x="7" y="46"/>
                    <a:pt x="7" y="46"/>
                    <a:pt x="7" y="46"/>
                  </a:cubicBezTo>
                  <a:cubicBezTo>
                    <a:pt x="9" y="51"/>
                    <a:pt x="15" y="52"/>
                    <a:pt x="20" y="50"/>
                  </a:cubicBezTo>
                  <a:cubicBezTo>
                    <a:pt x="63" y="28"/>
                    <a:pt x="63" y="28"/>
                    <a:pt x="63" y="28"/>
                  </a:cubicBezTo>
                  <a:cubicBezTo>
                    <a:pt x="68" y="26"/>
                    <a:pt x="70" y="20"/>
                    <a:pt x="68" y="15"/>
                  </a:cubicBezTo>
                  <a:lnTo>
                    <a:pt x="6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4" name="Freeform 73"/>
            <p:cNvSpPr>
              <a:spLocks/>
            </p:cNvSpPr>
            <p:nvPr/>
          </p:nvSpPr>
          <p:spPr bwMode="auto">
            <a:xfrm>
              <a:off x="2319" y="2056"/>
              <a:ext cx="179" cy="152"/>
            </a:xfrm>
            <a:custGeom>
              <a:avLst/>
              <a:gdLst>
                <a:gd name="T0" fmla="*/ 327 w 327"/>
                <a:gd name="T1" fmla="*/ 269 h 278"/>
                <a:gd name="T2" fmla="*/ 14 w 327"/>
                <a:gd name="T3" fmla="*/ 269 h 278"/>
                <a:gd name="T4" fmla="*/ 93 w 327"/>
                <a:gd name="T5" fmla="*/ 0 h 278"/>
                <a:gd name="T6" fmla="*/ 90 w 327"/>
                <a:gd name="T7" fmla="*/ 0 h 278"/>
                <a:gd name="T8" fmla="*/ 4 w 327"/>
                <a:gd name="T9" fmla="*/ 267 h 278"/>
                <a:gd name="T10" fmla="*/ 0 w 327"/>
                <a:gd name="T11" fmla="*/ 278 h 278"/>
                <a:gd name="T12" fmla="*/ 326 w 327"/>
                <a:gd name="T13" fmla="*/ 278 h 278"/>
                <a:gd name="T14" fmla="*/ 327 w 327"/>
                <a:gd name="T15" fmla="*/ 269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78">
                  <a:moveTo>
                    <a:pt x="327" y="269"/>
                  </a:moveTo>
                  <a:cubicBezTo>
                    <a:pt x="14" y="269"/>
                    <a:pt x="14" y="269"/>
                    <a:pt x="14" y="269"/>
                  </a:cubicBezTo>
                  <a:cubicBezTo>
                    <a:pt x="93" y="0"/>
                    <a:pt x="93" y="0"/>
                    <a:pt x="93" y="0"/>
                  </a:cubicBezTo>
                  <a:cubicBezTo>
                    <a:pt x="90" y="0"/>
                    <a:pt x="90" y="0"/>
                    <a:pt x="90" y="0"/>
                  </a:cubicBezTo>
                  <a:cubicBezTo>
                    <a:pt x="4" y="267"/>
                    <a:pt x="4" y="267"/>
                    <a:pt x="4" y="267"/>
                  </a:cubicBezTo>
                  <a:cubicBezTo>
                    <a:pt x="0" y="278"/>
                    <a:pt x="0" y="278"/>
                    <a:pt x="0" y="278"/>
                  </a:cubicBezTo>
                  <a:cubicBezTo>
                    <a:pt x="326" y="278"/>
                    <a:pt x="326" y="278"/>
                    <a:pt x="326" y="278"/>
                  </a:cubicBezTo>
                  <a:cubicBezTo>
                    <a:pt x="327" y="275"/>
                    <a:pt x="327" y="272"/>
                    <a:pt x="327"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5" name="Freeform 74"/>
            <p:cNvSpPr>
              <a:spLocks/>
            </p:cNvSpPr>
            <p:nvPr/>
          </p:nvSpPr>
          <p:spPr bwMode="auto">
            <a:xfrm>
              <a:off x="2343" y="2045"/>
              <a:ext cx="175" cy="144"/>
            </a:xfrm>
            <a:custGeom>
              <a:avLst/>
              <a:gdLst>
                <a:gd name="T0" fmla="*/ 321 w 321"/>
                <a:gd name="T1" fmla="*/ 244 h 264"/>
                <a:gd name="T2" fmla="*/ 315 w 321"/>
                <a:gd name="T3" fmla="*/ 236 h 264"/>
                <a:gd name="T4" fmla="*/ 315 w 321"/>
                <a:gd name="T5" fmla="*/ 235 h 264"/>
                <a:gd name="T6" fmla="*/ 313 w 321"/>
                <a:gd name="T7" fmla="*/ 234 h 264"/>
                <a:gd name="T8" fmla="*/ 313 w 321"/>
                <a:gd name="T9" fmla="*/ 233 h 264"/>
                <a:gd name="T10" fmla="*/ 311 w 321"/>
                <a:gd name="T11" fmla="*/ 232 h 264"/>
                <a:gd name="T12" fmla="*/ 283 w 321"/>
                <a:gd name="T13" fmla="*/ 217 h 264"/>
                <a:gd name="T14" fmla="*/ 266 w 321"/>
                <a:gd name="T15" fmla="*/ 216 h 264"/>
                <a:gd name="T16" fmla="*/ 131 w 321"/>
                <a:gd name="T17" fmla="*/ 236 h 264"/>
                <a:gd name="T18" fmla="*/ 131 w 321"/>
                <a:gd name="T19" fmla="*/ 236 h 264"/>
                <a:gd name="T20" fmla="*/ 26 w 321"/>
                <a:gd name="T21" fmla="*/ 252 h 264"/>
                <a:gd name="T22" fmla="*/ 26 w 321"/>
                <a:gd name="T23" fmla="*/ 252 h 264"/>
                <a:gd name="T24" fmla="*/ 91 w 321"/>
                <a:gd name="T25" fmla="*/ 0 h 264"/>
                <a:gd name="T26" fmla="*/ 76 w 321"/>
                <a:gd name="T27" fmla="*/ 9 h 264"/>
                <a:gd name="T28" fmla="*/ 0 w 321"/>
                <a:gd name="T29" fmla="*/ 264 h 264"/>
                <a:gd name="T30" fmla="*/ 293 w 321"/>
                <a:gd name="T31" fmla="*/ 264 h 264"/>
                <a:gd name="T32" fmla="*/ 321 w 321"/>
                <a:gd name="T33" fmla="*/ 244 h 264"/>
                <a:gd name="T34" fmla="*/ 321 w 321"/>
                <a:gd name="T35" fmla="*/ 24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1" h="264">
                  <a:moveTo>
                    <a:pt x="321" y="244"/>
                  </a:moveTo>
                  <a:cubicBezTo>
                    <a:pt x="320" y="241"/>
                    <a:pt x="318" y="238"/>
                    <a:pt x="315" y="236"/>
                  </a:cubicBezTo>
                  <a:cubicBezTo>
                    <a:pt x="315" y="235"/>
                    <a:pt x="315" y="235"/>
                    <a:pt x="315" y="235"/>
                  </a:cubicBezTo>
                  <a:cubicBezTo>
                    <a:pt x="314" y="235"/>
                    <a:pt x="314" y="234"/>
                    <a:pt x="313" y="234"/>
                  </a:cubicBezTo>
                  <a:cubicBezTo>
                    <a:pt x="313" y="233"/>
                    <a:pt x="313" y="233"/>
                    <a:pt x="313" y="233"/>
                  </a:cubicBezTo>
                  <a:cubicBezTo>
                    <a:pt x="312" y="233"/>
                    <a:pt x="312" y="232"/>
                    <a:pt x="311" y="232"/>
                  </a:cubicBezTo>
                  <a:cubicBezTo>
                    <a:pt x="300" y="222"/>
                    <a:pt x="288" y="219"/>
                    <a:pt x="283" y="217"/>
                  </a:cubicBezTo>
                  <a:cubicBezTo>
                    <a:pt x="277" y="217"/>
                    <a:pt x="272" y="216"/>
                    <a:pt x="266" y="216"/>
                  </a:cubicBezTo>
                  <a:cubicBezTo>
                    <a:pt x="229" y="216"/>
                    <a:pt x="174" y="226"/>
                    <a:pt x="131" y="236"/>
                  </a:cubicBezTo>
                  <a:cubicBezTo>
                    <a:pt x="131" y="236"/>
                    <a:pt x="131" y="236"/>
                    <a:pt x="131" y="236"/>
                  </a:cubicBezTo>
                  <a:cubicBezTo>
                    <a:pt x="131" y="236"/>
                    <a:pt x="41" y="255"/>
                    <a:pt x="26" y="252"/>
                  </a:cubicBezTo>
                  <a:cubicBezTo>
                    <a:pt x="26" y="252"/>
                    <a:pt x="26" y="252"/>
                    <a:pt x="26" y="252"/>
                  </a:cubicBezTo>
                  <a:cubicBezTo>
                    <a:pt x="91" y="0"/>
                    <a:pt x="91" y="0"/>
                    <a:pt x="91" y="0"/>
                  </a:cubicBezTo>
                  <a:cubicBezTo>
                    <a:pt x="85" y="3"/>
                    <a:pt x="79" y="6"/>
                    <a:pt x="76" y="9"/>
                  </a:cubicBezTo>
                  <a:cubicBezTo>
                    <a:pt x="0" y="264"/>
                    <a:pt x="0" y="264"/>
                    <a:pt x="0" y="264"/>
                  </a:cubicBezTo>
                  <a:cubicBezTo>
                    <a:pt x="293" y="264"/>
                    <a:pt x="293" y="264"/>
                    <a:pt x="293" y="264"/>
                  </a:cubicBezTo>
                  <a:cubicBezTo>
                    <a:pt x="300" y="250"/>
                    <a:pt x="321" y="244"/>
                    <a:pt x="321" y="244"/>
                  </a:cubicBezTo>
                  <a:cubicBezTo>
                    <a:pt x="321" y="244"/>
                    <a:pt x="321" y="244"/>
                    <a:pt x="321"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6" name="Freeform 75"/>
            <p:cNvSpPr>
              <a:spLocks/>
            </p:cNvSpPr>
            <p:nvPr/>
          </p:nvSpPr>
          <p:spPr bwMode="auto">
            <a:xfrm>
              <a:off x="2373" y="2020"/>
              <a:ext cx="151" cy="149"/>
            </a:xfrm>
            <a:custGeom>
              <a:avLst/>
              <a:gdLst>
                <a:gd name="T0" fmla="*/ 226 w 276"/>
                <a:gd name="T1" fmla="*/ 0 h 273"/>
                <a:gd name="T2" fmla="*/ 190 w 276"/>
                <a:gd name="T3" fmla="*/ 4 h 273"/>
                <a:gd name="T4" fmla="*/ 126 w 276"/>
                <a:gd name="T5" fmla="*/ 19 h 273"/>
                <a:gd name="T6" fmla="*/ 126 w 276"/>
                <a:gd name="T7" fmla="*/ 19 h 273"/>
                <a:gd name="T8" fmla="*/ 62 w 276"/>
                <a:gd name="T9" fmla="*/ 34 h 273"/>
                <a:gd name="T10" fmla="*/ 0 w 276"/>
                <a:gd name="T11" fmla="*/ 273 h 273"/>
                <a:gd name="T12" fmla="*/ 70 w 276"/>
                <a:gd name="T13" fmla="*/ 260 h 273"/>
                <a:gd name="T14" fmla="*/ 70 w 276"/>
                <a:gd name="T15" fmla="*/ 260 h 273"/>
                <a:gd name="T16" fmla="*/ 211 w 276"/>
                <a:gd name="T17" fmla="*/ 240 h 273"/>
                <a:gd name="T18" fmla="*/ 276 w 276"/>
                <a:gd name="T19" fmla="*/ 266 h 273"/>
                <a:gd name="T20" fmla="*/ 276 w 276"/>
                <a:gd name="T21" fmla="*/ 32 h 273"/>
                <a:gd name="T22" fmla="*/ 276 w 276"/>
                <a:gd name="T23" fmla="*/ 29 h 273"/>
                <a:gd name="T24" fmla="*/ 226 w 276"/>
                <a:gd name="T2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273">
                  <a:moveTo>
                    <a:pt x="226" y="0"/>
                  </a:moveTo>
                  <a:cubicBezTo>
                    <a:pt x="216" y="0"/>
                    <a:pt x="204" y="2"/>
                    <a:pt x="190" y="4"/>
                  </a:cubicBezTo>
                  <a:cubicBezTo>
                    <a:pt x="188" y="5"/>
                    <a:pt x="148" y="13"/>
                    <a:pt x="126" y="19"/>
                  </a:cubicBezTo>
                  <a:cubicBezTo>
                    <a:pt x="126" y="19"/>
                    <a:pt x="126" y="19"/>
                    <a:pt x="126" y="19"/>
                  </a:cubicBezTo>
                  <a:cubicBezTo>
                    <a:pt x="104" y="25"/>
                    <a:pt x="68" y="35"/>
                    <a:pt x="62" y="34"/>
                  </a:cubicBezTo>
                  <a:cubicBezTo>
                    <a:pt x="0" y="273"/>
                    <a:pt x="0" y="273"/>
                    <a:pt x="0" y="273"/>
                  </a:cubicBezTo>
                  <a:cubicBezTo>
                    <a:pt x="12" y="273"/>
                    <a:pt x="70" y="260"/>
                    <a:pt x="70" y="260"/>
                  </a:cubicBezTo>
                  <a:cubicBezTo>
                    <a:pt x="70" y="260"/>
                    <a:pt x="70" y="260"/>
                    <a:pt x="70" y="260"/>
                  </a:cubicBezTo>
                  <a:cubicBezTo>
                    <a:pt x="115" y="251"/>
                    <a:pt x="172" y="240"/>
                    <a:pt x="211" y="240"/>
                  </a:cubicBezTo>
                  <a:cubicBezTo>
                    <a:pt x="246" y="240"/>
                    <a:pt x="265" y="253"/>
                    <a:pt x="276" y="266"/>
                  </a:cubicBezTo>
                  <a:cubicBezTo>
                    <a:pt x="276" y="32"/>
                    <a:pt x="276" y="32"/>
                    <a:pt x="276" y="32"/>
                  </a:cubicBezTo>
                  <a:cubicBezTo>
                    <a:pt x="276" y="31"/>
                    <a:pt x="276" y="30"/>
                    <a:pt x="276" y="29"/>
                  </a:cubicBezTo>
                  <a:cubicBezTo>
                    <a:pt x="269" y="18"/>
                    <a:pt x="255" y="0"/>
                    <a:pt x="2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7" name="Freeform 76"/>
            <p:cNvSpPr>
              <a:spLocks/>
            </p:cNvSpPr>
            <p:nvPr/>
          </p:nvSpPr>
          <p:spPr bwMode="auto">
            <a:xfrm>
              <a:off x="2511" y="2194"/>
              <a:ext cx="41" cy="14"/>
            </a:xfrm>
            <a:custGeom>
              <a:avLst/>
              <a:gdLst>
                <a:gd name="T0" fmla="*/ 76 w 76"/>
                <a:gd name="T1" fmla="*/ 21 h 26"/>
                <a:gd name="T2" fmla="*/ 76 w 76"/>
                <a:gd name="T3" fmla="*/ 21 h 26"/>
                <a:gd name="T4" fmla="*/ 76 w 76"/>
                <a:gd name="T5" fmla="*/ 21 h 26"/>
                <a:gd name="T6" fmla="*/ 75 w 76"/>
                <a:gd name="T7" fmla="*/ 20 h 26"/>
                <a:gd name="T8" fmla="*/ 73 w 76"/>
                <a:gd name="T9" fmla="*/ 16 h 26"/>
                <a:gd name="T10" fmla="*/ 70 w 76"/>
                <a:gd name="T11" fmla="*/ 12 h 26"/>
                <a:gd name="T12" fmla="*/ 69 w 76"/>
                <a:gd name="T13" fmla="*/ 12 h 26"/>
                <a:gd name="T14" fmla="*/ 69 w 76"/>
                <a:gd name="T15" fmla="*/ 12 h 26"/>
                <a:gd name="T16" fmla="*/ 45 w 76"/>
                <a:gd name="T17" fmla="*/ 1 h 26"/>
                <a:gd name="T18" fmla="*/ 41 w 76"/>
                <a:gd name="T19" fmla="*/ 0 h 26"/>
                <a:gd name="T20" fmla="*/ 38 w 76"/>
                <a:gd name="T21" fmla="*/ 0 h 26"/>
                <a:gd name="T22" fmla="*/ 38 w 76"/>
                <a:gd name="T23" fmla="*/ 0 h 26"/>
                <a:gd name="T24" fmla="*/ 37 w 76"/>
                <a:gd name="T25" fmla="*/ 0 h 26"/>
                <a:gd name="T26" fmla="*/ 35 w 76"/>
                <a:gd name="T27" fmla="*/ 0 h 26"/>
                <a:gd name="T28" fmla="*/ 31 w 76"/>
                <a:gd name="T29" fmla="*/ 1 h 26"/>
                <a:gd name="T30" fmla="*/ 6 w 76"/>
                <a:gd name="T31" fmla="*/ 12 h 26"/>
                <a:gd name="T32" fmla="*/ 6 w 76"/>
                <a:gd name="T33" fmla="*/ 12 h 26"/>
                <a:gd name="T34" fmla="*/ 6 w 76"/>
                <a:gd name="T35" fmla="*/ 12 h 26"/>
                <a:gd name="T36" fmla="*/ 3 w 76"/>
                <a:gd name="T37" fmla="*/ 16 h 26"/>
                <a:gd name="T38" fmla="*/ 0 w 76"/>
                <a:gd name="T39" fmla="*/ 20 h 26"/>
                <a:gd name="T40" fmla="*/ 0 w 76"/>
                <a:gd name="T41" fmla="*/ 21 h 26"/>
                <a:gd name="T42" fmla="*/ 0 w 76"/>
                <a:gd name="T43" fmla="*/ 21 h 26"/>
                <a:gd name="T44" fmla="*/ 0 w 76"/>
                <a:gd name="T45" fmla="*/ 21 h 26"/>
                <a:gd name="T46" fmla="*/ 1 w 76"/>
                <a:gd name="T47" fmla="*/ 24 h 26"/>
                <a:gd name="T48" fmla="*/ 4 w 76"/>
                <a:gd name="T49" fmla="*/ 26 h 26"/>
                <a:gd name="T50" fmla="*/ 6 w 76"/>
                <a:gd name="T51" fmla="*/ 25 h 26"/>
                <a:gd name="T52" fmla="*/ 38 w 76"/>
                <a:gd name="T53" fmla="*/ 17 h 26"/>
                <a:gd name="T54" fmla="*/ 69 w 76"/>
                <a:gd name="T55" fmla="*/ 25 h 26"/>
                <a:gd name="T56" fmla="*/ 72 w 76"/>
                <a:gd name="T57" fmla="*/ 26 h 26"/>
                <a:gd name="T58" fmla="*/ 75 w 76"/>
                <a:gd name="T59" fmla="*/ 24 h 26"/>
                <a:gd name="T60" fmla="*/ 76 w 76"/>
                <a:gd name="T6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26">
                  <a:moveTo>
                    <a:pt x="76" y="21"/>
                  </a:moveTo>
                  <a:cubicBezTo>
                    <a:pt x="76" y="21"/>
                    <a:pt x="76" y="21"/>
                    <a:pt x="76" y="21"/>
                  </a:cubicBezTo>
                  <a:cubicBezTo>
                    <a:pt x="76" y="21"/>
                    <a:pt x="76" y="21"/>
                    <a:pt x="76" y="21"/>
                  </a:cubicBezTo>
                  <a:cubicBezTo>
                    <a:pt x="76" y="21"/>
                    <a:pt x="76" y="21"/>
                    <a:pt x="75" y="20"/>
                  </a:cubicBezTo>
                  <a:cubicBezTo>
                    <a:pt x="75" y="19"/>
                    <a:pt x="74" y="17"/>
                    <a:pt x="73" y="16"/>
                  </a:cubicBezTo>
                  <a:cubicBezTo>
                    <a:pt x="72" y="15"/>
                    <a:pt x="71" y="13"/>
                    <a:pt x="70" y="12"/>
                  </a:cubicBezTo>
                  <a:cubicBezTo>
                    <a:pt x="70" y="12"/>
                    <a:pt x="69" y="12"/>
                    <a:pt x="69" y="12"/>
                  </a:cubicBezTo>
                  <a:cubicBezTo>
                    <a:pt x="69" y="12"/>
                    <a:pt x="69" y="12"/>
                    <a:pt x="69" y="12"/>
                  </a:cubicBezTo>
                  <a:cubicBezTo>
                    <a:pt x="65" y="8"/>
                    <a:pt x="58" y="3"/>
                    <a:pt x="45" y="1"/>
                  </a:cubicBezTo>
                  <a:cubicBezTo>
                    <a:pt x="41" y="0"/>
                    <a:pt x="41" y="0"/>
                    <a:pt x="41" y="0"/>
                  </a:cubicBezTo>
                  <a:cubicBezTo>
                    <a:pt x="40" y="0"/>
                    <a:pt x="39" y="0"/>
                    <a:pt x="38" y="0"/>
                  </a:cubicBezTo>
                  <a:cubicBezTo>
                    <a:pt x="38" y="0"/>
                    <a:pt x="38" y="0"/>
                    <a:pt x="38" y="0"/>
                  </a:cubicBezTo>
                  <a:cubicBezTo>
                    <a:pt x="37" y="0"/>
                    <a:pt x="37" y="0"/>
                    <a:pt x="37" y="0"/>
                  </a:cubicBezTo>
                  <a:cubicBezTo>
                    <a:pt x="37" y="0"/>
                    <a:pt x="36" y="0"/>
                    <a:pt x="35" y="0"/>
                  </a:cubicBezTo>
                  <a:cubicBezTo>
                    <a:pt x="31" y="1"/>
                    <a:pt x="31" y="1"/>
                    <a:pt x="31" y="1"/>
                  </a:cubicBezTo>
                  <a:cubicBezTo>
                    <a:pt x="18" y="3"/>
                    <a:pt x="11" y="8"/>
                    <a:pt x="6" y="12"/>
                  </a:cubicBezTo>
                  <a:cubicBezTo>
                    <a:pt x="6" y="12"/>
                    <a:pt x="6" y="12"/>
                    <a:pt x="6" y="12"/>
                  </a:cubicBezTo>
                  <a:cubicBezTo>
                    <a:pt x="6" y="12"/>
                    <a:pt x="6" y="12"/>
                    <a:pt x="6" y="12"/>
                  </a:cubicBezTo>
                  <a:cubicBezTo>
                    <a:pt x="5" y="13"/>
                    <a:pt x="4" y="15"/>
                    <a:pt x="3" y="16"/>
                  </a:cubicBezTo>
                  <a:cubicBezTo>
                    <a:pt x="2" y="17"/>
                    <a:pt x="1" y="19"/>
                    <a:pt x="0" y="20"/>
                  </a:cubicBezTo>
                  <a:cubicBezTo>
                    <a:pt x="0" y="21"/>
                    <a:pt x="0" y="21"/>
                    <a:pt x="0" y="21"/>
                  </a:cubicBezTo>
                  <a:cubicBezTo>
                    <a:pt x="0" y="21"/>
                    <a:pt x="0" y="21"/>
                    <a:pt x="0" y="21"/>
                  </a:cubicBezTo>
                  <a:cubicBezTo>
                    <a:pt x="0" y="21"/>
                    <a:pt x="0" y="21"/>
                    <a:pt x="0" y="21"/>
                  </a:cubicBezTo>
                  <a:cubicBezTo>
                    <a:pt x="0" y="22"/>
                    <a:pt x="0" y="23"/>
                    <a:pt x="1" y="24"/>
                  </a:cubicBezTo>
                  <a:cubicBezTo>
                    <a:pt x="2" y="25"/>
                    <a:pt x="3" y="26"/>
                    <a:pt x="4" y="26"/>
                  </a:cubicBezTo>
                  <a:cubicBezTo>
                    <a:pt x="5" y="26"/>
                    <a:pt x="5" y="26"/>
                    <a:pt x="6" y="25"/>
                  </a:cubicBezTo>
                  <a:cubicBezTo>
                    <a:pt x="10" y="22"/>
                    <a:pt x="16" y="18"/>
                    <a:pt x="38" y="17"/>
                  </a:cubicBezTo>
                  <a:cubicBezTo>
                    <a:pt x="60" y="18"/>
                    <a:pt x="66" y="22"/>
                    <a:pt x="69" y="25"/>
                  </a:cubicBezTo>
                  <a:cubicBezTo>
                    <a:pt x="71" y="26"/>
                    <a:pt x="71" y="26"/>
                    <a:pt x="72" y="26"/>
                  </a:cubicBezTo>
                  <a:cubicBezTo>
                    <a:pt x="73" y="26"/>
                    <a:pt x="73" y="25"/>
                    <a:pt x="75" y="24"/>
                  </a:cubicBezTo>
                  <a:cubicBezTo>
                    <a:pt x="76" y="23"/>
                    <a:pt x="76" y="22"/>
                    <a:pt x="76"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8" name="Freeform 77"/>
            <p:cNvSpPr>
              <a:spLocks/>
            </p:cNvSpPr>
            <p:nvPr/>
          </p:nvSpPr>
          <p:spPr bwMode="auto">
            <a:xfrm>
              <a:off x="2565" y="2056"/>
              <a:ext cx="178" cy="152"/>
            </a:xfrm>
            <a:custGeom>
              <a:avLst/>
              <a:gdLst>
                <a:gd name="T0" fmla="*/ 0 w 328"/>
                <a:gd name="T1" fmla="*/ 269 h 278"/>
                <a:gd name="T2" fmla="*/ 314 w 328"/>
                <a:gd name="T3" fmla="*/ 269 h 278"/>
                <a:gd name="T4" fmla="*/ 234 w 328"/>
                <a:gd name="T5" fmla="*/ 0 h 278"/>
                <a:gd name="T6" fmla="*/ 238 w 328"/>
                <a:gd name="T7" fmla="*/ 0 h 278"/>
                <a:gd name="T8" fmla="*/ 324 w 328"/>
                <a:gd name="T9" fmla="*/ 267 h 278"/>
                <a:gd name="T10" fmla="*/ 328 w 328"/>
                <a:gd name="T11" fmla="*/ 278 h 278"/>
                <a:gd name="T12" fmla="*/ 1 w 328"/>
                <a:gd name="T13" fmla="*/ 278 h 278"/>
                <a:gd name="T14" fmla="*/ 0 w 328"/>
                <a:gd name="T15" fmla="*/ 269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78">
                  <a:moveTo>
                    <a:pt x="0" y="269"/>
                  </a:moveTo>
                  <a:cubicBezTo>
                    <a:pt x="314" y="269"/>
                    <a:pt x="314" y="269"/>
                    <a:pt x="314" y="269"/>
                  </a:cubicBezTo>
                  <a:cubicBezTo>
                    <a:pt x="234" y="0"/>
                    <a:pt x="234" y="0"/>
                    <a:pt x="234" y="0"/>
                  </a:cubicBezTo>
                  <a:cubicBezTo>
                    <a:pt x="238" y="0"/>
                    <a:pt x="238" y="0"/>
                    <a:pt x="238" y="0"/>
                  </a:cubicBezTo>
                  <a:cubicBezTo>
                    <a:pt x="324" y="267"/>
                    <a:pt x="324" y="267"/>
                    <a:pt x="324" y="267"/>
                  </a:cubicBezTo>
                  <a:cubicBezTo>
                    <a:pt x="328" y="278"/>
                    <a:pt x="328" y="278"/>
                    <a:pt x="328" y="278"/>
                  </a:cubicBezTo>
                  <a:cubicBezTo>
                    <a:pt x="1" y="278"/>
                    <a:pt x="1" y="278"/>
                    <a:pt x="1" y="278"/>
                  </a:cubicBezTo>
                  <a:cubicBezTo>
                    <a:pt x="1" y="275"/>
                    <a:pt x="1" y="272"/>
                    <a:pt x="0"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79" name="Freeform 78"/>
            <p:cNvSpPr>
              <a:spLocks/>
            </p:cNvSpPr>
            <p:nvPr/>
          </p:nvSpPr>
          <p:spPr bwMode="auto">
            <a:xfrm>
              <a:off x="2544" y="2045"/>
              <a:ext cx="175" cy="144"/>
            </a:xfrm>
            <a:custGeom>
              <a:avLst/>
              <a:gdLst>
                <a:gd name="T0" fmla="*/ 0 w 321"/>
                <a:gd name="T1" fmla="*/ 244 h 264"/>
                <a:gd name="T2" fmla="*/ 7 w 321"/>
                <a:gd name="T3" fmla="*/ 236 h 264"/>
                <a:gd name="T4" fmla="*/ 7 w 321"/>
                <a:gd name="T5" fmla="*/ 235 h 264"/>
                <a:gd name="T6" fmla="*/ 8 w 321"/>
                <a:gd name="T7" fmla="*/ 234 h 264"/>
                <a:gd name="T8" fmla="*/ 9 w 321"/>
                <a:gd name="T9" fmla="*/ 233 h 264"/>
                <a:gd name="T10" fmla="*/ 11 w 321"/>
                <a:gd name="T11" fmla="*/ 232 h 264"/>
                <a:gd name="T12" fmla="*/ 39 w 321"/>
                <a:gd name="T13" fmla="*/ 217 h 264"/>
                <a:gd name="T14" fmla="*/ 56 w 321"/>
                <a:gd name="T15" fmla="*/ 216 h 264"/>
                <a:gd name="T16" fmla="*/ 191 w 321"/>
                <a:gd name="T17" fmla="*/ 236 h 264"/>
                <a:gd name="T18" fmla="*/ 191 w 321"/>
                <a:gd name="T19" fmla="*/ 236 h 264"/>
                <a:gd name="T20" fmla="*/ 296 w 321"/>
                <a:gd name="T21" fmla="*/ 252 h 264"/>
                <a:gd name="T22" fmla="*/ 296 w 321"/>
                <a:gd name="T23" fmla="*/ 252 h 264"/>
                <a:gd name="T24" fmla="*/ 231 w 321"/>
                <a:gd name="T25" fmla="*/ 0 h 264"/>
                <a:gd name="T26" fmla="*/ 246 w 321"/>
                <a:gd name="T27" fmla="*/ 9 h 264"/>
                <a:gd name="T28" fmla="*/ 321 w 321"/>
                <a:gd name="T29" fmla="*/ 264 h 264"/>
                <a:gd name="T30" fmla="*/ 29 w 321"/>
                <a:gd name="T31" fmla="*/ 264 h 264"/>
                <a:gd name="T32" fmla="*/ 0 w 321"/>
                <a:gd name="T33" fmla="*/ 244 h 264"/>
                <a:gd name="T34" fmla="*/ 0 w 321"/>
                <a:gd name="T35" fmla="*/ 24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1" h="264">
                  <a:moveTo>
                    <a:pt x="0" y="244"/>
                  </a:moveTo>
                  <a:cubicBezTo>
                    <a:pt x="1" y="241"/>
                    <a:pt x="4" y="238"/>
                    <a:pt x="7" y="236"/>
                  </a:cubicBezTo>
                  <a:cubicBezTo>
                    <a:pt x="7" y="235"/>
                    <a:pt x="7" y="235"/>
                    <a:pt x="7" y="235"/>
                  </a:cubicBezTo>
                  <a:cubicBezTo>
                    <a:pt x="7" y="235"/>
                    <a:pt x="8" y="234"/>
                    <a:pt x="8" y="234"/>
                  </a:cubicBezTo>
                  <a:cubicBezTo>
                    <a:pt x="9" y="233"/>
                    <a:pt x="9" y="233"/>
                    <a:pt x="9" y="233"/>
                  </a:cubicBezTo>
                  <a:cubicBezTo>
                    <a:pt x="9" y="233"/>
                    <a:pt x="10" y="232"/>
                    <a:pt x="11" y="232"/>
                  </a:cubicBezTo>
                  <a:cubicBezTo>
                    <a:pt x="21" y="222"/>
                    <a:pt x="33" y="219"/>
                    <a:pt x="39" y="217"/>
                  </a:cubicBezTo>
                  <a:cubicBezTo>
                    <a:pt x="44" y="217"/>
                    <a:pt x="50" y="216"/>
                    <a:pt x="56" y="216"/>
                  </a:cubicBezTo>
                  <a:cubicBezTo>
                    <a:pt x="93" y="216"/>
                    <a:pt x="147" y="226"/>
                    <a:pt x="191" y="236"/>
                  </a:cubicBezTo>
                  <a:cubicBezTo>
                    <a:pt x="191" y="236"/>
                    <a:pt x="191" y="236"/>
                    <a:pt x="191" y="236"/>
                  </a:cubicBezTo>
                  <a:cubicBezTo>
                    <a:pt x="191" y="236"/>
                    <a:pt x="281" y="255"/>
                    <a:pt x="296" y="252"/>
                  </a:cubicBezTo>
                  <a:cubicBezTo>
                    <a:pt x="296" y="252"/>
                    <a:pt x="296" y="252"/>
                    <a:pt x="296" y="252"/>
                  </a:cubicBezTo>
                  <a:cubicBezTo>
                    <a:pt x="231" y="0"/>
                    <a:pt x="231" y="0"/>
                    <a:pt x="231" y="0"/>
                  </a:cubicBezTo>
                  <a:cubicBezTo>
                    <a:pt x="237" y="3"/>
                    <a:pt x="242" y="6"/>
                    <a:pt x="246" y="9"/>
                  </a:cubicBezTo>
                  <a:cubicBezTo>
                    <a:pt x="321" y="264"/>
                    <a:pt x="321" y="264"/>
                    <a:pt x="321" y="264"/>
                  </a:cubicBezTo>
                  <a:cubicBezTo>
                    <a:pt x="29" y="264"/>
                    <a:pt x="29" y="264"/>
                    <a:pt x="29" y="264"/>
                  </a:cubicBezTo>
                  <a:cubicBezTo>
                    <a:pt x="22" y="250"/>
                    <a:pt x="0" y="244"/>
                    <a:pt x="0" y="244"/>
                  </a:cubicBezTo>
                  <a:cubicBezTo>
                    <a:pt x="0" y="244"/>
                    <a:pt x="0" y="244"/>
                    <a:pt x="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0" name="Freeform 79"/>
            <p:cNvSpPr>
              <a:spLocks/>
            </p:cNvSpPr>
            <p:nvPr/>
          </p:nvSpPr>
          <p:spPr bwMode="auto">
            <a:xfrm>
              <a:off x="2539" y="2020"/>
              <a:ext cx="150" cy="149"/>
            </a:xfrm>
            <a:custGeom>
              <a:avLst/>
              <a:gdLst>
                <a:gd name="T0" fmla="*/ 50 w 275"/>
                <a:gd name="T1" fmla="*/ 0 h 273"/>
                <a:gd name="T2" fmla="*/ 85 w 275"/>
                <a:gd name="T3" fmla="*/ 4 h 273"/>
                <a:gd name="T4" fmla="*/ 150 w 275"/>
                <a:gd name="T5" fmla="*/ 19 h 273"/>
                <a:gd name="T6" fmla="*/ 150 w 275"/>
                <a:gd name="T7" fmla="*/ 19 h 273"/>
                <a:gd name="T8" fmla="*/ 214 w 275"/>
                <a:gd name="T9" fmla="*/ 34 h 273"/>
                <a:gd name="T10" fmla="*/ 275 w 275"/>
                <a:gd name="T11" fmla="*/ 273 h 273"/>
                <a:gd name="T12" fmla="*/ 205 w 275"/>
                <a:gd name="T13" fmla="*/ 260 h 273"/>
                <a:gd name="T14" fmla="*/ 205 w 275"/>
                <a:gd name="T15" fmla="*/ 260 h 273"/>
                <a:gd name="T16" fmla="*/ 65 w 275"/>
                <a:gd name="T17" fmla="*/ 240 h 273"/>
                <a:gd name="T18" fmla="*/ 0 w 275"/>
                <a:gd name="T19" fmla="*/ 266 h 273"/>
                <a:gd name="T20" fmla="*/ 0 w 275"/>
                <a:gd name="T21" fmla="*/ 32 h 273"/>
                <a:gd name="T22" fmla="*/ 0 w 275"/>
                <a:gd name="T23" fmla="*/ 29 h 273"/>
                <a:gd name="T24" fmla="*/ 50 w 275"/>
                <a:gd name="T2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73">
                  <a:moveTo>
                    <a:pt x="50" y="0"/>
                  </a:moveTo>
                  <a:cubicBezTo>
                    <a:pt x="60" y="0"/>
                    <a:pt x="72" y="2"/>
                    <a:pt x="85" y="4"/>
                  </a:cubicBezTo>
                  <a:cubicBezTo>
                    <a:pt x="88" y="5"/>
                    <a:pt x="128" y="13"/>
                    <a:pt x="150" y="19"/>
                  </a:cubicBezTo>
                  <a:cubicBezTo>
                    <a:pt x="150" y="19"/>
                    <a:pt x="150" y="19"/>
                    <a:pt x="150" y="19"/>
                  </a:cubicBezTo>
                  <a:cubicBezTo>
                    <a:pt x="172" y="25"/>
                    <a:pt x="208" y="35"/>
                    <a:pt x="214" y="34"/>
                  </a:cubicBezTo>
                  <a:cubicBezTo>
                    <a:pt x="275" y="273"/>
                    <a:pt x="275" y="273"/>
                    <a:pt x="275" y="273"/>
                  </a:cubicBezTo>
                  <a:cubicBezTo>
                    <a:pt x="264" y="273"/>
                    <a:pt x="205" y="260"/>
                    <a:pt x="205" y="260"/>
                  </a:cubicBezTo>
                  <a:cubicBezTo>
                    <a:pt x="205" y="260"/>
                    <a:pt x="205" y="260"/>
                    <a:pt x="205" y="260"/>
                  </a:cubicBezTo>
                  <a:cubicBezTo>
                    <a:pt x="161" y="251"/>
                    <a:pt x="104" y="240"/>
                    <a:pt x="65" y="240"/>
                  </a:cubicBezTo>
                  <a:cubicBezTo>
                    <a:pt x="30" y="240"/>
                    <a:pt x="11" y="253"/>
                    <a:pt x="0" y="266"/>
                  </a:cubicBezTo>
                  <a:cubicBezTo>
                    <a:pt x="0" y="32"/>
                    <a:pt x="0" y="32"/>
                    <a:pt x="0" y="32"/>
                  </a:cubicBezTo>
                  <a:cubicBezTo>
                    <a:pt x="0" y="31"/>
                    <a:pt x="0" y="30"/>
                    <a:pt x="0" y="29"/>
                  </a:cubicBezTo>
                  <a:cubicBezTo>
                    <a:pt x="7" y="18"/>
                    <a:pt x="21"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1" name="Freeform 80"/>
            <p:cNvSpPr>
              <a:spLocks noEditPoints="1"/>
            </p:cNvSpPr>
            <p:nvPr/>
          </p:nvSpPr>
          <p:spPr bwMode="auto">
            <a:xfrm>
              <a:off x="4875" y="1883"/>
              <a:ext cx="194" cy="190"/>
            </a:xfrm>
            <a:custGeom>
              <a:avLst/>
              <a:gdLst>
                <a:gd name="T0" fmla="*/ 0 w 355"/>
                <a:gd name="T1" fmla="*/ 178 h 349"/>
                <a:gd name="T2" fmla="*/ 180 w 355"/>
                <a:gd name="T3" fmla="*/ 0 h 349"/>
                <a:gd name="T4" fmla="*/ 355 w 355"/>
                <a:gd name="T5" fmla="*/ 173 h 349"/>
                <a:gd name="T6" fmla="*/ 180 w 355"/>
                <a:gd name="T7" fmla="*/ 349 h 349"/>
                <a:gd name="T8" fmla="*/ 0 w 355"/>
                <a:gd name="T9" fmla="*/ 178 h 349"/>
                <a:gd name="T10" fmla="*/ 304 w 355"/>
                <a:gd name="T11" fmla="*/ 188 h 349"/>
                <a:gd name="T12" fmla="*/ 171 w 355"/>
                <a:gd name="T13" fmla="*/ 15 h 349"/>
                <a:gd name="T14" fmla="*/ 51 w 355"/>
                <a:gd name="T15" fmla="*/ 162 h 349"/>
                <a:gd name="T16" fmla="*/ 186 w 355"/>
                <a:gd name="T17" fmla="*/ 333 h 349"/>
                <a:gd name="T18" fmla="*/ 304 w 355"/>
                <a:gd name="T19" fmla="*/ 18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49">
                  <a:moveTo>
                    <a:pt x="0" y="178"/>
                  </a:moveTo>
                  <a:cubicBezTo>
                    <a:pt x="0" y="77"/>
                    <a:pt x="76" y="0"/>
                    <a:pt x="180" y="0"/>
                  </a:cubicBezTo>
                  <a:cubicBezTo>
                    <a:pt x="296" y="0"/>
                    <a:pt x="355" y="84"/>
                    <a:pt x="355" y="173"/>
                  </a:cubicBezTo>
                  <a:cubicBezTo>
                    <a:pt x="355" y="274"/>
                    <a:pt x="277" y="349"/>
                    <a:pt x="180" y="349"/>
                  </a:cubicBezTo>
                  <a:cubicBezTo>
                    <a:pt x="68" y="349"/>
                    <a:pt x="0" y="268"/>
                    <a:pt x="0" y="178"/>
                  </a:cubicBezTo>
                  <a:close/>
                  <a:moveTo>
                    <a:pt x="304" y="188"/>
                  </a:moveTo>
                  <a:cubicBezTo>
                    <a:pt x="304" y="105"/>
                    <a:pt x="268" y="15"/>
                    <a:pt x="171" y="15"/>
                  </a:cubicBezTo>
                  <a:cubicBezTo>
                    <a:pt x="119" y="15"/>
                    <a:pt x="51" y="51"/>
                    <a:pt x="51" y="162"/>
                  </a:cubicBezTo>
                  <a:cubicBezTo>
                    <a:pt x="51" y="236"/>
                    <a:pt x="87" y="333"/>
                    <a:pt x="186" y="333"/>
                  </a:cubicBezTo>
                  <a:cubicBezTo>
                    <a:pt x="247" y="333"/>
                    <a:pt x="304" y="288"/>
                    <a:pt x="304" y="188"/>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2" name="Freeform 81"/>
            <p:cNvSpPr>
              <a:spLocks/>
            </p:cNvSpPr>
            <p:nvPr/>
          </p:nvSpPr>
          <p:spPr bwMode="auto">
            <a:xfrm>
              <a:off x="3024" y="1887"/>
              <a:ext cx="195" cy="186"/>
            </a:xfrm>
            <a:custGeom>
              <a:avLst/>
              <a:gdLst>
                <a:gd name="T0" fmla="*/ 242 w 357"/>
                <a:gd name="T1" fmla="*/ 0 h 341"/>
                <a:gd name="T2" fmla="*/ 242 w 357"/>
                <a:gd name="T3" fmla="*/ 10 h 341"/>
                <a:gd name="T4" fmla="*/ 255 w 357"/>
                <a:gd name="T5" fmla="*/ 11 h 341"/>
                <a:gd name="T6" fmla="*/ 280 w 357"/>
                <a:gd name="T7" fmla="*/ 22 h 341"/>
                <a:gd name="T8" fmla="*/ 290 w 357"/>
                <a:gd name="T9" fmla="*/ 126 h 341"/>
                <a:gd name="T10" fmla="*/ 290 w 357"/>
                <a:gd name="T11" fmla="*/ 184 h 341"/>
                <a:gd name="T12" fmla="*/ 189 w 357"/>
                <a:gd name="T13" fmla="*/ 318 h 341"/>
                <a:gd name="T14" fmla="*/ 87 w 357"/>
                <a:gd name="T15" fmla="*/ 184 h 341"/>
                <a:gd name="T16" fmla="*/ 87 w 357"/>
                <a:gd name="T17" fmla="*/ 75 h 341"/>
                <a:gd name="T18" fmla="*/ 117 w 357"/>
                <a:gd name="T19" fmla="*/ 11 h 341"/>
                <a:gd name="T20" fmla="*/ 129 w 357"/>
                <a:gd name="T21" fmla="*/ 10 h 341"/>
                <a:gd name="T22" fmla="*/ 129 w 357"/>
                <a:gd name="T23" fmla="*/ 0 h 341"/>
                <a:gd name="T24" fmla="*/ 2 w 357"/>
                <a:gd name="T25" fmla="*/ 0 h 341"/>
                <a:gd name="T26" fmla="*/ 2 w 357"/>
                <a:gd name="T27" fmla="*/ 10 h 341"/>
                <a:gd name="T28" fmla="*/ 15 w 357"/>
                <a:gd name="T29" fmla="*/ 11 h 341"/>
                <a:gd name="T30" fmla="*/ 45 w 357"/>
                <a:gd name="T31" fmla="*/ 75 h 341"/>
                <a:gd name="T32" fmla="*/ 45 w 357"/>
                <a:gd name="T33" fmla="*/ 194 h 341"/>
                <a:gd name="T34" fmla="*/ 85 w 357"/>
                <a:gd name="T35" fmla="*/ 313 h 341"/>
                <a:gd name="T36" fmla="*/ 179 w 357"/>
                <a:gd name="T37" fmla="*/ 341 h 341"/>
                <a:gd name="T38" fmla="*/ 275 w 357"/>
                <a:gd name="T39" fmla="*/ 304 h 341"/>
                <a:gd name="T40" fmla="*/ 310 w 357"/>
                <a:gd name="T41" fmla="*/ 183 h 341"/>
                <a:gd name="T42" fmla="*/ 310 w 357"/>
                <a:gd name="T43" fmla="*/ 126 h 341"/>
                <a:gd name="T44" fmla="*/ 317 w 357"/>
                <a:gd name="T45" fmla="*/ 24 h 341"/>
                <a:gd name="T46" fmla="*/ 343 w 357"/>
                <a:gd name="T47" fmla="*/ 11 h 341"/>
                <a:gd name="T48" fmla="*/ 355 w 357"/>
                <a:gd name="T49" fmla="*/ 10 h 341"/>
                <a:gd name="T50" fmla="*/ 355 w 357"/>
                <a:gd name="T51" fmla="*/ 0 h 341"/>
                <a:gd name="T52" fmla="*/ 242 w 357"/>
                <a:gd name="T5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341">
                  <a:moveTo>
                    <a:pt x="242" y="0"/>
                  </a:moveTo>
                  <a:cubicBezTo>
                    <a:pt x="240" y="3"/>
                    <a:pt x="240" y="8"/>
                    <a:pt x="242" y="10"/>
                  </a:cubicBezTo>
                  <a:cubicBezTo>
                    <a:pt x="255" y="11"/>
                    <a:pt x="255" y="11"/>
                    <a:pt x="255" y="11"/>
                  </a:cubicBezTo>
                  <a:cubicBezTo>
                    <a:pt x="267" y="12"/>
                    <a:pt x="277" y="16"/>
                    <a:pt x="280" y="22"/>
                  </a:cubicBezTo>
                  <a:cubicBezTo>
                    <a:pt x="289" y="37"/>
                    <a:pt x="290" y="95"/>
                    <a:pt x="290" y="126"/>
                  </a:cubicBezTo>
                  <a:cubicBezTo>
                    <a:pt x="290" y="184"/>
                    <a:pt x="290" y="184"/>
                    <a:pt x="290" y="184"/>
                  </a:cubicBezTo>
                  <a:cubicBezTo>
                    <a:pt x="290" y="261"/>
                    <a:pt x="262" y="318"/>
                    <a:pt x="189" y="318"/>
                  </a:cubicBezTo>
                  <a:cubicBezTo>
                    <a:pt x="112" y="318"/>
                    <a:pt x="87" y="265"/>
                    <a:pt x="87" y="184"/>
                  </a:cubicBezTo>
                  <a:cubicBezTo>
                    <a:pt x="87" y="75"/>
                    <a:pt x="87" y="75"/>
                    <a:pt x="87" y="75"/>
                  </a:cubicBezTo>
                  <a:cubicBezTo>
                    <a:pt x="87" y="23"/>
                    <a:pt x="88" y="14"/>
                    <a:pt x="117" y="11"/>
                  </a:cubicBezTo>
                  <a:cubicBezTo>
                    <a:pt x="129" y="10"/>
                    <a:pt x="129" y="10"/>
                    <a:pt x="129" y="10"/>
                  </a:cubicBezTo>
                  <a:cubicBezTo>
                    <a:pt x="131" y="9"/>
                    <a:pt x="131" y="3"/>
                    <a:pt x="129" y="0"/>
                  </a:cubicBezTo>
                  <a:cubicBezTo>
                    <a:pt x="2" y="0"/>
                    <a:pt x="2" y="0"/>
                    <a:pt x="2" y="0"/>
                  </a:cubicBezTo>
                  <a:cubicBezTo>
                    <a:pt x="0" y="3"/>
                    <a:pt x="0" y="9"/>
                    <a:pt x="2" y="10"/>
                  </a:cubicBezTo>
                  <a:cubicBezTo>
                    <a:pt x="15" y="11"/>
                    <a:pt x="15" y="11"/>
                    <a:pt x="15" y="11"/>
                  </a:cubicBezTo>
                  <a:cubicBezTo>
                    <a:pt x="44" y="14"/>
                    <a:pt x="45" y="23"/>
                    <a:pt x="45" y="75"/>
                  </a:cubicBezTo>
                  <a:cubicBezTo>
                    <a:pt x="45" y="194"/>
                    <a:pt x="45" y="194"/>
                    <a:pt x="45" y="194"/>
                  </a:cubicBezTo>
                  <a:cubicBezTo>
                    <a:pt x="45" y="254"/>
                    <a:pt x="58" y="291"/>
                    <a:pt x="85" y="313"/>
                  </a:cubicBezTo>
                  <a:cubicBezTo>
                    <a:pt x="109" y="334"/>
                    <a:pt x="144" y="341"/>
                    <a:pt x="179" y="341"/>
                  </a:cubicBezTo>
                  <a:cubicBezTo>
                    <a:pt x="216" y="341"/>
                    <a:pt x="253" y="327"/>
                    <a:pt x="275" y="304"/>
                  </a:cubicBezTo>
                  <a:cubicBezTo>
                    <a:pt x="303" y="274"/>
                    <a:pt x="310" y="227"/>
                    <a:pt x="310" y="183"/>
                  </a:cubicBezTo>
                  <a:cubicBezTo>
                    <a:pt x="310" y="126"/>
                    <a:pt x="310" y="126"/>
                    <a:pt x="310" y="126"/>
                  </a:cubicBezTo>
                  <a:cubicBezTo>
                    <a:pt x="310" y="98"/>
                    <a:pt x="310" y="40"/>
                    <a:pt x="317" y="24"/>
                  </a:cubicBezTo>
                  <a:cubicBezTo>
                    <a:pt x="320" y="17"/>
                    <a:pt x="330" y="12"/>
                    <a:pt x="343" y="11"/>
                  </a:cubicBezTo>
                  <a:cubicBezTo>
                    <a:pt x="355" y="10"/>
                    <a:pt x="355" y="10"/>
                    <a:pt x="355" y="10"/>
                  </a:cubicBezTo>
                  <a:cubicBezTo>
                    <a:pt x="357" y="8"/>
                    <a:pt x="357" y="3"/>
                    <a:pt x="355" y="0"/>
                  </a:cubicBezTo>
                  <a:lnTo>
                    <a:pt x="242" y="0"/>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3" name="Freeform 82"/>
            <p:cNvSpPr>
              <a:spLocks/>
            </p:cNvSpPr>
            <p:nvPr/>
          </p:nvSpPr>
          <p:spPr bwMode="auto">
            <a:xfrm>
              <a:off x="3575" y="1887"/>
              <a:ext cx="195" cy="186"/>
            </a:xfrm>
            <a:custGeom>
              <a:avLst/>
              <a:gdLst>
                <a:gd name="T0" fmla="*/ 252 w 358"/>
                <a:gd name="T1" fmla="*/ 0 h 341"/>
                <a:gd name="T2" fmla="*/ 252 w 358"/>
                <a:gd name="T3" fmla="*/ 11 h 341"/>
                <a:gd name="T4" fmla="*/ 261 w 358"/>
                <a:gd name="T5" fmla="*/ 12 h 341"/>
                <a:gd name="T6" fmla="*/ 284 w 358"/>
                <a:gd name="T7" fmla="*/ 22 h 341"/>
                <a:gd name="T8" fmla="*/ 279 w 358"/>
                <a:gd name="T9" fmla="*/ 41 h 341"/>
                <a:gd name="T10" fmla="*/ 233 w 358"/>
                <a:gd name="T11" fmla="*/ 154 h 341"/>
                <a:gd name="T12" fmla="*/ 184 w 358"/>
                <a:gd name="T13" fmla="*/ 266 h 341"/>
                <a:gd name="T14" fmla="*/ 113 w 358"/>
                <a:gd name="T15" fmla="*/ 92 h 341"/>
                <a:gd name="T16" fmla="*/ 87 w 358"/>
                <a:gd name="T17" fmla="*/ 22 h 341"/>
                <a:gd name="T18" fmla="*/ 111 w 358"/>
                <a:gd name="T19" fmla="*/ 12 h 341"/>
                <a:gd name="T20" fmla="*/ 119 w 358"/>
                <a:gd name="T21" fmla="*/ 11 h 341"/>
                <a:gd name="T22" fmla="*/ 119 w 358"/>
                <a:gd name="T23" fmla="*/ 0 h 341"/>
                <a:gd name="T24" fmla="*/ 3 w 358"/>
                <a:gd name="T25" fmla="*/ 0 h 341"/>
                <a:gd name="T26" fmla="*/ 3 w 358"/>
                <a:gd name="T27" fmla="*/ 11 h 341"/>
                <a:gd name="T28" fmla="*/ 12 w 358"/>
                <a:gd name="T29" fmla="*/ 12 h 341"/>
                <a:gd name="T30" fmla="*/ 53 w 358"/>
                <a:gd name="T31" fmla="*/ 53 h 341"/>
                <a:gd name="T32" fmla="*/ 142 w 358"/>
                <a:gd name="T33" fmla="*/ 272 h 341"/>
                <a:gd name="T34" fmla="*/ 165 w 358"/>
                <a:gd name="T35" fmla="*/ 339 h 341"/>
                <a:gd name="T36" fmla="*/ 173 w 358"/>
                <a:gd name="T37" fmla="*/ 341 h 341"/>
                <a:gd name="T38" fmla="*/ 178 w 358"/>
                <a:gd name="T39" fmla="*/ 339 h 341"/>
                <a:gd name="T40" fmla="*/ 231 w 358"/>
                <a:gd name="T41" fmla="*/ 207 h 341"/>
                <a:gd name="T42" fmla="*/ 258 w 358"/>
                <a:gd name="T43" fmla="*/ 146 h 341"/>
                <a:gd name="T44" fmla="*/ 314 w 358"/>
                <a:gd name="T45" fmla="*/ 30 h 341"/>
                <a:gd name="T46" fmla="*/ 340 w 358"/>
                <a:gd name="T47" fmla="*/ 12 h 341"/>
                <a:gd name="T48" fmla="*/ 356 w 358"/>
                <a:gd name="T49" fmla="*/ 11 h 341"/>
                <a:gd name="T50" fmla="*/ 356 w 358"/>
                <a:gd name="T51" fmla="*/ 0 h 341"/>
                <a:gd name="T52" fmla="*/ 252 w 358"/>
                <a:gd name="T5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341">
                  <a:moveTo>
                    <a:pt x="252" y="0"/>
                  </a:moveTo>
                  <a:cubicBezTo>
                    <a:pt x="250" y="3"/>
                    <a:pt x="249" y="8"/>
                    <a:pt x="252" y="11"/>
                  </a:cubicBezTo>
                  <a:cubicBezTo>
                    <a:pt x="261" y="12"/>
                    <a:pt x="261" y="12"/>
                    <a:pt x="261" y="12"/>
                  </a:cubicBezTo>
                  <a:cubicBezTo>
                    <a:pt x="279" y="14"/>
                    <a:pt x="284" y="18"/>
                    <a:pt x="284" y="22"/>
                  </a:cubicBezTo>
                  <a:cubicBezTo>
                    <a:pt x="284" y="25"/>
                    <a:pt x="283" y="31"/>
                    <a:pt x="279" y="41"/>
                  </a:cubicBezTo>
                  <a:cubicBezTo>
                    <a:pt x="271" y="63"/>
                    <a:pt x="248" y="120"/>
                    <a:pt x="233" y="154"/>
                  </a:cubicBezTo>
                  <a:cubicBezTo>
                    <a:pt x="221" y="181"/>
                    <a:pt x="200" y="233"/>
                    <a:pt x="184" y="266"/>
                  </a:cubicBezTo>
                  <a:cubicBezTo>
                    <a:pt x="159" y="209"/>
                    <a:pt x="136" y="151"/>
                    <a:pt x="113" y="92"/>
                  </a:cubicBezTo>
                  <a:cubicBezTo>
                    <a:pt x="97" y="54"/>
                    <a:pt x="88" y="27"/>
                    <a:pt x="87" y="22"/>
                  </a:cubicBezTo>
                  <a:cubicBezTo>
                    <a:pt x="88" y="18"/>
                    <a:pt x="92" y="14"/>
                    <a:pt x="111" y="12"/>
                  </a:cubicBezTo>
                  <a:cubicBezTo>
                    <a:pt x="119" y="11"/>
                    <a:pt x="119" y="11"/>
                    <a:pt x="119" y="11"/>
                  </a:cubicBezTo>
                  <a:cubicBezTo>
                    <a:pt x="122" y="8"/>
                    <a:pt x="121" y="3"/>
                    <a:pt x="119" y="0"/>
                  </a:cubicBezTo>
                  <a:cubicBezTo>
                    <a:pt x="3" y="0"/>
                    <a:pt x="3" y="0"/>
                    <a:pt x="3" y="0"/>
                  </a:cubicBezTo>
                  <a:cubicBezTo>
                    <a:pt x="0" y="3"/>
                    <a:pt x="0" y="8"/>
                    <a:pt x="3" y="11"/>
                  </a:cubicBezTo>
                  <a:cubicBezTo>
                    <a:pt x="12" y="12"/>
                    <a:pt x="12" y="12"/>
                    <a:pt x="12" y="12"/>
                  </a:cubicBezTo>
                  <a:cubicBezTo>
                    <a:pt x="34" y="14"/>
                    <a:pt x="42" y="25"/>
                    <a:pt x="53" y="53"/>
                  </a:cubicBezTo>
                  <a:cubicBezTo>
                    <a:pt x="142" y="272"/>
                    <a:pt x="142" y="272"/>
                    <a:pt x="142" y="272"/>
                  </a:cubicBezTo>
                  <a:cubicBezTo>
                    <a:pt x="151" y="293"/>
                    <a:pt x="159" y="318"/>
                    <a:pt x="165" y="339"/>
                  </a:cubicBezTo>
                  <a:cubicBezTo>
                    <a:pt x="168" y="340"/>
                    <a:pt x="170" y="341"/>
                    <a:pt x="173" y="341"/>
                  </a:cubicBezTo>
                  <a:cubicBezTo>
                    <a:pt x="175" y="341"/>
                    <a:pt x="177" y="340"/>
                    <a:pt x="178" y="339"/>
                  </a:cubicBezTo>
                  <a:cubicBezTo>
                    <a:pt x="187" y="312"/>
                    <a:pt x="210" y="254"/>
                    <a:pt x="231" y="207"/>
                  </a:cubicBezTo>
                  <a:cubicBezTo>
                    <a:pt x="258" y="146"/>
                    <a:pt x="258" y="146"/>
                    <a:pt x="258" y="146"/>
                  </a:cubicBezTo>
                  <a:cubicBezTo>
                    <a:pt x="280" y="94"/>
                    <a:pt x="300" y="53"/>
                    <a:pt x="314" y="30"/>
                  </a:cubicBezTo>
                  <a:cubicBezTo>
                    <a:pt x="321" y="19"/>
                    <a:pt x="328" y="13"/>
                    <a:pt x="340" y="12"/>
                  </a:cubicBezTo>
                  <a:cubicBezTo>
                    <a:pt x="356" y="11"/>
                    <a:pt x="356" y="11"/>
                    <a:pt x="356" y="11"/>
                  </a:cubicBezTo>
                  <a:cubicBezTo>
                    <a:pt x="358" y="9"/>
                    <a:pt x="358" y="3"/>
                    <a:pt x="356" y="0"/>
                  </a:cubicBezTo>
                  <a:lnTo>
                    <a:pt x="252" y="0"/>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4" name="Freeform 83"/>
            <p:cNvSpPr>
              <a:spLocks/>
            </p:cNvSpPr>
            <p:nvPr/>
          </p:nvSpPr>
          <p:spPr bwMode="auto">
            <a:xfrm>
              <a:off x="3244" y="1887"/>
              <a:ext cx="203" cy="186"/>
            </a:xfrm>
            <a:custGeom>
              <a:avLst/>
              <a:gdLst>
                <a:gd name="T0" fmla="*/ 370 w 372"/>
                <a:gd name="T1" fmla="*/ 0 h 341"/>
                <a:gd name="T2" fmla="*/ 255 w 372"/>
                <a:gd name="T3" fmla="*/ 0 h 341"/>
                <a:gd name="T4" fmla="*/ 256 w 372"/>
                <a:gd name="T5" fmla="*/ 11 h 341"/>
                <a:gd name="T6" fmla="*/ 264 w 372"/>
                <a:gd name="T7" fmla="*/ 12 h 341"/>
                <a:gd name="T8" fmla="*/ 295 w 372"/>
                <a:gd name="T9" fmla="*/ 22 h 341"/>
                <a:gd name="T10" fmla="*/ 305 w 372"/>
                <a:gd name="T11" fmla="*/ 126 h 341"/>
                <a:gd name="T12" fmla="*/ 305 w 372"/>
                <a:gd name="T13" fmla="*/ 234 h 341"/>
                <a:gd name="T14" fmla="*/ 303 w 372"/>
                <a:gd name="T15" fmla="*/ 255 h 341"/>
                <a:gd name="T16" fmla="*/ 302 w 372"/>
                <a:gd name="T17" fmla="*/ 255 h 341"/>
                <a:gd name="T18" fmla="*/ 219 w 372"/>
                <a:gd name="T19" fmla="*/ 164 h 341"/>
                <a:gd name="T20" fmla="*/ 170 w 372"/>
                <a:gd name="T21" fmla="*/ 109 h 341"/>
                <a:gd name="T22" fmla="*/ 85 w 372"/>
                <a:gd name="T23" fmla="*/ 0 h 341"/>
                <a:gd name="T24" fmla="*/ 2 w 372"/>
                <a:gd name="T25" fmla="*/ 0 h 341"/>
                <a:gd name="T26" fmla="*/ 3 w 372"/>
                <a:gd name="T27" fmla="*/ 11 h 341"/>
                <a:gd name="T28" fmla="*/ 12 w 372"/>
                <a:gd name="T29" fmla="*/ 12 h 341"/>
                <a:gd name="T30" fmla="*/ 43 w 372"/>
                <a:gd name="T31" fmla="*/ 24 h 341"/>
                <a:gd name="T32" fmla="*/ 54 w 372"/>
                <a:gd name="T33" fmla="*/ 60 h 341"/>
                <a:gd name="T34" fmla="*/ 54 w 372"/>
                <a:gd name="T35" fmla="*/ 206 h 341"/>
                <a:gd name="T36" fmla="*/ 47 w 372"/>
                <a:gd name="T37" fmla="*/ 310 h 341"/>
                <a:gd name="T38" fmla="*/ 25 w 372"/>
                <a:gd name="T39" fmla="*/ 320 h 341"/>
                <a:gd name="T40" fmla="*/ 12 w 372"/>
                <a:gd name="T41" fmla="*/ 321 h 341"/>
                <a:gd name="T42" fmla="*/ 11 w 372"/>
                <a:gd name="T43" fmla="*/ 332 h 341"/>
                <a:gd name="T44" fmla="*/ 126 w 372"/>
                <a:gd name="T45" fmla="*/ 332 h 341"/>
                <a:gd name="T46" fmla="*/ 125 w 372"/>
                <a:gd name="T47" fmla="*/ 321 h 341"/>
                <a:gd name="T48" fmla="*/ 109 w 372"/>
                <a:gd name="T49" fmla="*/ 320 h 341"/>
                <a:gd name="T50" fmla="*/ 84 w 372"/>
                <a:gd name="T51" fmla="*/ 310 h 341"/>
                <a:gd name="T52" fmla="*/ 75 w 372"/>
                <a:gd name="T53" fmla="*/ 206 h 341"/>
                <a:gd name="T54" fmla="*/ 75 w 372"/>
                <a:gd name="T55" fmla="*/ 96 h 341"/>
                <a:gd name="T56" fmla="*/ 77 w 372"/>
                <a:gd name="T57" fmla="*/ 63 h 341"/>
                <a:gd name="T58" fmla="*/ 78 w 372"/>
                <a:gd name="T59" fmla="*/ 63 h 341"/>
                <a:gd name="T60" fmla="*/ 137 w 372"/>
                <a:gd name="T61" fmla="*/ 131 h 341"/>
                <a:gd name="T62" fmla="*/ 254 w 372"/>
                <a:gd name="T63" fmla="*/ 264 h 341"/>
                <a:gd name="T64" fmla="*/ 318 w 372"/>
                <a:gd name="T65" fmla="*/ 341 h 341"/>
                <a:gd name="T66" fmla="*/ 328 w 372"/>
                <a:gd name="T67" fmla="*/ 335 h 341"/>
                <a:gd name="T68" fmla="*/ 326 w 372"/>
                <a:gd name="T69" fmla="*/ 247 h 341"/>
                <a:gd name="T70" fmla="*/ 326 w 372"/>
                <a:gd name="T71" fmla="*/ 126 h 341"/>
                <a:gd name="T72" fmla="*/ 334 w 372"/>
                <a:gd name="T73" fmla="*/ 23 h 341"/>
                <a:gd name="T74" fmla="*/ 362 w 372"/>
                <a:gd name="T75" fmla="*/ 12 h 341"/>
                <a:gd name="T76" fmla="*/ 369 w 372"/>
                <a:gd name="T77" fmla="*/ 11 h 341"/>
                <a:gd name="T78" fmla="*/ 370 w 372"/>
                <a:gd name="T7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41">
                  <a:moveTo>
                    <a:pt x="370" y="0"/>
                  </a:moveTo>
                  <a:cubicBezTo>
                    <a:pt x="255" y="0"/>
                    <a:pt x="255" y="0"/>
                    <a:pt x="255" y="0"/>
                  </a:cubicBezTo>
                  <a:cubicBezTo>
                    <a:pt x="253" y="3"/>
                    <a:pt x="253" y="9"/>
                    <a:pt x="256" y="11"/>
                  </a:cubicBezTo>
                  <a:cubicBezTo>
                    <a:pt x="264" y="12"/>
                    <a:pt x="264" y="12"/>
                    <a:pt x="264" y="12"/>
                  </a:cubicBezTo>
                  <a:cubicBezTo>
                    <a:pt x="284" y="14"/>
                    <a:pt x="292" y="18"/>
                    <a:pt x="295" y="22"/>
                  </a:cubicBezTo>
                  <a:cubicBezTo>
                    <a:pt x="305" y="37"/>
                    <a:pt x="305" y="103"/>
                    <a:pt x="305" y="126"/>
                  </a:cubicBezTo>
                  <a:cubicBezTo>
                    <a:pt x="305" y="234"/>
                    <a:pt x="305" y="234"/>
                    <a:pt x="305" y="234"/>
                  </a:cubicBezTo>
                  <a:cubicBezTo>
                    <a:pt x="305" y="245"/>
                    <a:pt x="305" y="253"/>
                    <a:pt x="303" y="255"/>
                  </a:cubicBezTo>
                  <a:cubicBezTo>
                    <a:pt x="302" y="255"/>
                    <a:pt x="302" y="255"/>
                    <a:pt x="302" y="255"/>
                  </a:cubicBezTo>
                  <a:cubicBezTo>
                    <a:pt x="279" y="231"/>
                    <a:pt x="254" y="203"/>
                    <a:pt x="219" y="164"/>
                  </a:cubicBezTo>
                  <a:cubicBezTo>
                    <a:pt x="170" y="109"/>
                    <a:pt x="170" y="109"/>
                    <a:pt x="170" y="109"/>
                  </a:cubicBezTo>
                  <a:cubicBezTo>
                    <a:pt x="155" y="91"/>
                    <a:pt x="97" y="27"/>
                    <a:pt x="85" y="0"/>
                  </a:cubicBezTo>
                  <a:cubicBezTo>
                    <a:pt x="2" y="0"/>
                    <a:pt x="2" y="0"/>
                    <a:pt x="2" y="0"/>
                  </a:cubicBezTo>
                  <a:cubicBezTo>
                    <a:pt x="0" y="3"/>
                    <a:pt x="1" y="8"/>
                    <a:pt x="3" y="11"/>
                  </a:cubicBezTo>
                  <a:cubicBezTo>
                    <a:pt x="12" y="12"/>
                    <a:pt x="12" y="12"/>
                    <a:pt x="12" y="12"/>
                  </a:cubicBezTo>
                  <a:cubicBezTo>
                    <a:pt x="24" y="13"/>
                    <a:pt x="36" y="17"/>
                    <a:pt x="43" y="24"/>
                  </a:cubicBezTo>
                  <a:cubicBezTo>
                    <a:pt x="54" y="36"/>
                    <a:pt x="54" y="46"/>
                    <a:pt x="54" y="60"/>
                  </a:cubicBezTo>
                  <a:cubicBezTo>
                    <a:pt x="54" y="206"/>
                    <a:pt x="54" y="206"/>
                    <a:pt x="54" y="206"/>
                  </a:cubicBezTo>
                  <a:cubicBezTo>
                    <a:pt x="54" y="230"/>
                    <a:pt x="55" y="292"/>
                    <a:pt x="47" y="310"/>
                  </a:cubicBezTo>
                  <a:cubicBezTo>
                    <a:pt x="45" y="315"/>
                    <a:pt x="37" y="319"/>
                    <a:pt x="25" y="320"/>
                  </a:cubicBezTo>
                  <a:cubicBezTo>
                    <a:pt x="12" y="321"/>
                    <a:pt x="12" y="321"/>
                    <a:pt x="12" y="321"/>
                  </a:cubicBezTo>
                  <a:cubicBezTo>
                    <a:pt x="9" y="324"/>
                    <a:pt x="9" y="329"/>
                    <a:pt x="11" y="332"/>
                  </a:cubicBezTo>
                  <a:cubicBezTo>
                    <a:pt x="126" y="332"/>
                    <a:pt x="126" y="332"/>
                    <a:pt x="126" y="332"/>
                  </a:cubicBezTo>
                  <a:cubicBezTo>
                    <a:pt x="128" y="330"/>
                    <a:pt x="128" y="325"/>
                    <a:pt x="125" y="321"/>
                  </a:cubicBezTo>
                  <a:cubicBezTo>
                    <a:pt x="109" y="320"/>
                    <a:pt x="109" y="320"/>
                    <a:pt x="109" y="320"/>
                  </a:cubicBezTo>
                  <a:cubicBezTo>
                    <a:pt x="97" y="319"/>
                    <a:pt x="87" y="316"/>
                    <a:pt x="84" y="310"/>
                  </a:cubicBezTo>
                  <a:cubicBezTo>
                    <a:pt x="76" y="295"/>
                    <a:pt x="75" y="230"/>
                    <a:pt x="75" y="206"/>
                  </a:cubicBezTo>
                  <a:cubicBezTo>
                    <a:pt x="75" y="96"/>
                    <a:pt x="75" y="96"/>
                    <a:pt x="75" y="96"/>
                  </a:cubicBezTo>
                  <a:cubicBezTo>
                    <a:pt x="75" y="81"/>
                    <a:pt x="75" y="69"/>
                    <a:pt x="77" y="63"/>
                  </a:cubicBezTo>
                  <a:cubicBezTo>
                    <a:pt x="78" y="63"/>
                    <a:pt x="78" y="63"/>
                    <a:pt x="78" y="63"/>
                  </a:cubicBezTo>
                  <a:cubicBezTo>
                    <a:pt x="89" y="74"/>
                    <a:pt x="123" y="116"/>
                    <a:pt x="137" y="131"/>
                  </a:cubicBezTo>
                  <a:cubicBezTo>
                    <a:pt x="254" y="264"/>
                    <a:pt x="254" y="264"/>
                    <a:pt x="254" y="264"/>
                  </a:cubicBezTo>
                  <a:cubicBezTo>
                    <a:pt x="297" y="314"/>
                    <a:pt x="312" y="332"/>
                    <a:pt x="318" y="341"/>
                  </a:cubicBezTo>
                  <a:cubicBezTo>
                    <a:pt x="324" y="341"/>
                    <a:pt x="327" y="338"/>
                    <a:pt x="328" y="335"/>
                  </a:cubicBezTo>
                  <a:cubicBezTo>
                    <a:pt x="326" y="322"/>
                    <a:pt x="326" y="262"/>
                    <a:pt x="326" y="247"/>
                  </a:cubicBezTo>
                  <a:cubicBezTo>
                    <a:pt x="326" y="126"/>
                    <a:pt x="326" y="126"/>
                    <a:pt x="326" y="126"/>
                  </a:cubicBezTo>
                  <a:cubicBezTo>
                    <a:pt x="326" y="103"/>
                    <a:pt x="325" y="41"/>
                    <a:pt x="334" y="23"/>
                  </a:cubicBezTo>
                  <a:cubicBezTo>
                    <a:pt x="336" y="19"/>
                    <a:pt x="346" y="14"/>
                    <a:pt x="362" y="12"/>
                  </a:cubicBezTo>
                  <a:cubicBezTo>
                    <a:pt x="369" y="11"/>
                    <a:pt x="369" y="11"/>
                    <a:pt x="369" y="11"/>
                  </a:cubicBezTo>
                  <a:cubicBezTo>
                    <a:pt x="372" y="8"/>
                    <a:pt x="372" y="3"/>
                    <a:pt x="370" y="0"/>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5" name="Freeform 84"/>
            <p:cNvSpPr>
              <a:spLocks/>
            </p:cNvSpPr>
            <p:nvPr/>
          </p:nvSpPr>
          <p:spPr bwMode="auto">
            <a:xfrm>
              <a:off x="3477" y="1887"/>
              <a:ext cx="72" cy="181"/>
            </a:xfrm>
            <a:custGeom>
              <a:avLst/>
              <a:gdLst>
                <a:gd name="T0" fmla="*/ 15 w 133"/>
                <a:gd name="T1" fmla="*/ 12 h 332"/>
                <a:gd name="T2" fmla="*/ 46 w 133"/>
                <a:gd name="T3" fmla="*/ 76 h 332"/>
                <a:gd name="T4" fmla="*/ 46 w 133"/>
                <a:gd name="T5" fmla="*/ 256 h 332"/>
                <a:gd name="T6" fmla="*/ 15 w 133"/>
                <a:gd name="T7" fmla="*/ 320 h 332"/>
                <a:gd name="T8" fmla="*/ 3 w 133"/>
                <a:gd name="T9" fmla="*/ 321 h 332"/>
                <a:gd name="T10" fmla="*/ 2 w 133"/>
                <a:gd name="T11" fmla="*/ 332 h 332"/>
                <a:gd name="T12" fmla="*/ 131 w 133"/>
                <a:gd name="T13" fmla="*/ 332 h 332"/>
                <a:gd name="T14" fmla="*/ 131 w 133"/>
                <a:gd name="T15" fmla="*/ 321 h 332"/>
                <a:gd name="T16" fmla="*/ 118 w 133"/>
                <a:gd name="T17" fmla="*/ 320 h 332"/>
                <a:gd name="T18" fmla="*/ 87 w 133"/>
                <a:gd name="T19" fmla="*/ 256 h 332"/>
                <a:gd name="T20" fmla="*/ 87 w 133"/>
                <a:gd name="T21" fmla="*/ 76 h 332"/>
                <a:gd name="T22" fmla="*/ 118 w 133"/>
                <a:gd name="T23" fmla="*/ 12 h 332"/>
                <a:gd name="T24" fmla="*/ 131 w 133"/>
                <a:gd name="T25" fmla="*/ 11 h 332"/>
                <a:gd name="T26" fmla="*/ 131 w 133"/>
                <a:gd name="T27" fmla="*/ 0 h 332"/>
                <a:gd name="T28" fmla="*/ 2 w 133"/>
                <a:gd name="T29" fmla="*/ 0 h 332"/>
                <a:gd name="T30" fmla="*/ 3 w 133"/>
                <a:gd name="T31" fmla="*/ 11 h 332"/>
                <a:gd name="T32" fmla="*/ 15 w 133"/>
                <a:gd name="T33"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332">
                  <a:moveTo>
                    <a:pt x="15" y="12"/>
                  </a:moveTo>
                  <a:cubicBezTo>
                    <a:pt x="45" y="14"/>
                    <a:pt x="46" y="23"/>
                    <a:pt x="46" y="76"/>
                  </a:cubicBezTo>
                  <a:cubicBezTo>
                    <a:pt x="46" y="256"/>
                    <a:pt x="46" y="256"/>
                    <a:pt x="46" y="256"/>
                  </a:cubicBezTo>
                  <a:cubicBezTo>
                    <a:pt x="46" y="309"/>
                    <a:pt x="45" y="316"/>
                    <a:pt x="15" y="320"/>
                  </a:cubicBezTo>
                  <a:cubicBezTo>
                    <a:pt x="3" y="321"/>
                    <a:pt x="3" y="321"/>
                    <a:pt x="3" y="321"/>
                  </a:cubicBezTo>
                  <a:cubicBezTo>
                    <a:pt x="0" y="324"/>
                    <a:pt x="0" y="330"/>
                    <a:pt x="2" y="332"/>
                  </a:cubicBezTo>
                  <a:cubicBezTo>
                    <a:pt x="131" y="332"/>
                    <a:pt x="131" y="332"/>
                    <a:pt x="131" y="332"/>
                  </a:cubicBezTo>
                  <a:cubicBezTo>
                    <a:pt x="133" y="329"/>
                    <a:pt x="133" y="323"/>
                    <a:pt x="131" y="321"/>
                  </a:cubicBezTo>
                  <a:cubicBezTo>
                    <a:pt x="118" y="320"/>
                    <a:pt x="118" y="320"/>
                    <a:pt x="118" y="320"/>
                  </a:cubicBezTo>
                  <a:cubicBezTo>
                    <a:pt x="88" y="316"/>
                    <a:pt x="87" y="309"/>
                    <a:pt x="87" y="256"/>
                  </a:cubicBezTo>
                  <a:cubicBezTo>
                    <a:pt x="87" y="76"/>
                    <a:pt x="87" y="76"/>
                    <a:pt x="87" y="76"/>
                  </a:cubicBezTo>
                  <a:cubicBezTo>
                    <a:pt x="87" y="23"/>
                    <a:pt x="88" y="14"/>
                    <a:pt x="118" y="12"/>
                  </a:cubicBezTo>
                  <a:cubicBezTo>
                    <a:pt x="131" y="11"/>
                    <a:pt x="131" y="11"/>
                    <a:pt x="131" y="11"/>
                  </a:cubicBezTo>
                  <a:cubicBezTo>
                    <a:pt x="133" y="9"/>
                    <a:pt x="133" y="3"/>
                    <a:pt x="131" y="0"/>
                  </a:cubicBezTo>
                  <a:cubicBezTo>
                    <a:pt x="2" y="0"/>
                    <a:pt x="2" y="0"/>
                    <a:pt x="2" y="0"/>
                  </a:cubicBezTo>
                  <a:cubicBezTo>
                    <a:pt x="0" y="3"/>
                    <a:pt x="0" y="9"/>
                    <a:pt x="3" y="11"/>
                  </a:cubicBezTo>
                  <a:lnTo>
                    <a:pt x="15" y="12"/>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6" name="Freeform 85"/>
            <p:cNvSpPr>
              <a:spLocks/>
            </p:cNvSpPr>
            <p:nvPr/>
          </p:nvSpPr>
          <p:spPr bwMode="auto">
            <a:xfrm>
              <a:off x="4303" y="1887"/>
              <a:ext cx="73" cy="181"/>
            </a:xfrm>
            <a:custGeom>
              <a:avLst/>
              <a:gdLst>
                <a:gd name="T0" fmla="*/ 15 w 133"/>
                <a:gd name="T1" fmla="*/ 12 h 332"/>
                <a:gd name="T2" fmla="*/ 45 w 133"/>
                <a:gd name="T3" fmla="*/ 76 h 332"/>
                <a:gd name="T4" fmla="*/ 45 w 133"/>
                <a:gd name="T5" fmla="*/ 256 h 332"/>
                <a:gd name="T6" fmla="*/ 15 w 133"/>
                <a:gd name="T7" fmla="*/ 320 h 332"/>
                <a:gd name="T8" fmla="*/ 2 w 133"/>
                <a:gd name="T9" fmla="*/ 321 h 332"/>
                <a:gd name="T10" fmla="*/ 2 w 133"/>
                <a:gd name="T11" fmla="*/ 332 h 332"/>
                <a:gd name="T12" fmla="*/ 131 w 133"/>
                <a:gd name="T13" fmla="*/ 332 h 332"/>
                <a:gd name="T14" fmla="*/ 130 w 133"/>
                <a:gd name="T15" fmla="*/ 321 h 332"/>
                <a:gd name="T16" fmla="*/ 118 w 133"/>
                <a:gd name="T17" fmla="*/ 320 h 332"/>
                <a:gd name="T18" fmla="*/ 87 w 133"/>
                <a:gd name="T19" fmla="*/ 256 h 332"/>
                <a:gd name="T20" fmla="*/ 87 w 133"/>
                <a:gd name="T21" fmla="*/ 76 h 332"/>
                <a:gd name="T22" fmla="*/ 118 w 133"/>
                <a:gd name="T23" fmla="*/ 12 h 332"/>
                <a:gd name="T24" fmla="*/ 130 w 133"/>
                <a:gd name="T25" fmla="*/ 11 h 332"/>
                <a:gd name="T26" fmla="*/ 131 w 133"/>
                <a:gd name="T27" fmla="*/ 0 h 332"/>
                <a:gd name="T28" fmla="*/ 2 w 133"/>
                <a:gd name="T29" fmla="*/ 0 h 332"/>
                <a:gd name="T30" fmla="*/ 2 w 133"/>
                <a:gd name="T31" fmla="*/ 11 h 332"/>
                <a:gd name="T32" fmla="*/ 15 w 133"/>
                <a:gd name="T33"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332">
                  <a:moveTo>
                    <a:pt x="15" y="12"/>
                  </a:moveTo>
                  <a:cubicBezTo>
                    <a:pt x="44" y="14"/>
                    <a:pt x="45" y="23"/>
                    <a:pt x="45" y="76"/>
                  </a:cubicBezTo>
                  <a:cubicBezTo>
                    <a:pt x="45" y="256"/>
                    <a:pt x="45" y="256"/>
                    <a:pt x="45" y="256"/>
                  </a:cubicBezTo>
                  <a:cubicBezTo>
                    <a:pt x="45" y="309"/>
                    <a:pt x="44" y="316"/>
                    <a:pt x="15" y="320"/>
                  </a:cubicBezTo>
                  <a:cubicBezTo>
                    <a:pt x="2" y="321"/>
                    <a:pt x="2" y="321"/>
                    <a:pt x="2" y="321"/>
                  </a:cubicBezTo>
                  <a:cubicBezTo>
                    <a:pt x="0" y="324"/>
                    <a:pt x="0" y="330"/>
                    <a:pt x="2" y="332"/>
                  </a:cubicBezTo>
                  <a:cubicBezTo>
                    <a:pt x="131" y="332"/>
                    <a:pt x="131" y="332"/>
                    <a:pt x="131" y="332"/>
                  </a:cubicBezTo>
                  <a:cubicBezTo>
                    <a:pt x="132" y="329"/>
                    <a:pt x="133" y="323"/>
                    <a:pt x="130" y="321"/>
                  </a:cubicBezTo>
                  <a:cubicBezTo>
                    <a:pt x="118" y="320"/>
                    <a:pt x="118" y="320"/>
                    <a:pt x="118" y="320"/>
                  </a:cubicBezTo>
                  <a:cubicBezTo>
                    <a:pt x="88" y="316"/>
                    <a:pt x="87" y="309"/>
                    <a:pt x="87" y="256"/>
                  </a:cubicBezTo>
                  <a:cubicBezTo>
                    <a:pt x="87" y="76"/>
                    <a:pt x="87" y="76"/>
                    <a:pt x="87" y="76"/>
                  </a:cubicBezTo>
                  <a:cubicBezTo>
                    <a:pt x="87" y="23"/>
                    <a:pt x="88" y="14"/>
                    <a:pt x="118" y="12"/>
                  </a:cubicBezTo>
                  <a:cubicBezTo>
                    <a:pt x="130" y="11"/>
                    <a:pt x="130" y="11"/>
                    <a:pt x="130" y="11"/>
                  </a:cubicBezTo>
                  <a:cubicBezTo>
                    <a:pt x="133" y="9"/>
                    <a:pt x="132" y="3"/>
                    <a:pt x="131" y="0"/>
                  </a:cubicBezTo>
                  <a:cubicBezTo>
                    <a:pt x="2" y="0"/>
                    <a:pt x="2" y="0"/>
                    <a:pt x="2" y="0"/>
                  </a:cubicBezTo>
                  <a:cubicBezTo>
                    <a:pt x="0" y="3"/>
                    <a:pt x="0" y="9"/>
                    <a:pt x="2" y="11"/>
                  </a:cubicBezTo>
                  <a:lnTo>
                    <a:pt x="15" y="12"/>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7" name="Freeform 86"/>
            <p:cNvSpPr>
              <a:spLocks/>
            </p:cNvSpPr>
            <p:nvPr/>
          </p:nvSpPr>
          <p:spPr bwMode="auto">
            <a:xfrm>
              <a:off x="4604" y="1887"/>
              <a:ext cx="171" cy="181"/>
            </a:xfrm>
            <a:custGeom>
              <a:avLst/>
              <a:gdLst>
                <a:gd name="T0" fmla="*/ 17 w 313"/>
                <a:gd name="T1" fmla="*/ 13 h 332"/>
                <a:gd name="T2" fmla="*/ 57 w 313"/>
                <a:gd name="T3" fmla="*/ 52 h 332"/>
                <a:gd name="T4" fmla="*/ 116 w 313"/>
                <a:gd name="T5" fmla="*/ 168 h 332"/>
                <a:gd name="T6" fmla="*/ 132 w 313"/>
                <a:gd name="T7" fmla="*/ 230 h 332"/>
                <a:gd name="T8" fmla="*/ 132 w 313"/>
                <a:gd name="T9" fmla="*/ 256 h 332"/>
                <a:gd name="T10" fmla="*/ 102 w 313"/>
                <a:gd name="T11" fmla="*/ 320 h 332"/>
                <a:gd name="T12" fmla="*/ 86 w 313"/>
                <a:gd name="T13" fmla="*/ 321 h 332"/>
                <a:gd name="T14" fmla="*/ 86 w 313"/>
                <a:gd name="T15" fmla="*/ 332 h 332"/>
                <a:gd name="T16" fmla="*/ 223 w 313"/>
                <a:gd name="T17" fmla="*/ 332 h 332"/>
                <a:gd name="T18" fmla="*/ 223 w 313"/>
                <a:gd name="T19" fmla="*/ 321 h 332"/>
                <a:gd name="T20" fmla="*/ 204 w 313"/>
                <a:gd name="T21" fmla="*/ 320 h 332"/>
                <a:gd name="T22" fmla="*/ 174 w 313"/>
                <a:gd name="T23" fmla="*/ 256 h 332"/>
                <a:gd name="T24" fmla="*/ 174 w 313"/>
                <a:gd name="T25" fmla="*/ 230 h 332"/>
                <a:gd name="T26" fmla="*/ 197 w 313"/>
                <a:gd name="T27" fmla="*/ 148 h 332"/>
                <a:gd name="T28" fmla="*/ 229 w 313"/>
                <a:gd name="T29" fmla="*/ 93 h 332"/>
                <a:gd name="T30" fmla="*/ 295 w 313"/>
                <a:gd name="T31" fmla="*/ 13 h 332"/>
                <a:gd name="T32" fmla="*/ 310 w 313"/>
                <a:gd name="T33" fmla="*/ 11 h 332"/>
                <a:gd name="T34" fmla="*/ 310 w 313"/>
                <a:gd name="T35" fmla="*/ 0 h 332"/>
                <a:gd name="T36" fmla="*/ 212 w 313"/>
                <a:gd name="T37" fmla="*/ 0 h 332"/>
                <a:gd name="T38" fmla="*/ 212 w 313"/>
                <a:gd name="T39" fmla="*/ 11 h 332"/>
                <a:gd name="T40" fmla="*/ 221 w 313"/>
                <a:gd name="T41" fmla="*/ 12 h 332"/>
                <a:gd name="T42" fmla="*/ 243 w 313"/>
                <a:gd name="T43" fmla="*/ 20 h 332"/>
                <a:gd name="T44" fmla="*/ 210 w 313"/>
                <a:gd name="T45" fmla="*/ 87 h 332"/>
                <a:gd name="T46" fmla="*/ 162 w 313"/>
                <a:gd name="T47" fmla="*/ 172 h 332"/>
                <a:gd name="T48" fmla="*/ 105 w 313"/>
                <a:gd name="T49" fmla="*/ 60 h 332"/>
                <a:gd name="T50" fmla="*/ 90 w 313"/>
                <a:gd name="T51" fmla="*/ 21 h 332"/>
                <a:gd name="T52" fmla="*/ 111 w 313"/>
                <a:gd name="T53" fmla="*/ 12 h 332"/>
                <a:gd name="T54" fmla="*/ 118 w 313"/>
                <a:gd name="T55" fmla="*/ 11 h 332"/>
                <a:gd name="T56" fmla="*/ 118 w 313"/>
                <a:gd name="T57" fmla="*/ 0 h 332"/>
                <a:gd name="T58" fmla="*/ 2 w 313"/>
                <a:gd name="T59" fmla="*/ 0 h 332"/>
                <a:gd name="T60" fmla="*/ 3 w 313"/>
                <a:gd name="T61" fmla="*/ 11 h 332"/>
                <a:gd name="T62" fmla="*/ 17 w 313"/>
                <a:gd name="T63"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332">
                  <a:moveTo>
                    <a:pt x="17" y="13"/>
                  </a:moveTo>
                  <a:cubicBezTo>
                    <a:pt x="32" y="16"/>
                    <a:pt x="39" y="19"/>
                    <a:pt x="57" y="52"/>
                  </a:cubicBezTo>
                  <a:cubicBezTo>
                    <a:pt x="116" y="168"/>
                    <a:pt x="116" y="168"/>
                    <a:pt x="116" y="168"/>
                  </a:cubicBezTo>
                  <a:cubicBezTo>
                    <a:pt x="131" y="196"/>
                    <a:pt x="132" y="202"/>
                    <a:pt x="132" y="230"/>
                  </a:cubicBezTo>
                  <a:cubicBezTo>
                    <a:pt x="132" y="256"/>
                    <a:pt x="132" y="256"/>
                    <a:pt x="132" y="256"/>
                  </a:cubicBezTo>
                  <a:cubicBezTo>
                    <a:pt x="132" y="310"/>
                    <a:pt x="131" y="317"/>
                    <a:pt x="102" y="320"/>
                  </a:cubicBezTo>
                  <a:cubicBezTo>
                    <a:pt x="86" y="321"/>
                    <a:pt x="86" y="321"/>
                    <a:pt x="86" y="321"/>
                  </a:cubicBezTo>
                  <a:cubicBezTo>
                    <a:pt x="84" y="324"/>
                    <a:pt x="84" y="330"/>
                    <a:pt x="86" y="332"/>
                  </a:cubicBezTo>
                  <a:cubicBezTo>
                    <a:pt x="223" y="332"/>
                    <a:pt x="223" y="332"/>
                    <a:pt x="223" y="332"/>
                  </a:cubicBezTo>
                  <a:cubicBezTo>
                    <a:pt x="225" y="330"/>
                    <a:pt x="225" y="324"/>
                    <a:pt x="223" y="321"/>
                  </a:cubicBezTo>
                  <a:cubicBezTo>
                    <a:pt x="204" y="320"/>
                    <a:pt x="204" y="320"/>
                    <a:pt x="204" y="320"/>
                  </a:cubicBezTo>
                  <a:cubicBezTo>
                    <a:pt x="177" y="318"/>
                    <a:pt x="174" y="310"/>
                    <a:pt x="174" y="256"/>
                  </a:cubicBezTo>
                  <a:cubicBezTo>
                    <a:pt x="174" y="230"/>
                    <a:pt x="174" y="230"/>
                    <a:pt x="174" y="230"/>
                  </a:cubicBezTo>
                  <a:cubicBezTo>
                    <a:pt x="174" y="191"/>
                    <a:pt x="175" y="186"/>
                    <a:pt x="197" y="148"/>
                  </a:cubicBezTo>
                  <a:cubicBezTo>
                    <a:pt x="229" y="93"/>
                    <a:pt x="229" y="93"/>
                    <a:pt x="229" y="93"/>
                  </a:cubicBezTo>
                  <a:cubicBezTo>
                    <a:pt x="254" y="50"/>
                    <a:pt x="269" y="18"/>
                    <a:pt x="295" y="13"/>
                  </a:cubicBezTo>
                  <a:cubicBezTo>
                    <a:pt x="310" y="11"/>
                    <a:pt x="310" y="11"/>
                    <a:pt x="310" y="11"/>
                  </a:cubicBezTo>
                  <a:cubicBezTo>
                    <a:pt x="313" y="8"/>
                    <a:pt x="313" y="3"/>
                    <a:pt x="310" y="0"/>
                  </a:cubicBezTo>
                  <a:cubicBezTo>
                    <a:pt x="212" y="0"/>
                    <a:pt x="212" y="0"/>
                    <a:pt x="212" y="0"/>
                  </a:cubicBezTo>
                  <a:cubicBezTo>
                    <a:pt x="209" y="3"/>
                    <a:pt x="209" y="8"/>
                    <a:pt x="212" y="11"/>
                  </a:cubicBezTo>
                  <a:cubicBezTo>
                    <a:pt x="221" y="12"/>
                    <a:pt x="221" y="12"/>
                    <a:pt x="221" y="12"/>
                  </a:cubicBezTo>
                  <a:cubicBezTo>
                    <a:pt x="233" y="13"/>
                    <a:pt x="243" y="17"/>
                    <a:pt x="243" y="20"/>
                  </a:cubicBezTo>
                  <a:cubicBezTo>
                    <a:pt x="243" y="26"/>
                    <a:pt x="224" y="60"/>
                    <a:pt x="210" y="87"/>
                  </a:cubicBezTo>
                  <a:cubicBezTo>
                    <a:pt x="195" y="116"/>
                    <a:pt x="178" y="145"/>
                    <a:pt x="162" y="172"/>
                  </a:cubicBezTo>
                  <a:cubicBezTo>
                    <a:pt x="143" y="137"/>
                    <a:pt x="124" y="97"/>
                    <a:pt x="105" y="60"/>
                  </a:cubicBezTo>
                  <a:cubicBezTo>
                    <a:pt x="103" y="55"/>
                    <a:pt x="90" y="26"/>
                    <a:pt x="90" y="21"/>
                  </a:cubicBezTo>
                  <a:cubicBezTo>
                    <a:pt x="90" y="17"/>
                    <a:pt x="93" y="15"/>
                    <a:pt x="111" y="12"/>
                  </a:cubicBezTo>
                  <a:cubicBezTo>
                    <a:pt x="118" y="11"/>
                    <a:pt x="118" y="11"/>
                    <a:pt x="118" y="11"/>
                  </a:cubicBezTo>
                  <a:cubicBezTo>
                    <a:pt x="120" y="9"/>
                    <a:pt x="120" y="3"/>
                    <a:pt x="118" y="0"/>
                  </a:cubicBezTo>
                  <a:cubicBezTo>
                    <a:pt x="2" y="0"/>
                    <a:pt x="2" y="0"/>
                    <a:pt x="2" y="0"/>
                  </a:cubicBezTo>
                  <a:cubicBezTo>
                    <a:pt x="0" y="3"/>
                    <a:pt x="0" y="8"/>
                    <a:pt x="3" y="11"/>
                  </a:cubicBezTo>
                  <a:lnTo>
                    <a:pt x="17" y="13"/>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8" name="Freeform 87"/>
            <p:cNvSpPr>
              <a:spLocks/>
            </p:cNvSpPr>
            <p:nvPr/>
          </p:nvSpPr>
          <p:spPr bwMode="auto">
            <a:xfrm>
              <a:off x="5094" y="1887"/>
              <a:ext cx="125" cy="181"/>
            </a:xfrm>
            <a:custGeom>
              <a:avLst/>
              <a:gdLst>
                <a:gd name="T0" fmla="*/ 228 w 229"/>
                <a:gd name="T1" fmla="*/ 0 h 332"/>
                <a:gd name="T2" fmla="*/ 160 w 229"/>
                <a:gd name="T3" fmla="*/ 0 h 332"/>
                <a:gd name="T4" fmla="*/ 67 w 229"/>
                <a:gd name="T5" fmla="*/ 0 h 332"/>
                <a:gd name="T6" fmla="*/ 7 w 229"/>
                <a:gd name="T7" fmla="*/ 0 h 332"/>
                <a:gd name="T8" fmla="*/ 7 w 229"/>
                <a:gd name="T9" fmla="*/ 11 h 332"/>
                <a:gd name="T10" fmla="*/ 16 w 229"/>
                <a:gd name="T11" fmla="*/ 12 h 332"/>
                <a:gd name="T12" fmla="*/ 46 w 229"/>
                <a:gd name="T13" fmla="*/ 75 h 332"/>
                <a:gd name="T14" fmla="*/ 46 w 229"/>
                <a:gd name="T15" fmla="*/ 257 h 332"/>
                <a:gd name="T16" fmla="*/ 16 w 229"/>
                <a:gd name="T17" fmla="*/ 320 h 332"/>
                <a:gd name="T18" fmla="*/ 3 w 229"/>
                <a:gd name="T19" fmla="*/ 321 h 332"/>
                <a:gd name="T20" fmla="*/ 2 w 229"/>
                <a:gd name="T21" fmla="*/ 332 h 332"/>
                <a:gd name="T22" fmla="*/ 135 w 229"/>
                <a:gd name="T23" fmla="*/ 332 h 332"/>
                <a:gd name="T24" fmla="*/ 135 w 229"/>
                <a:gd name="T25" fmla="*/ 321 h 332"/>
                <a:gd name="T26" fmla="*/ 118 w 229"/>
                <a:gd name="T27" fmla="*/ 320 h 332"/>
                <a:gd name="T28" fmla="*/ 87 w 229"/>
                <a:gd name="T29" fmla="*/ 257 h 332"/>
                <a:gd name="T30" fmla="*/ 87 w 229"/>
                <a:gd name="T31" fmla="*/ 187 h 332"/>
                <a:gd name="T32" fmla="*/ 104 w 229"/>
                <a:gd name="T33" fmla="*/ 173 h 332"/>
                <a:gd name="T34" fmla="*/ 138 w 229"/>
                <a:gd name="T35" fmla="*/ 173 h 332"/>
                <a:gd name="T36" fmla="*/ 177 w 229"/>
                <a:gd name="T37" fmla="*/ 176 h 332"/>
                <a:gd name="T38" fmla="*/ 193 w 229"/>
                <a:gd name="T39" fmla="*/ 195 h 332"/>
                <a:gd name="T40" fmla="*/ 198 w 229"/>
                <a:gd name="T41" fmla="*/ 215 h 332"/>
                <a:gd name="T42" fmla="*/ 209 w 229"/>
                <a:gd name="T43" fmla="*/ 216 h 332"/>
                <a:gd name="T44" fmla="*/ 209 w 229"/>
                <a:gd name="T45" fmla="*/ 113 h 332"/>
                <a:gd name="T46" fmla="*/ 198 w 229"/>
                <a:gd name="T47" fmla="*/ 115 h 332"/>
                <a:gd name="T48" fmla="*/ 193 w 229"/>
                <a:gd name="T49" fmla="*/ 135 h 332"/>
                <a:gd name="T50" fmla="*/ 181 w 229"/>
                <a:gd name="T51" fmla="*/ 153 h 332"/>
                <a:gd name="T52" fmla="*/ 138 w 229"/>
                <a:gd name="T53" fmla="*/ 156 h 332"/>
                <a:gd name="T54" fmla="*/ 104 w 229"/>
                <a:gd name="T55" fmla="*/ 156 h 332"/>
                <a:gd name="T56" fmla="*/ 87 w 229"/>
                <a:gd name="T57" fmla="*/ 142 h 332"/>
                <a:gd name="T58" fmla="*/ 87 w 229"/>
                <a:gd name="T59" fmla="*/ 36 h 332"/>
                <a:gd name="T60" fmla="*/ 102 w 229"/>
                <a:gd name="T61" fmla="*/ 16 h 332"/>
                <a:gd name="T62" fmla="*/ 133 w 229"/>
                <a:gd name="T63" fmla="*/ 16 h 332"/>
                <a:gd name="T64" fmla="*/ 182 w 229"/>
                <a:gd name="T65" fmla="*/ 19 h 332"/>
                <a:gd name="T66" fmla="*/ 217 w 229"/>
                <a:gd name="T67" fmla="*/ 66 h 332"/>
                <a:gd name="T68" fmla="*/ 229 w 229"/>
                <a:gd name="T69" fmla="*/ 65 h 332"/>
                <a:gd name="T70" fmla="*/ 228 w 229"/>
                <a:gd name="T7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9" h="332">
                  <a:moveTo>
                    <a:pt x="228" y="0"/>
                  </a:moveTo>
                  <a:cubicBezTo>
                    <a:pt x="160" y="0"/>
                    <a:pt x="160" y="0"/>
                    <a:pt x="160" y="0"/>
                  </a:cubicBezTo>
                  <a:cubicBezTo>
                    <a:pt x="67" y="0"/>
                    <a:pt x="67" y="0"/>
                    <a:pt x="67" y="0"/>
                  </a:cubicBezTo>
                  <a:cubicBezTo>
                    <a:pt x="7" y="0"/>
                    <a:pt x="7" y="0"/>
                    <a:pt x="7" y="0"/>
                  </a:cubicBezTo>
                  <a:cubicBezTo>
                    <a:pt x="5" y="3"/>
                    <a:pt x="5" y="9"/>
                    <a:pt x="7" y="11"/>
                  </a:cubicBezTo>
                  <a:cubicBezTo>
                    <a:pt x="16" y="12"/>
                    <a:pt x="16" y="12"/>
                    <a:pt x="16" y="12"/>
                  </a:cubicBezTo>
                  <a:cubicBezTo>
                    <a:pt x="45" y="16"/>
                    <a:pt x="46" y="23"/>
                    <a:pt x="46" y="75"/>
                  </a:cubicBezTo>
                  <a:cubicBezTo>
                    <a:pt x="46" y="257"/>
                    <a:pt x="46" y="257"/>
                    <a:pt x="46" y="257"/>
                  </a:cubicBezTo>
                  <a:cubicBezTo>
                    <a:pt x="46" y="310"/>
                    <a:pt x="45" y="316"/>
                    <a:pt x="16" y="320"/>
                  </a:cubicBezTo>
                  <a:cubicBezTo>
                    <a:pt x="3" y="321"/>
                    <a:pt x="3" y="321"/>
                    <a:pt x="3" y="321"/>
                  </a:cubicBezTo>
                  <a:cubicBezTo>
                    <a:pt x="0" y="324"/>
                    <a:pt x="1" y="330"/>
                    <a:pt x="2" y="332"/>
                  </a:cubicBezTo>
                  <a:cubicBezTo>
                    <a:pt x="135" y="332"/>
                    <a:pt x="135" y="332"/>
                    <a:pt x="135" y="332"/>
                  </a:cubicBezTo>
                  <a:cubicBezTo>
                    <a:pt x="137" y="329"/>
                    <a:pt x="137" y="323"/>
                    <a:pt x="135" y="321"/>
                  </a:cubicBezTo>
                  <a:cubicBezTo>
                    <a:pt x="118" y="320"/>
                    <a:pt x="118" y="320"/>
                    <a:pt x="118" y="320"/>
                  </a:cubicBezTo>
                  <a:cubicBezTo>
                    <a:pt x="88" y="317"/>
                    <a:pt x="87" y="310"/>
                    <a:pt x="87" y="257"/>
                  </a:cubicBezTo>
                  <a:cubicBezTo>
                    <a:pt x="87" y="187"/>
                    <a:pt x="87" y="187"/>
                    <a:pt x="87" y="187"/>
                  </a:cubicBezTo>
                  <a:cubicBezTo>
                    <a:pt x="87" y="174"/>
                    <a:pt x="89" y="173"/>
                    <a:pt x="104" y="173"/>
                  </a:cubicBezTo>
                  <a:cubicBezTo>
                    <a:pt x="138" y="173"/>
                    <a:pt x="138" y="173"/>
                    <a:pt x="138" y="173"/>
                  </a:cubicBezTo>
                  <a:cubicBezTo>
                    <a:pt x="157" y="173"/>
                    <a:pt x="170" y="174"/>
                    <a:pt x="177" y="176"/>
                  </a:cubicBezTo>
                  <a:cubicBezTo>
                    <a:pt x="186" y="179"/>
                    <a:pt x="191" y="186"/>
                    <a:pt x="193" y="195"/>
                  </a:cubicBezTo>
                  <a:cubicBezTo>
                    <a:pt x="198" y="215"/>
                    <a:pt x="198" y="215"/>
                    <a:pt x="198" y="215"/>
                  </a:cubicBezTo>
                  <a:cubicBezTo>
                    <a:pt x="201" y="217"/>
                    <a:pt x="206" y="217"/>
                    <a:pt x="209" y="216"/>
                  </a:cubicBezTo>
                  <a:cubicBezTo>
                    <a:pt x="209" y="113"/>
                    <a:pt x="209" y="113"/>
                    <a:pt x="209" y="113"/>
                  </a:cubicBezTo>
                  <a:cubicBezTo>
                    <a:pt x="206" y="112"/>
                    <a:pt x="200" y="112"/>
                    <a:pt x="198" y="115"/>
                  </a:cubicBezTo>
                  <a:cubicBezTo>
                    <a:pt x="193" y="135"/>
                    <a:pt x="193" y="135"/>
                    <a:pt x="193" y="135"/>
                  </a:cubicBezTo>
                  <a:cubicBezTo>
                    <a:pt x="190" y="148"/>
                    <a:pt x="186" y="151"/>
                    <a:pt x="181" y="153"/>
                  </a:cubicBezTo>
                  <a:cubicBezTo>
                    <a:pt x="175" y="155"/>
                    <a:pt x="159" y="156"/>
                    <a:pt x="138" y="156"/>
                  </a:cubicBezTo>
                  <a:cubicBezTo>
                    <a:pt x="104" y="156"/>
                    <a:pt x="104" y="156"/>
                    <a:pt x="104" y="156"/>
                  </a:cubicBezTo>
                  <a:cubicBezTo>
                    <a:pt x="89" y="156"/>
                    <a:pt x="87" y="156"/>
                    <a:pt x="87" y="142"/>
                  </a:cubicBezTo>
                  <a:cubicBezTo>
                    <a:pt x="87" y="36"/>
                    <a:pt x="87" y="36"/>
                    <a:pt x="87" y="36"/>
                  </a:cubicBezTo>
                  <a:cubicBezTo>
                    <a:pt x="87" y="17"/>
                    <a:pt x="87" y="16"/>
                    <a:pt x="102" y="16"/>
                  </a:cubicBezTo>
                  <a:cubicBezTo>
                    <a:pt x="133" y="16"/>
                    <a:pt x="133" y="16"/>
                    <a:pt x="133" y="16"/>
                  </a:cubicBezTo>
                  <a:cubicBezTo>
                    <a:pt x="154" y="16"/>
                    <a:pt x="171" y="16"/>
                    <a:pt x="182" y="19"/>
                  </a:cubicBezTo>
                  <a:cubicBezTo>
                    <a:pt x="207" y="26"/>
                    <a:pt x="213" y="44"/>
                    <a:pt x="217" y="66"/>
                  </a:cubicBezTo>
                  <a:cubicBezTo>
                    <a:pt x="221" y="69"/>
                    <a:pt x="228" y="68"/>
                    <a:pt x="229" y="65"/>
                  </a:cubicBezTo>
                  <a:cubicBezTo>
                    <a:pt x="228" y="46"/>
                    <a:pt x="228" y="23"/>
                    <a:pt x="228" y="0"/>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89" name="Freeform 88"/>
            <p:cNvSpPr>
              <a:spLocks noEditPoints="1"/>
            </p:cNvSpPr>
            <p:nvPr/>
          </p:nvSpPr>
          <p:spPr bwMode="auto">
            <a:xfrm>
              <a:off x="3963" y="1887"/>
              <a:ext cx="177" cy="185"/>
            </a:xfrm>
            <a:custGeom>
              <a:avLst/>
              <a:gdLst>
                <a:gd name="T0" fmla="*/ 322 w 325"/>
                <a:gd name="T1" fmla="*/ 328 h 338"/>
                <a:gd name="T2" fmla="*/ 287 w 325"/>
                <a:gd name="T3" fmla="*/ 314 h 338"/>
                <a:gd name="T4" fmla="*/ 186 w 325"/>
                <a:gd name="T5" fmla="*/ 180 h 338"/>
                <a:gd name="T6" fmla="*/ 183 w 325"/>
                <a:gd name="T7" fmla="*/ 168 h 338"/>
                <a:gd name="T8" fmla="*/ 246 w 325"/>
                <a:gd name="T9" fmla="*/ 84 h 338"/>
                <a:gd name="T10" fmla="*/ 204 w 325"/>
                <a:gd name="T11" fmla="*/ 13 h 338"/>
                <a:gd name="T12" fmla="*/ 169 w 325"/>
                <a:gd name="T13" fmla="*/ 2 h 338"/>
                <a:gd name="T14" fmla="*/ 157 w 325"/>
                <a:gd name="T15" fmla="*/ 0 h 338"/>
                <a:gd name="T16" fmla="*/ 144 w 325"/>
                <a:gd name="T17" fmla="*/ 0 h 338"/>
                <a:gd name="T18" fmla="*/ 55 w 325"/>
                <a:gd name="T19" fmla="*/ 0 h 338"/>
                <a:gd name="T20" fmla="*/ 38 w 325"/>
                <a:gd name="T21" fmla="*/ 0 h 338"/>
                <a:gd name="T22" fmla="*/ 8 w 325"/>
                <a:gd name="T23" fmla="*/ 2 h 338"/>
                <a:gd name="T24" fmla="*/ 7 w 325"/>
                <a:gd name="T25" fmla="*/ 15 h 338"/>
                <a:gd name="T26" fmla="*/ 23 w 325"/>
                <a:gd name="T27" fmla="*/ 17 h 338"/>
                <a:gd name="T28" fmla="*/ 45 w 325"/>
                <a:gd name="T29" fmla="*/ 76 h 338"/>
                <a:gd name="T30" fmla="*/ 45 w 325"/>
                <a:gd name="T31" fmla="*/ 257 h 338"/>
                <a:gd name="T32" fmla="*/ 15 w 325"/>
                <a:gd name="T33" fmla="*/ 320 h 338"/>
                <a:gd name="T34" fmla="*/ 3 w 325"/>
                <a:gd name="T35" fmla="*/ 321 h 338"/>
                <a:gd name="T36" fmla="*/ 2 w 325"/>
                <a:gd name="T37" fmla="*/ 332 h 338"/>
                <a:gd name="T38" fmla="*/ 128 w 325"/>
                <a:gd name="T39" fmla="*/ 332 h 338"/>
                <a:gd name="T40" fmla="*/ 128 w 325"/>
                <a:gd name="T41" fmla="*/ 321 h 338"/>
                <a:gd name="T42" fmla="*/ 117 w 325"/>
                <a:gd name="T43" fmla="*/ 320 h 338"/>
                <a:gd name="T44" fmla="*/ 87 w 325"/>
                <a:gd name="T45" fmla="*/ 257 h 338"/>
                <a:gd name="T46" fmla="*/ 87 w 325"/>
                <a:gd name="T47" fmla="*/ 193 h 338"/>
                <a:gd name="T48" fmla="*/ 110 w 325"/>
                <a:gd name="T49" fmla="*/ 182 h 338"/>
                <a:gd name="T50" fmla="*/ 146 w 325"/>
                <a:gd name="T51" fmla="*/ 198 h 338"/>
                <a:gd name="T52" fmla="*/ 196 w 325"/>
                <a:gd name="T53" fmla="*/ 275 h 338"/>
                <a:gd name="T54" fmla="*/ 300 w 325"/>
                <a:gd name="T55" fmla="*/ 338 h 338"/>
                <a:gd name="T56" fmla="*/ 322 w 325"/>
                <a:gd name="T57" fmla="*/ 335 h 338"/>
                <a:gd name="T58" fmla="*/ 322 w 325"/>
                <a:gd name="T59" fmla="*/ 328 h 338"/>
                <a:gd name="T60" fmla="*/ 175 w 325"/>
                <a:gd name="T61" fmla="*/ 154 h 338"/>
                <a:gd name="T62" fmla="*/ 123 w 325"/>
                <a:gd name="T63" fmla="*/ 167 h 338"/>
                <a:gd name="T64" fmla="*/ 88 w 325"/>
                <a:gd name="T65" fmla="*/ 165 h 338"/>
                <a:gd name="T66" fmla="*/ 87 w 325"/>
                <a:gd name="T67" fmla="*/ 148 h 338"/>
                <a:gd name="T68" fmla="*/ 87 w 325"/>
                <a:gd name="T69" fmla="*/ 30 h 338"/>
                <a:gd name="T70" fmla="*/ 120 w 325"/>
                <a:gd name="T71" fmla="*/ 14 h 338"/>
                <a:gd name="T72" fmla="*/ 200 w 325"/>
                <a:gd name="T73" fmla="*/ 92 h 338"/>
                <a:gd name="T74" fmla="*/ 175 w 325"/>
                <a:gd name="T75" fmla="*/ 1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338">
                  <a:moveTo>
                    <a:pt x="322" y="328"/>
                  </a:moveTo>
                  <a:cubicBezTo>
                    <a:pt x="308" y="327"/>
                    <a:pt x="295" y="322"/>
                    <a:pt x="287" y="314"/>
                  </a:cubicBezTo>
                  <a:cubicBezTo>
                    <a:pt x="253" y="286"/>
                    <a:pt x="226" y="245"/>
                    <a:pt x="186" y="180"/>
                  </a:cubicBezTo>
                  <a:cubicBezTo>
                    <a:pt x="183" y="176"/>
                    <a:pt x="181" y="171"/>
                    <a:pt x="183" y="168"/>
                  </a:cubicBezTo>
                  <a:cubicBezTo>
                    <a:pt x="208" y="158"/>
                    <a:pt x="246" y="132"/>
                    <a:pt x="246" y="84"/>
                  </a:cubicBezTo>
                  <a:cubicBezTo>
                    <a:pt x="246" y="49"/>
                    <a:pt x="228" y="26"/>
                    <a:pt x="204" y="13"/>
                  </a:cubicBezTo>
                  <a:cubicBezTo>
                    <a:pt x="194" y="8"/>
                    <a:pt x="182" y="4"/>
                    <a:pt x="169" y="2"/>
                  </a:cubicBezTo>
                  <a:cubicBezTo>
                    <a:pt x="168" y="2"/>
                    <a:pt x="162" y="1"/>
                    <a:pt x="157" y="0"/>
                  </a:cubicBezTo>
                  <a:cubicBezTo>
                    <a:pt x="156" y="0"/>
                    <a:pt x="149" y="0"/>
                    <a:pt x="144" y="0"/>
                  </a:cubicBezTo>
                  <a:cubicBezTo>
                    <a:pt x="55" y="0"/>
                    <a:pt x="55" y="0"/>
                    <a:pt x="55" y="0"/>
                  </a:cubicBezTo>
                  <a:cubicBezTo>
                    <a:pt x="49" y="0"/>
                    <a:pt x="40" y="0"/>
                    <a:pt x="38" y="0"/>
                  </a:cubicBezTo>
                  <a:cubicBezTo>
                    <a:pt x="27" y="1"/>
                    <a:pt x="17" y="2"/>
                    <a:pt x="8" y="2"/>
                  </a:cubicBezTo>
                  <a:cubicBezTo>
                    <a:pt x="4" y="4"/>
                    <a:pt x="4" y="12"/>
                    <a:pt x="7" y="15"/>
                  </a:cubicBezTo>
                  <a:cubicBezTo>
                    <a:pt x="23" y="17"/>
                    <a:pt x="23" y="17"/>
                    <a:pt x="23" y="17"/>
                  </a:cubicBezTo>
                  <a:cubicBezTo>
                    <a:pt x="44" y="20"/>
                    <a:pt x="45" y="28"/>
                    <a:pt x="45" y="76"/>
                  </a:cubicBezTo>
                  <a:cubicBezTo>
                    <a:pt x="45" y="257"/>
                    <a:pt x="45" y="257"/>
                    <a:pt x="45" y="257"/>
                  </a:cubicBezTo>
                  <a:cubicBezTo>
                    <a:pt x="45" y="310"/>
                    <a:pt x="44" y="316"/>
                    <a:pt x="15" y="320"/>
                  </a:cubicBezTo>
                  <a:cubicBezTo>
                    <a:pt x="3" y="321"/>
                    <a:pt x="3" y="321"/>
                    <a:pt x="3" y="321"/>
                  </a:cubicBezTo>
                  <a:cubicBezTo>
                    <a:pt x="0" y="324"/>
                    <a:pt x="0" y="330"/>
                    <a:pt x="2" y="332"/>
                  </a:cubicBezTo>
                  <a:cubicBezTo>
                    <a:pt x="128" y="332"/>
                    <a:pt x="128" y="332"/>
                    <a:pt x="128" y="332"/>
                  </a:cubicBezTo>
                  <a:cubicBezTo>
                    <a:pt x="130" y="329"/>
                    <a:pt x="130" y="323"/>
                    <a:pt x="128" y="321"/>
                  </a:cubicBezTo>
                  <a:cubicBezTo>
                    <a:pt x="117" y="320"/>
                    <a:pt x="117" y="320"/>
                    <a:pt x="117" y="320"/>
                  </a:cubicBezTo>
                  <a:cubicBezTo>
                    <a:pt x="88" y="316"/>
                    <a:pt x="87" y="310"/>
                    <a:pt x="87" y="257"/>
                  </a:cubicBezTo>
                  <a:cubicBezTo>
                    <a:pt x="87" y="193"/>
                    <a:pt x="87" y="193"/>
                    <a:pt x="87" y="193"/>
                  </a:cubicBezTo>
                  <a:cubicBezTo>
                    <a:pt x="87" y="183"/>
                    <a:pt x="88" y="182"/>
                    <a:pt x="110" y="182"/>
                  </a:cubicBezTo>
                  <a:cubicBezTo>
                    <a:pt x="131" y="182"/>
                    <a:pt x="139" y="187"/>
                    <a:pt x="146" y="198"/>
                  </a:cubicBezTo>
                  <a:cubicBezTo>
                    <a:pt x="162" y="221"/>
                    <a:pt x="183" y="256"/>
                    <a:pt x="196" y="275"/>
                  </a:cubicBezTo>
                  <a:cubicBezTo>
                    <a:pt x="231" y="325"/>
                    <a:pt x="257" y="338"/>
                    <a:pt x="300" y="338"/>
                  </a:cubicBezTo>
                  <a:cubicBezTo>
                    <a:pt x="310" y="338"/>
                    <a:pt x="318" y="337"/>
                    <a:pt x="322" y="335"/>
                  </a:cubicBezTo>
                  <a:cubicBezTo>
                    <a:pt x="325" y="333"/>
                    <a:pt x="324" y="329"/>
                    <a:pt x="322" y="328"/>
                  </a:cubicBezTo>
                  <a:close/>
                  <a:moveTo>
                    <a:pt x="175" y="154"/>
                  </a:moveTo>
                  <a:cubicBezTo>
                    <a:pt x="160" y="165"/>
                    <a:pt x="141" y="167"/>
                    <a:pt x="123" y="167"/>
                  </a:cubicBezTo>
                  <a:cubicBezTo>
                    <a:pt x="97" y="167"/>
                    <a:pt x="90" y="166"/>
                    <a:pt x="88" y="165"/>
                  </a:cubicBezTo>
                  <a:cubicBezTo>
                    <a:pt x="87" y="163"/>
                    <a:pt x="87" y="157"/>
                    <a:pt x="87" y="148"/>
                  </a:cubicBezTo>
                  <a:cubicBezTo>
                    <a:pt x="87" y="30"/>
                    <a:pt x="87" y="30"/>
                    <a:pt x="87" y="30"/>
                  </a:cubicBezTo>
                  <a:cubicBezTo>
                    <a:pt x="87" y="16"/>
                    <a:pt x="88" y="14"/>
                    <a:pt x="120" y="14"/>
                  </a:cubicBezTo>
                  <a:cubicBezTo>
                    <a:pt x="176" y="14"/>
                    <a:pt x="200" y="52"/>
                    <a:pt x="200" y="92"/>
                  </a:cubicBezTo>
                  <a:cubicBezTo>
                    <a:pt x="200" y="126"/>
                    <a:pt x="189" y="143"/>
                    <a:pt x="175" y="154"/>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0" name="Freeform 89"/>
            <p:cNvSpPr>
              <a:spLocks/>
            </p:cNvSpPr>
            <p:nvPr/>
          </p:nvSpPr>
          <p:spPr bwMode="auto">
            <a:xfrm>
              <a:off x="3790" y="1887"/>
              <a:ext cx="150" cy="181"/>
            </a:xfrm>
            <a:custGeom>
              <a:avLst/>
              <a:gdLst>
                <a:gd name="T0" fmla="*/ 262 w 275"/>
                <a:gd name="T1" fmla="*/ 260 h 332"/>
                <a:gd name="T2" fmla="*/ 226 w 275"/>
                <a:gd name="T3" fmla="*/ 309 h 332"/>
                <a:gd name="T4" fmla="*/ 162 w 275"/>
                <a:gd name="T5" fmla="*/ 317 h 332"/>
                <a:gd name="T6" fmla="*/ 101 w 275"/>
                <a:gd name="T7" fmla="*/ 305 h 332"/>
                <a:gd name="T8" fmla="*/ 91 w 275"/>
                <a:gd name="T9" fmla="*/ 253 h 332"/>
                <a:gd name="T10" fmla="*/ 91 w 275"/>
                <a:gd name="T11" fmla="*/ 182 h 332"/>
                <a:gd name="T12" fmla="*/ 108 w 275"/>
                <a:gd name="T13" fmla="*/ 168 h 332"/>
                <a:gd name="T14" fmla="*/ 137 w 275"/>
                <a:gd name="T15" fmla="*/ 168 h 332"/>
                <a:gd name="T16" fmla="*/ 176 w 275"/>
                <a:gd name="T17" fmla="*/ 171 h 332"/>
                <a:gd name="T18" fmla="*/ 192 w 275"/>
                <a:gd name="T19" fmla="*/ 190 h 332"/>
                <a:gd name="T20" fmla="*/ 196 w 275"/>
                <a:gd name="T21" fmla="*/ 210 h 332"/>
                <a:gd name="T22" fmla="*/ 207 w 275"/>
                <a:gd name="T23" fmla="*/ 211 h 332"/>
                <a:gd name="T24" fmla="*/ 207 w 275"/>
                <a:gd name="T25" fmla="*/ 108 h 332"/>
                <a:gd name="T26" fmla="*/ 196 w 275"/>
                <a:gd name="T27" fmla="*/ 109 h 332"/>
                <a:gd name="T28" fmla="*/ 192 w 275"/>
                <a:gd name="T29" fmla="*/ 130 h 332"/>
                <a:gd name="T30" fmla="*/ 180 w 275"/>
                <a:gd name="T31" fmla="*/ 148 h 332"/>
                <a:gd name="T32" fmla="*/ 137 w 275"/>
                <a:gd name="T33" fmla="*/ 151 h 332"/>
                <a:gd name="T34" fmla="*/ 108 w 275"/>
                <a:gd name="T35" fmla="*/ 151 h 332"/>
                <a:gd name="T36" fmla="*/ 91 w 275"/>
                <a:gd name="T37" fmla="*/ 136 h 332"/>
                <a:gd name="T38" fmla="*/ 91 w 275"/>
                <a:gd name="T39" fmla="*/ 36 h 332"/>
                <a:gd name="T40" fmla="*/ 106 w 275"/>
                <a:gd name="T41" fmla="*/ 16 h 332"/>
                <a:gd name="T42" fmla="*/ 143 w 275"/>
                <a:gd name="T43" fmla="*/ 16 h 332"/>
                <a:gd name="T44" fmla="*/ 192 w 275"/>
                <a:gd name="T45" fmla="*/ 19 h 332"/>
                <a:gd name="T46" fmla="*/ 230 w 275"/>
                <a:gd name="T47" fmla="*/ 66 h 332"/>
                <a:gd name="T48" fmla="*/ 243 w 275"/>
                <a:gd name="T49" fmla="*/ 65 h 332"/>
                <a:gd name="T50" fmla="*/ 235 w 275"/>
                <a:gd name="T51" fmla="*/ 0 h 332"/>
                <a:gd name="T52" fmla="*/ 166 w 275"/>
                <a:gd name="T53" fmla="*/ 0 h 332"/>
                <a:gd name="T54" fmla="*/ 72 w 275"/>
                <a:gd name="T55" fmla="*/ 0 h 332"/>
                <a:gd name="T56" fmla="*/ 11 w 275"/>
                <a:gd name="T57" fmla="*/ 0 h 332"/>
                <a:gd name="T58" fmla="*/ 11 w 275"/>
                <a:gd name="T59" fmla="*/ 11 h 332"/>
                <a:gd name="T60" fmla="*/ 19 w 275"/>
                <a:gd name="T61" fmla="*/ 12 h 332"/>
                <a:gd name="T62" fmla="*/ 50 w 275"/>
                <a:gd name="T63" fmla="*/ 75 h 332"/>
                <a:gd name="T64" fmla="*/ 50 w 275"/>
                <a:gd name="T65" fmla="*/ 257 h 332"/>
                <a:gd name="T66" fmla="*/ 19 w 275"/>
                <a:gd name="T67" fmla="*/ 320 h 332"/>
                <a:gd name="T68" fmla="*/ 2 w 275"/>
                <a:gd name="T69" fmla="*/ 321 h 332"/>
                <a:gd name="T70" fmla="*/ 2 w 275"/>
                <a:gd name="T71" fmla="*/ 332 h 332"/>
                <a:gd name="T72" fmla="*/ 72 w 275"/>
                <a:gd name="T73" fmla="*/ 332 h 332"/>
                <a:gd name="T74" fmla="*/ 117 w 275"/>
                <a:gd name="T75" fmla="*/ 332 h 332"/>
                <a:gd name="T76" fmla="*/ 253 w 275"/>
                <a:gd name="T77" fmla="*/ 332 h 332"/>
                <a:gd name="T78" fmla="*/ 275 w 275"/>
                <a:gd name="T79" fmla="*/ 264 h 332"/>
                <a:gd name="T80" fmla="*/ 262 w 275"/>
                <a:gd name="T81" fmla="*/ 2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32">
                  <a:moveTo>
                    <a:pt x="262" y="260"/>
                  </a:moveTo>
                  <a:cubicBezTo>
                    <a:pt x="249" y="287"/>
                    <a:pt x="235" y="304"/>
                    <a:pt x="226" y="309"/>
                  </a:cubicBezTo>
                  <a:cubicBezTo>
                    <a:pt x="215" y="315"/>
                    <a:pt x="201" y="317"/>
                    <a:pt x="162" y="317"/>
                  </a:cubicBezTo>
                  <a:cubicBezTo>
                    <a:pt x="118" y="317"/>
                    <a:pt x="107" y="311"/>
                    <a:pt x="101" y="305"/>
                  </a:cubicBezTo>
                  <a:cubicBezTo>
                    <a:pt x="93" y="297"/>
                    <a:pt x="91" y="280"/>
                    <a:pt x="91" y="253"/>
                  </a:cubicBezTo>
                  <a:cubicBezTo>
                    <a:pt x="91" y="182"/>
                    <a:pt x="91" y="182"/>
                    <a:pt x="91" y="182"/>
                  </a:cubicBezTo>
                  <a:cubicBezTo>
                    <a:pt x="91" y="169"/>
                    <a:pt x="93" y="168"/>
                    <a:pt x="108" y="168"/>
                  </a:cubicBezTo>
                  <a:cubicBezTo>
                    <a:pt x="137" y="168"/>
                    <a:pt x="137" y="168"/>
                    <a:pt x="137" y="168"/>
                  </a:cubicBezTo>
                  <a:cubicBezTo>
                    <a:pt x="157" y="168"/>
                    <a:pt x="169" y="169"/>
                    <a:pt x="176" y="171"/>
                  </a:cubicBezTo>
                  <a:cubicBezTo>
                    <a:pt x="186" y="173"/>
                    <a:pt x="190" y="181"/>
                    <a:pt x="192" y="190"/>
                  </a:cubicBezTo>
                  <a:cubicBezTo>
                    <a:pt x="196" y="210"/>
                    <a:pt x="196" y="210"/>
                    <a:pt x="196" y="210"/>
                  </a:cubicBezTo>
                  <a:cubicBezTo>
                    <a:pt x="198" y="212"/>
                    <a:pt x="204" y="212"/>
                    <a:pt x="207" y="211"/>
                  </a:cubicBezTo>
                  <a:cubicBezTo>
                    <a:pt x="207" y="108"/>
                    <a:pt x="207" y="108"/>
                    <a:pt x="207" y="108"/>
                  </a:cubicBezTo>
                  <a:cubicBezTo>
                    <a:pt x="204" y="106"/>
                    <a:pt x="198" y="107"/>
                    <a:pt x="196" y="109"/>
                  </a:cubicBezTo>
                  <a:cubicBezTo>
                    <a:pt x="192" y="130"/>
                    <a:pt x="192" y="130"/>
                    <a:pt x="192" y="130"/>
                  </a:cubicBezTo>
                  <a:cubicBezTo>
                    <a:pt x="190" y="142"/>
                    <a:pt x="186" y="146"/>
                    <a:pt x="180" y="148"/>
                  </a:cubicBezTo>
                  <a:cubicBezTo>
                    <a:pt x="174" y="150"/>
                    <a:pt x="158" y="151"/>
                    <a:pt x="137" y="151"/>
                  </a:cubicBezTo>
                  <a:cubicBezTo>
                    <a:pt x="108" y="151"/>
                    <a:pt x="108" y="151"/>
                    <a:pt x="108" y="151"/>
                  </a:cubicBezTo>
                  <a:cubicBezTo>
                    <a:pt x="93" y="151"/>
                    <a:pt x="91" y="151"/>
                    <a:pt x="91" y="136"/>
                  </a:cubicBezTo>
                  <a:cubicBezTo>
                    <a:pt x="91" y="36"/>
                    <a:pt x="91" y="36"/>
                    <a:pt x="91" y="36"/>
                  </a:cubicBezTo>
                  <a:cubicBezTo>
                    <a:pt x="91" y="17"/>
                    <a:pt x="91" y="16"/>
                    <a:pt x="106" y="16"/>
                  </a:cubicBezTo>
                  <a:cubicBezTo>
                    <a:pt x="143" y="16"/>
                    <a:pt x="143" y="16"/>
                    <a:pt x="143" y="16"/>
                  </a:cubicBezTo>
                  <a:cubicBezTo>
                    <a:pt x="165" y="16"/>
                    <a:pt x="181" y="16"/>
                    <a:pt x="192" y="19"/>
                  </a:cubicBezTo>
                  <a:cubicBezTo>
                    <a:pt x="218" y="25"/>
                    <a:pt x="222" y="43"/>
                    <a:pt x="230" y="66"/>
                  </a:cubicBezTo>
                  <a:cubicBezTo>
                    <a:pt x="232" y="69"/>
                    <a:pt x="241" y="68"/>
                    <a:pt x="243" y="65"/>
                  </a:cubicBezTo>
                  <a:cubicBezTo>
                    <a:pt x="235" y="0"/>
                    <a:pt x="235" y="0"/>
                    <a:pt x="235" y="0"/>
                  </a:cubicBezTo>
                  <a:cubicBezTo>
                    <a:pt x="166" y="0"/>
                    <a:pt x="166" y="0"/>
                    <a:pt x="166" y="0"/>
                  </a:cubicBezTo>
                  <a:cubicBezTo>
                    <a:pt x="72" y="0"/>
                    <a:pt x="72" y="0"/>
                    <a:pt x="72" y="0"/>
                  </a:cubicBezTo>
                  <a:cubicBezTo>
                    <a:pt x="11" y="0"/>
                    <a:pt x="11" y="0"/>
                    <a:pt x="11" y="0"/>
                  </a:cubicBezTo>
                  <a:cubicBezTo>
                    <a:pt x="9" y="3"/>
                    <a:pt x="9" y="9"/>
                    <a:pt x="11" y="11"/>
                  </a:cubicBezTo>
                  <a:cubicBezTo>
                    <a:pt x="19" y="12"/>
                    <a:pt x="19" y="12"/>
                    <a:pt x="19" y="12"/>
                  </a:cubicBezTo>
                  <a:cubicBezTo>
                    <a:pt x="49" y="16"/>
                    <a:pt x="50" y="23"/>
                    <a:pt x="50" y="75"/>
                  </a:cubicBezTo>
                  <a:cubicBezTo>
                    <a:pt x="50" y="257"/>
                    <a:pt x="50" y="257"/>
                    <a:pt x="50" y="257"/>
                  </a:cubicBezTo>
                  <a:cubicBezTo>
                    <a:pt x="50" y="310"/>
                    <a:pt x="48" y="317"/>
                    <a:pt x="19" y="320"/>
                  </a:cubicBezTo>
                  <a:cubicBezTo>
                    <a:pt x="2" y="321"/>
                    <a:pt x="2" y="321"/>
                    <a:pt x="2" y="321"/>
                  </a:cubicBezTo>
                  <a:cubicBezTo>
                    <a:pt x="0" y="324"/>
                    <a:pt x="0" y="330"/>
                    <a:pt x="2" y="332"/>
                  </a:cubicBezTo>
                  <a:cubicBezTo>
                    <a:pt x="72" y="332"/>
                    <a:pt x="72" y="332"/>
                    <a:pt x="72" y="332"/>
                  </a:cubicBezTo>
                  <a:cubicBezTo>
                    <a:pt x="117" y="332"/>
                    <a:pt x="117" y="332"/>
                    <a:pt x="117" y="332"/>
                  </a:cubicBezTo>
                  <a:cubicBezTo>
                    <a:pt x="253" y="332"/>
                    <a:pt x="253" y="332"/>
                    <a:pt x="253" y="332"/>
                  </a:cubicBezTo>
                  <a:cubicBezTo>
                    <a:pt x="275" y="264"/>
                    <a:pt x="275" y="264"/>
                    <a:pt x="275" y="264"/>
                  </a:cubicBezTo>
                  <a:cubicBezTo>
                    <a:pt x="273" y="259"/>
                    <a:pt x="266" y="258"/>
                    <a:pt x="262" y="260"/>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1" name="Freeform 90"/>
            <p:cNvSpPr>
              <a:spLocks/>
            </p:cNvSpPr>
            <p:nvPr/>
          </p:nvSpPr>
          <p:spPr bwMode="auto">
            <a:xfrm>
              <a:off x="4152" y="1883"/>
              <a:ext cx="109" cy="190"/>
            </a:xfrm>
            <a:custGeom>
              <a:avLst/>
              <a:gdLst>
                <a:gd name="T0" fmla="*/ 136 w 199"/>
                <a:gd name="T1" fmla="*/ 159 h 349"/>
                <a:gd name="T2" fmla="*/ 96 w 199"/>
                <a:gd name="T3" fmla="*/ 133 h 349"/>
                <a:gd name="T4" fmla="*/ 53 w 199"/>
                <a:gd name="T5" fmla="*/ 71 h 349"/>
                <a:gd name="T6" fmla="*/ 113 w 199"/>
                <a:gd name="T7" fmla="*/ 15 h 349"/>
                <a:gd name="T8" fmla="*/ 182 w 199"/>
                <a:gd name="T9" fmla="*/ 72 h 349"/>
                <a:gd name="T10" fmla="*/ 194 w 199"/>
                <a:gd name="T11" fmla="*/ 71 h 349"/>
                <a:gd name="T12" fmla="*/ 185 w 199"/>
                <a:gd name="T13" fmla="*/ 9 h 349"/>
                <a:gd name="T14" fmla="*/ 168 w 199"/>
                <a:gd name="T15" fmla="*/ 6 h 349"/>
                <a:gd name="T16" fmla="*/ 121 w 199"/>
                <a:gd name="T17" fmla="*/ 0 h 349"/>
                <a:gd name="T18" fmla="*/ 18 w 199"/>
                <a:gd name="T19" fmla="*/ 86 h 349"/>
                <a:gd name="T20" fmla="*/ 72 w 199"/>
                <a:gd name="T21" fmla="*/ 173 h 349"/>
                <a:gd name="T22" fmla="*/ 120 w 199"/>
                <a:gd name="T23" fmla="*/ 204 h 349"/>
                <a:gd name="T24" fmla="*/ 161 w 199"/>
                <a:gd name="T25" fmla="*/ 275 h 349"/>
                <a:gd name="T26" fmla="*/ 99 w 199"/>
                <a:gd name="T27" fmla="*/ 333 h 349"/>
                <a:gd name="T28" fmla="*/ 12 w 199"/>
                <a:gd name="T29" fmla="*/ 258 h 349"/>
                <a:gd name="T30" fmla="*/ 0 w 199"/>
                <a:gd name="T31" fmla="*/ 259 h 349"/>
                <a:gd name="T32" fmla="*/ 13 w 199"/>
                <a:gd name="T33" fmla="*/ 330 h 349"/>
                <a:gd name="T34" fmla="*/ 92 w 199"/>
                <a:gd name="T35" fmla="*/ 349 h 349"/>
                <a:gd name="T36" fmla="*/ 199 w 199"/>
                <a:gd name="T37" fmla="*/ 255 h 349"/>
                <a:gd name="T38" fmla="*/ 136 w 199"/>
                <a:gd name="T39" fmla="*/ 15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349">
                  <a:moveTo>
                    <a:pt x="136" y="159"/>
                  </a:moveTo>
                  <a:cubicBezTo>
                    <a:pt x="96" y="133"/>
                    <a:pt x="96" y="133"/>
                    <a:pt x="96" y="133"/>
                  </a:cubicBezTo>
                  <a:cubicBezTo>
                    <a:pt x="77" y="121"/>
                    <a:pt x="53" y="101"/>
                    <a:pt x="53" y="71"/>
                  </a:cubicBezTo>
                  <a:cubicBezTo>
                    <a:pt x="53" y="48"/>
                    <a:pt x="64" y="15"/>
                    <a:pt x="113" y="15"/>
                  </a:cubicBezTo>
                  <a:cubicBezTo>
                    <a:pt x="161" y="15"/>
                    <a:pt x="175" y="48"/>
                    <a:pt x="182" y="72"/>
                  </a:cubicBezTo>
                  <a:cubicBezTo>
                    <a:pt x="184" y="75"/>
                    <a:pt x="192" y="74"/>
                    <a:pt x="194" y="71"/>
                  </a:cubicBezTo>
                  <a:cubicBezTo>
                    <a:pt x="185" y="9"/>
                    <a:pt x="185" y="9"/>
                    <a:pt x="185" y="9"/>
                  </a:cubicBezTo>
                  <a:cubicBezTo>
                    <a:pt x="181" y="9"/>
                    <a:pt x="174" y="8"/>
                    <a:pt x="168" y="6"/>
                  </a:cubicBezTo>
                  <a:cubicBezTo>
                    <a:pt x="154" y="2"/>
                    <a:pt x="136" y="0"/>
                    <a:pt x="121" y="0"/>
                  </a:cubicBezTo>
                  <a:cubicBezTo>
                    <a:pt x="55" y="0"/>
                    <a:pt x="18" y="39"/>
                    <a:pt x="18" y="86"/>
                  </a:cubicBezTo>
                  <a:cubicBezTo>
                    <a:pt x="18" y="128"/>
                    <a:pt x="47" y="157"/>
                    <a:pt x="72" y="173"/>
                  </a:cubicBezTo>
                  <a:cubicBezTo>
                    <a:pt x="120" y="204"/>
                    <a:pt x="120" y="204"/>
                    <a:pt x="120" y="204"/>
                  </a:cubicBezTo>
                  <a:cubicBezTo>
                    <a:pt x="157" y="228"/>
                    <a:pt x="161" y="253"/>
                    <a:pt x="161" y="275"/>
                  </a:cubicBezTo>
                  <a:cubicBezTo>
                    <a:pt x="161" y="305"/>
                    <a:pt x="141" y="333"/>
                    <a:pt x="99" y="333"/>
                  </a:cubicBezTo>
                  <a:cubicBezTo>
                    <a:pt x="40" y="333"/>
                    <a:pt x="19" y="284"/>
                    <a:pt x="12" y="258"/>
                  </a:cubicBezTo>
                  <a:cubicBezTo>
                    <a:pt x="10" y="255"/>
                    <a:pt x="2" y="256"/>
                    <a:pt x="0" y="259"/>
                  </a:cubicBezTo>
                  <a:cubicBezTo>
                    <a:pt x="13" y="330"/>
                    <a:pt x="13" y="330"/>
                    <a:pt x="13" y="330"/>
                  </a:cubicBezTo>
                  <a:cubicBezTo>
                    <a:pt x="23" y="335"/>
                    <a:pt x="50" y="349"/>
                    <a:pt x="92" y="349"/>
                  </a:cubicBezTo>
                  <a:cubicBezTo>
                    <a:pt x="157" y="349"/>
                    <a:pt x="199" y="311"/>
                    <a:pt x="199" y="255"/>
                  </a:cubicBezTo>
                  <a:cubicBezTo>
                    <a:pt x="199" y="207"/>
                    <a:pt x="168" y="178"/>
                    <a:pt x="136" y="159"/>
                  </a:cubicBez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2" name="Freeform 91"/>
            <p:cNvSpPr>
              <a:spLocks/>
            </p:cNvSpPr>
            <p:nvPr/>
          </p:nvSpPr>
          <p:spPr bwMode="auto">
            <a:xfrm>
              <a:off x="4403" y="1887"/>
              <a:ext cx="175" cy="181"/>
            </a:xfrm>
            <a:custGeom>
              <a:avLst/>
              <a:gdLst>
                <a:gd name="T0" fmla="*/ 275 w 321"/>
                <a:gd name="T1" fmla="*/ 0 h 332"/>
                <a:gd name="T2" fmla="*/ 71 w 321"/>
                <a:gd name="T3" fmla="*/ 0 h 332"/>
                <a:gd name="T4" fmla="*/ 66 w 321"/>
                <a:gd name="T5" fmla="*/ 0 h 332"/>
                <a:gd name="T6" fmla="*/ 16 w 321"/>
                <a:gd name="T7" fmla="*/ 0 h 332"/>
                <a:gd name="T8" fmla="*/ 0 w 321"/>
                <a:gd name="T9" fmla="*/ 59 h 332"/>
                <a:gd name="T10" fmla="*/ 13 w 321"/>
                <a:gd name="T11" fmla="*/ 63 h 332"/>
                <a:gd name="T12" fmla="*/ 36 w 321"/>
                <a:gd name="T13" fmla="*/ 28 h 332"/>
                <a:gd name="T14" fmla="*/ 98 w 321"/>
                <a:gd name="T15" fmla="*/ 16 h 332"/>
                <a:gd name="T16" fmla="*/ 125 w 321"/>
                <a:gd name="T17" fmla="*/ 16 h 332"/>
                <a:gd name="T18" fmla="*/ 140 w 321"/>
                <a:gd name="T19" fmla="*/ 32 h 332"/>
                <a:gd name="T20" fmla="*/ 140 w 321"/>
                <a:gd name="T21" fmla="*/ 257 h 332"/>
                <a:gd name="T22" fmla="*/ 109 w 321"/>
                <a:gd name="T23" fmla="*/ 320 h 332"/>
                <a:gd name="T24" fmla="*/ 91 w 321"/>
                <a:gd name="T25" fmla="*/ 321 h 332"/>
                <a:gd name="T26" fmla="*/ 90 w 321"/>
                <a:gd name="T27" fmla="*/ 332 h 332"/>
                <a:gd name="T28" fmla="*/ 228 w 321"/>
                <a:gd name="T29" fmla="*/ 332 h 332"/>
                <a:gd name="T30" fmla="*/ 228 w 321"/>
                <a:gd name="T31" fmla="*/ 321 h 332"/>
                <a:gd name="T32" fmla="*/ 212 w 321"/>
                <a:gd name="T33" fmla="*/ 320 h 332"/>
                <a:gd name="T34" fmla="*/ 182 w 321"/>
                <a:gd name="T35" fmla="*/ 257 h 332"/>
                <a:gd name="T36" fmla="*/ 182 w 321"/>
                <a:gd name="T37" fmla="*/ 33 h 332"/>
                <a:gd name="T38" fmla="*/ 196 w 321"/>
                <a:gd name="T39" fmla="*/ 16 h 332"/>
                <a:gd name="T40" fmla="*/ 232 w 321"/>
                <a:gd name="T41" fmla="*/ 16 h 332"/>
                <a:gd name="T42" fmla="*/ 291 w 321"/>
                <a:gd name="T43" fmla="*/ 28 h 332"/>
                <a:gd name="T44" fmla="*/ 303 w 321"/>
                <a:gd name="T45" fmla="*/ 65 h 332"/>
                <a:gd name="T46" fmla="*/ 316 w 321"/>
                <a:gd name="T47" fmla="*/ 64 h 332"/>
                <a:gd name="T48" fmla="*/ 321 w 321"/>
                <a:gd name="T49" fmla="*/ 0 h 332"/>
                <a:gd name="T50" fmla="*/ 275 w 321"/>
                <a:gd name="T5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332">
                  <a:moveTo>
                    <a:pt x="275" y="0"/>
                  </a:moveTo>
                  <a:cubicBezTo>
                    <a:pt x="71" y="0"/>
                    <a:pt x="71" y="0"/>
                    <a:pt x="71" y="0"/>
                  </a:cubicBezTo>
                  <a:cubicBezTo>
                    <a:pt x="70" y="0"/>
                    <a:pt x="68" y="0"/>
                    <a:pt x="66" y="0"/>
                  </a:cubicBezTo>
                  <a:cubicBezTo>
                    <a:pt x="16" y="0"/>
                    <a:pt x="16" y="0"/>
                    <a:pt x="16" y="0"/>
                  </a:cubicBezTo>
                  <a:cubicBezTo>
                    <a:pt x="0" y="59"/>
                    <a:pt x="0" y="59"/>
                    <a:pt x="0" y="59"/>
                  </a:cubicBezTo>
                  <a:cubicBezTo>
                    <a:pt x="2" y="63"/>
                    <a:pt x="9" y="66"/>
                    <a:pt x="13" y="63"/>
                  </a:cubicBezTo>
                  <a:cubicBezTo>
                    <a:pt x="18" y="50"/>
                    <a:pt x="23" y="39"/>
                    <a:pt x="36" y="28"/>
                  </a:cubicBezTo>
                  <a:cubicBezTo>
                    <a:pt x="48" y="17"/>
                    <a:pt x="76" y="16"/>
                    <a:pt x="98" y="16"/>
                  </a:cubicBezTo>
                  <a:cubicBezTo>
                    <a:pt x="125" y="16"/>
                    <a:pt x="125" y="16"/>
                    <a:pt x="125" y="16"/>
                  </a:cubicBezTo>
                  <a:cubicBezTo>
                    <a:pt x="140" y="16"/>
                    <a:pt x="140" y="16"/>
                    <a:pt x="140" y="32"/>
                  </a:cubicBezTo>
                  <a:cubicBezTo>
                    <a:pt x="140" y="257"/>
                    <a:pt x="140" y="257"/>
                    <a:pt x="140" y="257"/>
                  </a:cubicBezTo>
                  <a:cubicBezTo>
                    <a:pt x="140" y="310"/>
                    <a:pt x="138" y="317"/>
                    <a:pt x="109" y="320"/>
                  </a:cubicBezTo>
                  <a:cubicBezTo>
                    <a:pt x="91" y="321"/>
                    <a:pt x="91" y="321"/>
                    <a:pt x="91" y="321"/>
                  </a:cubicBezTo>
                  <a:cubicBezTo>
                    <a:pt x="88" y="323"/>
                    <a:pt x="88" y="329"/>
                    <a:pt x="90" y="332"/>
                  </a:cubicBezTo>
                  <a:cubicBezTo>
                    <a:pt x="228" y="332"/>
                    <a:pt x="228" y="332"/>
                    <a:pt x="228" y="332"/>
                  </a:cubicBezTo>
                  <a:cubicBezTo>
                    <a:pt x="230" y="329"/>
                    <a:pt x="231" y="323"/>
                    <a:pt x="228" y="321"/>
                  </a:cubicBezTo>
                  <a:cubicBezTo>
                    <a:pt x="212" y="320"/>
                    <a:pt x="212" y="320"/>
                    <a:pt x="212" y="320"/>
                  </a:cubicBezTo>
                  <a:cubicBezTo>
                    <a:pt x="183" y="317"/>
                    <a:pt x="182" y="310"/>
                    <a:pt x="182" y="257"/>
                  </a:cubicBezTo>
                  <a:cubicBezTo>
                    <a:pt x="182" y="33"/>
                    <a:pt x="182" y="33"/>
                    <a:pt x="182" y="33"/>
                  </a:cubicBezTo>
                  <a:cubicBezTo>
                    <a:pt x="182" y="16"/>
                    <a:pt x="181" y="16"/>
                    <a:pt x="196" y="16"/>
                  </a:cubicBezTo>
                  <a:cubicBezTo>
                    <a:pt x="232" y="16"/>
                    <a:pt x="232" y="16"/>
                    <a:pt x="232" y="16"/>
                  </a:cubicBezTo>
                  <a:cubicBezTo>
                    <a:pt x="260" y="16"/>
                    <a:pt x="279" y="20"/>
                    <a:pt x="291" y="28"/>
                  </a:cubicBezTo>
                  <a:cubicBezTo>
                    <a:pt x="298" y="34"/>
                    <a:pt x="302" y="52"/>
                    <a:pt x="303" y="65"/>
                  </a:cubicBezTo>
                  <a:cubicBezTo>
                    <a:pt x="306" y="68"/>
                    <a:pt x="314" y="68"/>
                    <a:pt x="316" y="64"/>
                  </a:cubicBezTo>
                  <a:cubicBezTo>
                    <a:pt x="321" y="0"/>
                    <a:pt x="321" y="0"/>
                    <a:pt x="321" y="0"/>
                  </a:cubicBezTo>
                  <a:lnTo>
                    <a:pt x="275" y="0"/>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3" name="Freeform 92"/>
            <p:cNvSpPr>
              <a:spLocks/>
            </p:cNvSpPr>
            <p:nvPr/>
          </p:nvSpPr>
          <p:spPr bwMode="auto">
            <a:xfrm>
              <a:off x="3540" y="2148"/>
              <a:ext cx="115" cy="267"/>
            </a:xfrm>
            <a:custGeom>
              <a:avLst/>
              <a:gdLst>
                <a:gd name="T0" fmla="*/ 21 w 211"/>
                <a:gd name="T1" fmla="*/ 468 h 490"/>
                <a:gd name="T2" fmla="*/ 5 w 211"/>
                <a:gd name="T3" fmla="*/ 471 h 490"/>
                <a:gd name="T4" fmla="*/ 4 w 211"/>
                <a:gd name="T5" fmla="*/ 490 h 490"/>
                <a:gd name="T6" fmla="*/ 207 w 211"/>
                <a:gd name="T7" fmla="*/ 490 h 490"/>
                <a:gd name="T8" fmla="*/ 206 w 211"/>
                <a:gd name="T9" fmla="*/ 471 h 490"/>
                <a:gd name="T10" fmla="*/ 190 w 211"/>
                <a:gd name="T11" fmla="*/ 468 h 490"/>
                <a:gd name="T12" fmla="*/ 148 w 211"/>
                <a:gd name="T13" fmla="*/ 383 h 490"/>
                <a:gd name="T14" fmla="*/ 148 w 211"/>
                <a:gd name="T15" fmla="*/ 107 h 490"/>
                <a:gd name="T16" fmla="*/ 190 w 211"/>
                <a:gd name="T17" fmla="*/ 22 h 490"/>
                <a:gd name="T18" fmla="*/ 206 w 211"/>
                <a:gd name="T19" fmla="*/ 20 h 490"/>
                <a:gd name="T20" fmla="*/ 207 w 211"/>
                <a:gd name="T21" fmla="*/ 0 h 490"/>
                <a:gd name="T22" fmla="*/ 4 w 211"/>
                <a:gd name="T23" fmla="*/ 0 h 490"/>
                <a:gd name="T24" fmla="*/ 5 w 211"/>
                <a:gd name="T25" fmla="*/ 20 h 490"/>
                <a:gd name="T26" fmla="*/ 21 w 211"/>
                <a:gd name="T27" fmla="*/ 22 h 490"/>
                <a:gd name="T28" fmla="*/ 62 w 211"/>
                <a:gd name="T29" fmla="*/ 107 h 490"/>
                <a:gd name="T30" fmla="*/ 62 w 211"/>
                <a:gd name="T31" fmla="*/ 383 h 490"/>
                <a:gd name="T32" fmla="*/ 21 w 211"/>
                <a:gd name="T33" fmla="*/ 46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490">
                  <a:moveTo>
                    <a:pt x="21" y="468"/>
                  </a:moveTo>
                  <a:cubicBezTo>
                    <a:pt x="5" y="471"/>
                    <a:pt x="5" y="471"/>
                    <a:pt x="5" y="471"/>
                  </a:cubicBezTo>
                  <a:cubicBezTo>
                    <a:pt x="0" y="475"/>
                    <a:pt x="0" y="485"/>
                    <a:pt x="4" y="490"/>
                  </a:cubicBezTo>
                  <a:cubicBezTo>
                    <a:pt x="207" y="490"/>
                    <a:pt x="207" y="490"/>
                    <a:pt x="207" y="490"/>
                  </a:cubicBezTo>
                  <a:cubicBezTo>
                    <a:pt x="211" y="485"/>
                    <a:pt x="211" y="475"/>
                    <a:pt x="206" y="471"/>
                  </a:cubicBezTo>
                  <a:cubicBezTo>
                    <a:pt x="190" y="468"/>
                    <a:pt x="190" y="468"/>
                    <a:pt x="190" y="468"/>
                  </a:cubicBezTo>
                  <a:cubicBezTo>
                    <a:pt x="155" y="464"/>
                    <a:pt x="148" y="462"/>
                    <a:pt x="148" y="383"/>
                  </a:cubicBezTo>
                  <a:cubicBezTo>
                    <a:pt x="148" y="107"/>
                    <a:pt x="148" y="107"/>
                    <a:pt x="148" y="107"/>
                  </a:cubicBezTo>
                  <a:cubicBezTo>
                    <a:pt x="148" y="29"/>
                    <a:pt x="155" y="26"/>
                    <a:pt x="190" y="22"/>
                  </a:cubicBezTo>
                  <a:cubicBezTo>
                    <a:pt x="206" y="20"/>
                    <a:pt x="206" y="20"/>
                    <a:pt x="206" y="20"/>
                  </a:cubicBezTo>
                  <a:cubicBezTo>
                    <a:pt x="211" y="15"/>
                    <a:pt x="211" y="5"/>
                    <a:pt x="207" y="0"/>
                  </a:cubicBezTo>
                  <a:cubicBezTo>
                    <a:pt x="4" y="0"/>
                    <a:pt x="4" y="0"/>
                    <a:pt x="4" y="0"/>
                  </a:cubicBezTo>
                  <a:cubicBezTo>
                    <a:pt x="0" y="5"/>
                    <a:pt x="0" y="15"/>
                    <a:pt x="5" y="20"/>
                  </a:cubicBezTo>
                  <a:cubicBezTo>
                    <a:pt x="21" y="22"/>
                    <a:pt x="21" y="22"/>
                    <a:pt x="21" y="22"/>
                  </a:cubicBezTo>
                  <a:cubicBezTo>
                    <a:pt x="56" y="26"/>
                    <a:pt x="62" y="29"/>
                    <a:pt x="62" y="107"/>
                  </a:cubicBezTo>
                  <a:cubicBezTo>
                    <a:pt x="62" y="383"/>
                    <a:pt x="62" y="383"/>
                    <a:pt x="62" y="383"/>
                  </a:cubicBezTo>
                  <a:cubicBezTo>
                    <a:pt x="62" y="462"/>
                    <a:pt x="56" y="464"/>
                    <a:pt x="21" y="468"/>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4" name="Freeform 93"/>
            <p:cNvSpPr>
              <a:spLocks noEditPoints="1"/>
            </p:cNvSpPr>
            <p:nvPr/>
          </p:nvSpPr>
          <p:spPr bwMode="auto">
            <a:xfrm>
              <a:off x="5008" y="2148"/>
              <a:ext cx="263" cy="271"/>
            </a:xfrm>
            <a:custGeom>
              <a:avLst/>
              <a:gdLst>
                <a:gd name="T0" fmla="*/ 480 w 483"/>
                <a:gd name="T1" fmla="*/ 477 h 496"/>
                <a:gd name="T2" fmla="*/ 429 w 483"/>
                <a:gd name="T3" fmla="*/ 454 h 496"/>
                <a:gd name="T4" fmla="*/ 297 w 483"/>
                <a:gd name="T5" fmla="*/ 261 h 496"/>
                <a:gd name="T6" fmla="*/ 297 w 483"/>
                <a:gd name="T7" fmla="*/ 249 h 496"/>
                <a:gd name="T8" fmla="*/ 386 w 483"/>
                <a:gd name="T9" fmla="*/ 132 h 496"/>
                <a:gd name="T10" fmla="*/ 321 w 483"/>
                <a:gd name="T11" fmla="*/ 23 h 496"/>
                <a:gd name="T12" fmla="*/ 235 w 483"/>
                <a:gd name="T13" fmla="*/ 1 h 496"/>
                <a:gd name="T14" fmla="*/ 218 w 483"/>
                <a:gd name="T15" fmla="*/ 0 h 496"/>
                <a:gd name="T16" fmla="*/ 87 w 483"/>
                <a:gd name="T17" fmla="*/ 0 h 496"/>
                <a:gd name="T18" fmla="*/ 65 w 483"/>
                <a:gd name="T19" fmla="*/ 1 h 496"/>
                <a:gd name="T20" fmla="*/ 9 w 483"/>
                <a:gd name="T21" fmla="*/ 5 h 496"/>
                <a:gd name="T22" fmla="*/ 9 w 483"/>
                <a:gd name="T23" fmla="*/ 26 h 496"/>
                <a:gd name="T24" fmla="*/ 28 w 483"/>
                <a:gd name="T25" fmla="*/ 28 h 496"/>
                <a:gd name="T26" fmla="*/ 64 w 483"/>
                <a:gd name="T27" fmla="*/ 112 h 496"/>
                <a:gd name="T28" fmla="*/ 64 w 483"/>
                <a:gd name="T29" fmla="*/ 383 h 496"/>
                <a:gd name="T30" fmla="*/ 22 w 483"/>
                <a:gd name="T31" fmla="*/ 468 h 496"/>
                <a:gd name="T32" fmla="*/ 6 w 483"/>
                <a:gd name="T33" fmla="*/ 471 h 496"/>
                <a:gd name="T34" fmla="*/ 5 w 483"/>
                <a:gd name="T35" fmla="*/ 490 h 496"/>
                <a:gd name="T36" fmla="*/ 209 w 483"/>
                <a:gd name="T37" fmla="*/ 490 h 496"/>
                <a:gd name="T38" fmla="*/ 208 w 483"/>
                <a:gd name="T39" fmla="*/ 471 h 496"/>
                <a:gd name="T40" fmla="*/ 191 w 483"/>
                <a:gd name="T41" fmla="*/ 468 h 496"/>
                <a:gd name="T42" fmla="*/ 150 w 483"/>
                <a:gd name="T43" fmla="*/ 383 h 496"/>
                <a:gd name="T44" fmla="*/ 150 w 483"/>
                <a:gd name="T45" fmla="*/ 288 h 496"/>
                <a:gd name="T46" fmla="*/ 173 w 483"/>
                <a:gd name="T47" fmla="*/ 272 h 496"/>
                <a:gd name="T48" fmla="*/ 219 w 483"/>
                <a:gd name="T49" fmla="*/ 297 h 496"/>
                <a:gd name="T50" fmla="*/ 277 w 483"/>
                <a:gd name="T51" fmla="*/ 398 h 496"/>
                <a:gd name="T52" fmla="*/ 432 w 483"/>
                <a:gd name="T53" fmla="*/ 496 h 496"/>
                <a:gd name="T54" fmla="*/ 481 w 483"/>
                <a:gd name="T55" fmla="*/ 491 h 496"/>
                <a:gd name="T56" fmla="*/ 480 w 483"/>
                <a:gd name="T57" fmla="*/ 477 h 496"/>
                <a:gd name="T58" fmla="*/ 185 w 483"/>
                <a:gd name="T59" fmla="*/ 244 h 496"/>
                <a:gd name="T60" fmla="*/ 150 w 483"/>
                <a:gd name="T61" fmla="*/ 218 h 496"/>
                <a:gd name="T62" fmla="*/ 150 w 483"/>
                <a:gd name="T63" fmla="*/ 64 h 496"/>
                <a:gd name="T64" fmla="*/ 189 w 483"/>
                <a:gd name="T65" fmla="*/ 28 h 496"/>
                <a:gd name="T66" fmla="*/ 291 w 483"/>
                <a:gd name="T67" fmla="*/ 138 h 496"/>
                <a:gd name="T68" fmla="*/ 185 w 483"/>
                <a:gd name="T69" fmla="*/ 24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496">
                  <a:moveTo>
                    <a:pt x="480" y="477"/>
                  </a:moveTo>
                  <a:cubicBezTo>
                    <a:pt x="471" y="476"/>
                    <a:pt x="449" y="471"/>
                    <a:pt x="429" y="454"/>
                  </a:cubicBezTo>
                  <a:cubicBezTo>
                    <a:pt x="394" y="425"/>
                    <a:pt x="357" y="362"/>
                    <a:pt x="297" y="261"/>
                  </a:cubicBezTo>
                  <a:cubicBezTo>
                    <a:pt x="294" y="257"/>
                    <a:pt x="293" y="251"/>
                    <a:pt x="297" y="249"/>
                  </a:cubicBezTo>
                  <a:cubicBezTo>
                    <a:pt x="334" y="234"/>
                    <a:pt x="386" y="200"/>
                    <a:pt x="386" y="132"/>
                  </a:cubicBezTo>
                  <a:cubicBezTo>
                    <a:pt x="386" y="78"/>
                    <a:pt x="359" y="43"/>
                    <a:pt x="321" y="23"/>
                  </a:cubicBezTo>
                  <a:cubicBezTo>
                    <a:pt x="299" y="11"/>
                    <a:pt x="269" y="4"/>
                    <a:pt x="235" y="1"/>
                  </a:cubicBezTo>
                  <a:cubicBezTo>
                    <a:pt x="233" y="1"/>
                    <a:pt x="229" y="0"/>
                    <a:pt x="218" y="0"/>
                  </a:cubicBezTo>
                  <a:cubicBezTo>
                    <a:pt x="87" y="0"/>
                    <a:pt x="87" y="0"/>
                    <a:pt x="87" y="0"/>
                  </a:cubicBezTo>
                  <a:cubicBezTo>
                    <a:pt x="78" y="0"/>
                    <a:pt x="67" y="1"/>
                    <a:pt x="65" y="1"/>
                  </a:cubicBezTo>
                  <a:cubicBezTo>
                    <a:pt x="45" y="2"/>
                    <a:pt x="26" y="3"/>
                    <a:pt x="9" y="5"/>
                  </a:cubicBezTo>
                  <a:cubicBezTo>
                    <a:pt x="4" y="9"/>
                    <a:pt x="4" y="20"/>
                    <a:pt x="9" y="26"/>
                  </a:cubicBezTo>
                  <a:cubicBezTo>
                    <a:pt x="28" y="28"/>
                    <a:pt x="28" y="28"/>
                    <a:pt x="28" y="28"/>
                  </a:cubicBezTo>
                  <a:cubicBezTo>
                    <a:pt x="63" y="32"/>
                    <a:pt x="64" y="40"/>
                    <a:pt x="64" y="112"/>
                  </a:cubicBezTo>
                  <a:cubicBezTo>
                    <a:pt x="64" y="383"/>
                    <a:pt x="64" y="383"/>
                    <a:pt x="64" y="383"/>
                  </a:cubicBezTo>
                  <a:cubicBezTo>
                    <a:pt x="64" y="462"/>
                    <a:pt x="57" y="464"/>
                    <a:pt x="22" y="468"/>
                  </a:cubicBezTo>
                  <a:cubicBezTo>
                    <a:pt x="6" y="471"/>
                    <a:pt x="6" y="471"/>
                    <a:pt x="6" y="471"/>
                  </a:cubicBezTo>
                  <a:cubicBezTo>
                    <a:pt x="0" y="475"/>
                    <a:pt x="1" y="485"/>
                    <a:pt x="5" y="490"/>
                  </a:cubicBezTo>
                  <a:cubicBezTo>
                    <a:pt x="209" y="490"/>
                    <a:pt x="209" y="490"/>
                    <a:pt x="209" y="490"/>
                  </a:cubicBezTo>
                  <a:cubicBezTo>
                    <a:pt x="212" y="485"/>
                    <a:pt x="212" y="475"/>
                    <a:pt x="208" y="471"/>
                  </a:cubicBezTo>
                  <a:cubicBezTo>
                    <a:pt x="191" y="468"/>
                    <a:pt x="191" y="468"/>
                    <a:pt x="191" y="468"/>
                  </a:cubicBezTo>
                  <a:cubicBezTo>
                    <a:pt x="156" y="464"/>
                    <a:pt x="150" y="462"/>
                    <a:pt x="150" y="383"/>
                  </a:cubicBezTo>
                  <a:cubicBezTo>
                    <a:pt x="150" y="288"/>
                    <a:pt x="150" y="288"/>
                    <a:pt x="150" y="288"/>
                  </a:cubicBezTo>
                  <a:cubicBezTo>
                    <a:pt x="150" y="273"/>
                    <a:pt x="150" y="272"/>
                    <a:pt x="173" y="272"/>
                  </a:cubicBezTo>
                  <a:cubicBezTo>
                    <a:pt x="197" y="272"/>
                    <a:pt x="205" y="275"/>
                    <a:pt x="219" y="297"/>
                  </a:cubicBezTo>
                  <a:cubicBezTo>
                    <a:pt x="236" y="326"/>
                    <a:pt x="257" y="367"/>
                    <a:pt x="277" y="398"/>
                  </a:cubicBezTo>
                  <a:cubicBezTo>
                    <a:pt x="323" y="467"/>
                    <a:pt x="361" y="496"/>
                    <a:pt x="432" y="496"/>
                  </a:cubicBezTo>
                  <a:cubicBezTo>
                    <a:pt x="458" y="496"/>
                    <a:pt x="472" y="494"/>
                    <a:pt x="481" y="491"/>
                  </a:cubicBezTo>
                  <a:cubicBezTo>
                    <a:pt x="483" y="488"/>
                    <a:pt x="483" y="480"/>
                    <a:pt x="480" y="477"/>
                  </a:cubicBezTo>
                  <a:close/>
                  <a:moveTo>
                    <a:pt x="185" y="244"/>
                  </a:moveTo>
                  <a:cubicBezTo>
                    <a:pt x="150" y="244"/>
                    <a:pt x="150" y="242"/>
                    <a:pt x="150" y="218"/>
                  </a:cubicBezTo>
                  <a:cubicBezTo>
                    <a:pt x="150" y="64"/>
                    <a:pt x="150" y="64"/>
                    <a:pt x="150" y="64"/>
                  </a:cubicBezTo>
                  <a:cubicBezTo>
                    <a:pt x="150" y="30"/>
                    <a:pt x="150" y="28"/>
                    <a:pt x="189" y="28"/>
                  </a:cubicBezTo>
                  <a:cubicBezTo>
                    <a:pt x="254" y="28"/>
                    <a:pt x="291" y="79"/>
                    <a:pt x="291" y="138"/>
                  </a:cubicBezTo>
                  <a:cubicBezTo>
                    <a:pt x="291" y="208"/>
                    <a:pt x="258" y="244"/>
                    <a:pt x="185" y="244"/>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5" name="Freeform 94"/>
            <p:cNvSpPr>
              <a:spLocks/>
            </p:cNvSpPr>
            <p:nvPr/>
          </p:nvSpPr>
          <p:spPr bwMode="auto">
            <a:xfrm>
              <a:off x="3024" y="2148"/>
              <a:ext cx="217" cy="267"/>
            </a:xfrm>
            <a:custGeom>
              <a:avLst/>
              <a:gdLst>
                <a:gd name="T0" fmla="*/ 376 w 399"/>
                <a:gd name="T1" fmla="*/ 380 h 490"/>
                <a:gd name="T2" fmla="*/ 248 w 399"/>
                <a:gd name="T3" fmla="*/ 460 h 490"/>
                <a:gd name="T4" fmla="*/ 168 w 399"/>
                <a:gd name="T5" fmla="*/ 444 h 490"/>
                <a:gd name="T6" fmla="*/ 155 w 399"/>
                <a:gd name="T7" fmla="*/ 368 h 490"/>
                <a:gd name="T8" fmla="*/ 155 w 399"/>
                <a:gd name="T9" fmla="*/ 107 h 490"/>
                <a:gd name="T10" fmla="*/ 197 w 399"/>
                <a:gd name="T11" fmla="*/ 23 h 490"/>
                <a:gd name="T12" fmla="*/ 213 w 399"/>
                <a:gd name="T13" fmla="*/ 20 h 490"/>
                <a:gd name="T14" fmla="*/ 214 w 399"/>
                <a:gd name="T15" fmla="*/ 0 h 490"/>
                <a:gd name="T16" fmla="*/ 6 w 399"/>
                <a:gd name="T17" fmla="*/ 0 h 490"/>
                <a:gd name="T18" fmla="*/ 7 w 399"/>
                <a:gd name="T19" fmla="*/ 20 h 490"/>
                <a:gd name="T20" fmla="*/ 28 w 399"/>
                <a:gd name="T21" fmla="*/ 23 h 490"/>
                <a:gd name="T22" fmla="*/ 69 w 399"/>
                <a:gd name="T23" fmla="*/ 107 h 490"/>
                <a:gd name="T24" fmla="*/ 69 w 399"/>
                <a:gd name="T25" fmla="*/ 383 h 490"/>
                <a:gd name="T26" fmla="*/ 28 w 399"/>
                <a:gd name="T27" fmla="*/ 467 h 490"/>
                <a:gd name="T28" fmla="*/ 5 w 399"/>
                <a:gd name="T29" fmla="*/ 471 h 490"/>
                <a:gd name="T30" fmla="*/ 4 w 399"/>
                <a:gd name="T31" fmla="*/ 490 h 490"/>
                <a:gd name="T32" fmla="*/ 113 w 399"/>
                <a:gd name="T33" fmla="*/ 490 h 490"/>
                <a:gd name="T34" fmla="*/ 190 w 399"/>
                <a:gd name="T35" fmla="*/ 490 h 490"/>
                <a:gd name="T36" fmla="*/ 369 w 399"/>
                <a:gd name="T37" fmla="*/ 490 h 490"/>
                <a:gd name="T38" fmla="*/ 399 w 399"/>
                <a:gd name="T39" fmla="*/ 385 h 490"/>
                <a:gd name="T40" fmla="*/ 376 w 399"/>
                <a:gd name="T41" fmla="*/ 3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490">
                  <a:moveTo>
                    <a:pt x="376" y="380"/>
                  </a:moveTo>
                  <a:cubicBezTo>
                    <a:pt x="342" y="457"/>
                    <a:pt x="330" y="460"/>
                    <a:pt x="248" y="460"/>
                  </a:cubicBezTo>
                  <a:cubicBezTo>
                    <a:pt x="189" y="460"/>
                    <a:pt x="177" y="454"/>
                    <a:pt x="168" y="444"/>
                  </a:cubicBezTo>
                  <a:cubicBezTo>
                    <a:pt x="157" y="431"/>
                    <a:pt x="155" y="405"/>
                    <a:pt x="155" y="368"/>
                  </a:cubicBezTo>
                  <a:cubicBezTo>
                    <a:pt x="155" y="107"/>
                    <a:pt x="155" y="107"/>
                    <a:pt x="155" y="107"/>
                  </a:cubicBezTo>
                  <a:cubicBezTo>
                    <a:pt x="155" y="30"/>
                    <a:pt x="162" y="28"/>
                    <a:pt x="197" y="23"/>
                  </a:cubicBezTo>
                  <a:cubicBezTo>
                    <a:pt x="213" y="20"/>
                    <a:pt x="213" y="20"/>
                    <a:pt x="213" y="20"/>
                  </a:cubicBezTo>
                  <a:cubicBezTo>
                    <a:pt x="218" y="17"/>
                    <a:pt x="218" y="6"/>
                    <a:pt x="214" y="0"/>
                  </a:cubicBezTo>
                  <a:cubicBezTo>
                    <a:pt x="6" y="0"/>
                    <a:pt x="6" y="0"/>
                    <a:pt x="6" y="0"/>
                  </a:cubicBezTo>
                  <a:cubicBezTo>
                    <a:pt x="2" y="6"/>
                    <a:pt x="2" y="17"/>
                    <a:pt x="7" y="20"/>
                  </a:cubicBezTo>
                  <a:cubicBezTo>
                    <a:pt x="28" y="23"/>
                    <a:pt x="28" y="23"/>
                    <a:pt x="28" y="23"/>
                  </a:cubicBezTo>
                  <a:cubicBezTo>
                    <a:pt x="62" y="28"/>
                    <a:pt x="69" y="30"/>
                    <a:pt x="69" y="107"/>
                  </a:cubicBezTo>
                  <a:cubicBezTo>
                    <a:pt x="69" y="383"/>
                    <a:pt x="69" y="383"/>
                    <a:pt x="69" y="383"/>
                  </a:cubicBezTo>
                  <a:cubicBezTo>
                    <a:pt x="69" y="460"/>
                    <a:pt x="62" y="463"/>
                    <a:pt x="28" y="467"/>
                  </a:cubicBezTo>
                  <a:cubicBezTo>
                    <a:pt x="5" y="471"/>
                    <a:pt x="5" y="471"/>
                    <a:pt x="5" y="471"/>
                  </a:cubicBezTo>
                  <a:cubicBezTo>
                    <a:pt x="0" y="474"/>
                    <a:pt x="0" y="485"/>
                    <a:pt x="4" y="490"/>
                  </a:cubicBezTo>
                  <a:cubicBezTo>
                    <a:pt x="113" y="490"/>
                    <a:pt x="113" y="490"/>
                    <a:pt x="113" y="490"/>
                  </a:cubicBezTo>
                  <a:cubicBezTo>
                    <a:pt x="190" y="490"/>
                    <a:pt x="190" y="490"/>
                    <a:pt x="190" y="490"/>
                  </a:cubicBezTo>
                  <a:cubicBezTo>
                    <a:pt x="369" y="490"/>
                    <a:pt x="369" y="490"/>
                    <a:pt x="369" y="490"/>
                  </a:cubicBezTo>
                  <a:cubicBezTo>
                    <a:pt x="399" y="385"/>
                    <a:pt x="399" y="385"/>
                    <a:pt x="399" y="385"/>
                  </a:cubicBezTo>
                  <a:cubicBezTo>
                    <a:pt x="396" y="379"/>
                    <a:pt x="384" y="376"/>
                    <a:pt x="376" y="380"/>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6" name="Freeform 95"/>
            <p:cNvSpPr>
              <a:spLocks/>
            </p:cNvSpPr>
            <p:nvPr/>
          </p:nvSpPr>
          <p:spPr bwMode="auto">
            <a:xfrm>
              <a:off x="3274" y="2148"/>
              <a:ext cx="227" cy="267"/>
            </a:xfrm>
            <a:custGeom>
              <a:avLst/>
              <a:gdLst>
                <a:gd name="T0" fmla="*/ 392 w 416"/>
                <a:gd name="T1" fmla="*/ 380 h 490"/>
                <a:gd name="T2" fmla="*/ 256 w 416"/>
                <a:gd name="T3" fmla="*/ 460 h 490"/>
                <a:gd name="T4" fmla="*/ 172 w 416"/>
                <a:gd name="T5" fmla="*/ 444 h 490"/>
                <a:gd name="T6" fmla="*/ 159 w 416"/>
                <a:gd name="T7" fmla="*/ 367 h 490"/>
                <a:gd name="T8" fmla="*/ 159 w 416"/>
                <a:gd name="T9" fmla="*/ 273 h 490"/>
                <a:gd name="T10" fmla="*/ 177 w 416"/>
                <a:gd name="T11" fmla="*/ 253 h 490"/>
                <a:gd name="T12" fmla="*/ 213 w 416"/>
                <a:gd name="T13" fmla="*/ 253 h 490"/>
                <a:gd name="T14" fmla="*/ 295 w 416"/>
                <a:gd name="T15" fmla="*/ 285 h 490"/>
                <a:gd name="T16" fmla="*/ 300 w 416"/>
                <a:gd name="T17" fmla="*/ 315 h 490"/>
                <a:gd name="T18" fmla="*/ 322 w 416"/>
                <a:gd name="T19" fmla="*/ 316 h 490"/>
                <a:gd name="T20" fmla="*/ 322 w 416"/>
                <a:gd name="T21" fmla="*/ 160 h 490"/>
                <a:gd name="T22" fmla="*/ 300 w 416"/>
                <a:gd name="T23" fmla="*/ 161 h 490"/>
                <a:gd name="T24" fmla="*/ 295 w 416"/>
                <a:gd name="T25" fmla="*/ 187 h 490"/>
                <a:gd name="T26" fmla="*/ 213 w 416"/>
                <a:gd name="T27" fmla="*/ 219 h 490"/>
                <a:gd name="T28" fmla="*/ 177 w 416"/>
                <a:gd name="T29" fmla="*/ 219 h 490"/>
                <a:gd name="T30" fmla="*/ 159 w 416"/>
                <a:gd name="T31" fmla="*/ 199 h 490"/>
                <a:gd name="T32" fmla="*/ 159 w 416"/>
                <a:gd name="T33" fmla="*/ 74 h 490"/>
                <a:gd name="T34" fmla="*/ 191 w 416"/>
                <a:gd name="T35" fmla="*/ 30 h 490"/>
                <a:gd name="T36" fmla="*/ 241 w 416"/>
                <a:gd name="T37" fmla="*/ 30 h 490"/>
                <a:gd name="T38" fmla="*/ 300 w 416"/>
                <a:gd name="T39" fmla="*/ 37 h 490"/>
                <a:gd name="T40" fmla="*/ 347 w 416"/>
                <a:gd name="T41" fmla="*/ 104 h 490"/>
                <a:gd name="T42" fmla="*/ 371 w 416"/>
                <a:gd name="T43" fmla="*/ 101 h 490"/>
                <a:gd name="T44" fmla="*/ 359 w 416"/>
                <a:gd name="T45" fmla="*/ 0 h 490"/>
                <a:gd name="T46" fmla="*/ 259 w 416"/>
                <a:gd name="T47" fmla="*/ 0 h 490"/>
                <a:gd name="T48" fmla="*/ 117 w 416"/>
                <a:gd name="T49" fmla="*/ 0 h 490"/>
                <a:gd name="T50" fmla="*/ 19 w 416"/>
                <a:gd name="T51" fmla="*/ 0 h 490"/>
                <a:gd name="T52" fmla="*/ 20 w 416"/>
                <a:gd name="T53" fmla="*/ 20 h 490"/>
                <a:gd name="T54" fmla="*/ 32 w 416"/>
                <a:gd name="T55" fmla="*/ 21 h 490"/>
                <a:gd name="T56" fmla="*/ 73 w 416"/>
                <a:gd name="T57" fmla="*/ 107 h 490"/>
                <a:gd name="T58" fmla="*/ 73 w 416"/>
                <a:gd name="T59" fmla="*/ 383 h 490"/>
                <a:gd name="T60" fmla="*/ 32 w 416"/>
                <a:gd name="T61" fmla="*/ 468 h 490"/>
                <a:gd name="T62" fmla="*/ 4 w 416"/>
                <a:gd name="T63" fmla="*/ 471 h 490"/>
                <a:gd name="T64" fmla="*/ 3 w 416"/>
                <a:gd name="T65" fmla="*/ 490 h 490"/>
                <a:gd name="T66" fmla="*/ 117 w 416"/>
                <a:gd name="T67" fmla="*/ 490 h 490"/>
                <a:gd name="T68" fmla="*/ 202 w 416"/>
                <a:gd name="T69" fmla="*/ 490 h 490"/>
                <a:gd name="T70" fmla="*/ 386 w 416"/>
                <a:gd name="T71" fmla="*/ 490 h 490"/>
                <a:gd name="T72" fmla="*/ 416 w 416"/>
                <a:gd name="T73" fmla="*/ 385 h 490"/>
                <a:gd name="T74" fmla="*/ 392 w 416"/>
                <a:gd name="T75" fmla="*/ 3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6" h="490">
                  <a:moveTo>
                    <a:pt x="392" y="380"/>
                  </a:moveTo>
                  <a:cubicBezTo>
                    <a:pt x="366" y="440"/>
                    <a:pt x="350" y="462"/>
                    <a:pt x="256" y="460"/>
                  </a:cubicBezTo>
                  <a:cubicBezTo>
                    <a:pt x="193" y="460"/>
                    <a:pt x="181" y="454"/>
                    <a:pt x="172" y="444"/>
                  </a:cubicBezTo>
                  <a:cubicBezTo>
                    <a:pt x="161" y="431"/>
                    <a:pt x="159" y="405"/>
                    <a:pt x="159" y="367"/>
                  </a:cubicBezTo>
                  <a:cubicBezTo>
                    <a:pt x="159" y="273"/>
                    <a:pt x="159" y="273"/>
                    <a:pt x="159" y="273"/>
                  </a:cubicBezTo>
                  <a:cubicBezTo>
                    <a:pt x="159" y="254"/>
                    <a:pt x="160" y="253"/>
                    <a:pt x="177" y="253"/>
                  </a:cubicBezTo>
                  <a:cubicBezTo>
                    <a:pt x="213" y="253"/>
                    <a:pt x="213" y="253"/>
                    <a:pt x="213" y="253"/>
                  </a:cubicBezTo>
                  <a:cubicBezTo>
                    <a:pt x="277" y="253"/>
                    <a:pt x="290" y="254"/>
                    <a:pt x="295" y="285"/>
                  </a:cubicBezTo>
                  <a:cubicBezTo>
                    <a:pt x="300" y="315"/>
                    <a:pt x="300" y="315"/>
                    <a:pt x="300" y="315"/>
                  </a:cubicBezTo>
                  <a:cubicBezTo>
                    <a:pt x="305" y="319"/>
                    <a:pt x="316" y="319"/>
                    <a:pt x="322" y="316"/>
                  </a:cubicBezTo>
                  <a:cubicBezTo>
                    <a:pt x="322" y="160"/>
                    <a:pt x="322" y="160"/>
                    <a:pt x="322" y="160"/>
                  </a:cubicBezTo>
                  <a:cubicBezTo>
                    <a:pt x="316" y="156"/>
                    <a:pt x="305" y="157"/>
                    <a:pt x="300" y="161"/>
                  </a:cubicBezTo>
                  <a:cubicBezTo>
                    <a:pt x="295" y="187"/>
                    <a:pt x="295" y="187"/>
                    <a:pt x="295" y="187"/>
                  </a:cubicBezTo>
                  <a:cubicBezTo>
                    <a:pt x="290" y="218"/>
                    <a:pt x="277" y="219"/>
                    <a:pt x="213" y="219"/>
                  </a:cubicBezTo>
                  <a:cubicBezTo>
                    <a:pt x="177" y="219"/>
                    <a:pt x="177" y="219"/>
                    <a:pt x="177" y="219"/>
                  </a:cubicBezTo>
                  <a:cubicBezTo>
                    <a:pt x="160" y="219"/>
                    <a:pt x="159" y="218"/>
                    <a:pt x="159" y="199"/>
                  </a:cubicBezTo>
                  <a:cubicBezTo>
                    <a:pt x="159" y="74"/>
                    <a:pt x="159" y="74"/>
                    <a:pt x="159" y="74"/>
                  </a:cubicBezTo>
                  <a:cubicBezTo>
                    <a:pt x="159" y="32"/>
                    <a:pt x="159" y="30"/>
                    <a:pt x="191" y="30"/>
                  </a:cubicBezTo>
                  <a:cubicBezTo>
                    <a:pt x="241" y="30"/>
                    <a:pt x="241" y="30"/>
                    <a:pt x="241" y="30"/>
                  </a:cubicBezTo>
                  <a:cubicBezTo>
                    <a:pt x="261" y="30"/>
                    <a:pt x="283" y="32"/>
                    <a:pt x="300" y="37"/>
                  </a:cubicBezTo>
                  <a:cubicBezTo>
                    <a:pt x="324" y="43"/>
                    <a:pt x="335" y="61"/>
                    <a:pt x="347" y="104"/>
                  </a:cubicBezTo>
                  <a:cubicBezTo>
                    <a:pt x="353" y="109"/>
                    <a:pt x="368" y="107"/>
                    <a:pt x="371" y="101"/>
                  </a:cubicBezTo>
                  <a:cubicBezTo>
                    <a:pt x="359" y="0"/>
                    <a:pt x="359" y="0"/>
                    <a:pt x="359" y="0"/>
                  </a:cubicBezTo>
                  <a:cubicBezTo>
                    <a:pt x="259" y="0"/>
                    <a:pt x="259" y="0"/>
                    <a:pt x="259" y="0"/>
                  </a:cubicBezTo>
                  <a:cubicBezTo>
                    <a:pt x="117" y="0"/>
                    <a:pt x="117" y="0"/>
                    <a:pt x="117" y="0"/>
                  </a:cubicBezTo>
                  <a:cubicBezTo>
                    <a:pt x="19" y="0"/>
                    <a:pt x="19" y="0"/>
                    <a:pt x="19" y="0"/>
                  </a:cubicBezTo>
                  <a:cubicBezTo>
                    <a:pt x="15" y="5"/>
                    <a:pt x="15" y="15"/>
                    <a:pt x="20" y="20"/>
                  </a:cubicBezTo>
                  <a:cubicBezTo>
                    <a:pt x="32" y="21"/>
                    <a:pt x="32" y="21"/>
                    <a:pt x="32" y="21"/>
                  </a:cubicBezTo>
                  <a:cubicBezTo>
                    <a:pt x="67" y="26"/>
                    <a:pt x="73" y="29"/>
                    <a:pt x="73" y="107"/>
                  </a:cubicBezTo>
                  <a:cubicBezTo>
                    <a:pt x="73" y="383"/>
                    <a:pt x="73" y="383"/>
                    <a:pt x="73" y="383"/>
                  </a:cubicBezTo>
                  <a:cubicBezTo>
                    <a:pt x="73" y="462"/>
                    <a:pt x="67" y="464"/>
                    <a:pt x="32" y="468"/>
                  </a:cubicBezTo>
                  <a:cubicBezTo>
                    <a:pt x="4" y="471"/>
                    <a:pt x="4" y="471"/>
                    <a:pt x="4" y="471"/>
                  </a:cubicBezTo>
                  <a:cubicBezTo>
                    <a:pt x="0" y="475"/>
                    <a:pt x="0" y="485"/>
                    <a:pt x="3" y="490"/>
                  </a:cubicBezTo>
                  <a:cubicBezTo>
                    <a:pt x="117" y="490"/>
                    <a:pt x="117" y="490"/>
                    <a:pt x="117" y="490"/>
                  </a:cubicBezTo>
                  <a:cubicBezTo>
                    <a:pt x="202" y="490"/>
                    <a:pt x="202" y="490"/>
                    <a:pt x="202" y="490"/>
                  </a:cubicBezTo>
                  <a:cubicBezTo>
                    <a:pt x="386" y="490"/>
                    <a:pt x="386" y="490"/>
                    <a:pt x="386" y="490"/>
                  </a:cubicBezTo>
                  <a:cubicBezTo>
                    <a:pt x="416" y="385"/>
                    <a:pt x="416" y="385"/>
                    <a:pt x="416" y="385"/>
                  </a:cubicBezTo>
                  <a:cubicBezTo>
                    <a:pt x="412" y="377"/>
                    <a:pt x="399" y="375"/>
                    <a:pt x="392" y="380"/>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7" name="Freeform 96"/>
            <p:cNvSpPr>
              <a:spLocks/>
            </p:cNvSpPr>
            <p:nvPr/>
          </p:nvSpPr>
          <p:spPr bwMode="auto">
            <a:xfrm>
              <a:off x="3698" y="2141"/>
              <a:ext cx="258" cy="281"/>
            </a:xfrm>
            <a:custGeom>
              <a:avLst/>
              <a:gdLst>
                <a:gd name="T0" fmla="*/ 438 w 473"/>
                <a:gd name="T1" fmla="*/ 488 h 514"/>
                <a:gd name="T2" fmla="*/ 473 w 473"/>
                <a:gd name="T3" fmla="*/ 377 h 514"/>
                <a:gd name="T4" fmla="*/ 451 w 473"/>
                <a:gd name="T5" fmla="*/ 374 h 514"/>
                <a:gd name="T6" fmla="*/ 296 w 473"/>
                <a:gd name="T7" fmla="*/ 484 h 514"/>
                <a:gd name="T8" fmla="*/ 101 w 473"/>
                <a:gd name="T9" fmla="*/ 249 h 514"/>
                <a:gd name="T10" fmla="*/ 290 w 473"/>
                <a:gd name="T11" fmla="*/ 30 h 514"/>
                <a:gd name="T12" fmla="*/ 434 w 473"/>
                <a:gd name="T13" fmla="*/ 138 h 514"/>
                <a:gd name="T14" fmla="*/ 458 w 473"/>
                <a:gd name="T15" fmla="*/ 137 h 514"/>
                <a:gd name="T16" fmla="*/ 448 w 473"/>
                <a:gd name="T17" fmla="*/ 21 h 514"/>
                <a:gd name="T18" fmla="*/ 427 w 473"/>
                <a:gd name="T19" fmla="*/ 17 h 514"/>
                <a:gd name="T20" fmla="*/ 299 w 473"/>
                <a:gd name="T21" fmla="*/ 0 h 514"/>
                <a:gd name="T22" fmla="*/ 94 w 473"/>
                <a:gd name="T23" fmla="*/ 64 h 514"/>
                <a:gd name="T24" fmla="*/ 0 w 473"/>
                <a:gd name="T25" fmla="*/ 260 h 514"/>
                <a:gd name="T26" fmla="*/ 106 w 473"/>
                <a:gd name="T27" fmla="*/ 464 h 514"/>
                <a:gd name="T28" fmla="*/ 296 w 473"/>
                <a:gd name="T29" fmla="*/ 514 h 514"/>
                <a:gd name="T30" fmla="*/ 397 w 473"/>
                <a:gd name="T31" fmla="*/ 500 h 514"/>
                <a:gd name="T32" fmla="*/ 438 w 473"/>
                <a:gd name="T33" fmla="*/ 48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3" h="514">
                  <a:moveTo>
                    <a:pt x="438" y="488"/>
                  </a:moveTo>
                  <a:cubicBezTo>
                    <a:pt x="473" y="377"/>
                    <a:pt x="473" y="377"/>
                    <a:pt x="473" y="377"/>
                  </a:cubicBezTo>
                  <a:cubicBezTo>
                    <a:pt x="469" y="370"/>
                    <a:pt x="457" y="367"/>
                    <a:pt x="451" y="374"/>
                  </a:cubicBezTo>
                  <a:cubicBezTo>
                    <a:pt x="430" y="422"/>
                    <a:pt x="389" y="484"/>
                    <a:pt x="296" y="484"/>
                  </a:cubicBezTo>
                  <a:cubicBezTo>
                    <a:pt x="200" y="484"/>
                    <a:pt x="101" y="407"/>
                    <a:pt x="101" y="249"/>
                  </a:cubicBezTo>
                  <a:cubicBezTo>
                    <a:pt x="101" y="97"/>
                    <a:pt x="196" y="30"/>
                    <a:pt x="290" y="30"/>
                  </a:cubicBezTo>
                  <a:cubicBezTo>
                    <a:pt x="388" y="30"/>
                    <a:pt x="422" y="92"/>
                    <a:pt x="434" y="138"/>
                  </a:cubicBezTo>
                  <a:cubicBezTo>
                    <a:pt x="439" y="144"/>
                    <a:pt x="453" y="143"/>
                    <a:pt x="458" y="137"/>
                  </a:cubicBezTo>
                  <a:cubicBezTo>
                    <a:pt x="448" y="21"/>
                    <a:pt x="448" y="21"/>
                    <a:pt x="448" y="21"/>
                  </a:cubicBezTo>
                  <a:cubicBezTo>
                    <a:pt x="441" y="20"/>
                    <a:pt x="436" y="19"/>
                    <a:pt x="427" y="17"/>
                  </a:cubicBezTo>
                  <a:cubicBezTo>
                    <a:pt x="392" y="8"/>
                    <a:pt x="341" y="0"/>
                    <a:pt x="299" y="0"/>
                  </a:cubicBezTo>
                  <a:cubicBezTo>
                    <a:pt x="224" y="0"/>
                    <a:pt x="149" y="22"/>
                    <a:pt x="94" y="64"/>
                  </a:cubicBezTo>
                  <a:cubicBezTo>
                    <a:pt x="39" y="106"/>
                    <a:pt x="0" y="173"/>
                    <a:pt x="0" y="260"/>
                  </a:cubicBezTo>
                  <a:cubicBezTo>
                    <a:pt x="0" y="357"/>
                    <a:pt x="46" y="425"/>
                    <a:pt x="106" y="464"/>
                  </a:cubicBezTo>
                  <a:cubicBezTo>
                    <a:pt x="159" y="499"/>
                    <a:pt x="222" y="514"/>
                    <a:pt x="296" y="514"/>
                  </a:cubicBezTo>
                  <a:cubicBezTo>
                    <a:pt x="334" y="514"/>
                    <a:pt x="374" y="506"/>
                    <a:pt x="397" y="500"/>
                  </a:cubicBezTo>
                  <a:cubicBezTo>
                    <a:pt x="400" y="499"/>
                    <a:pt x="436" y="489"/>
                    <a:pt x="438" y="488"/>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8" name="Freeform 97"/>
            <p:cNvSpPr>
              <a:spLocks/>
            </p:cNvSpPr>
            <p:nvPr/>
          </p:nvSpPr>
          <p:spPr bwMode="auto">
            <a:xfrm>
              <a:off x="3990" y="2148"/>
              <a:ext cx="227" cy="267"/>
            </a:xfrm>
            <a:custGeom>
              <a:avLst/>
              <a:gdLst>
                <a:gd name="T0" fmla="*/ 393 w 417"/>
                <a:gd name="T1" fmla="*/ 380 h 490"/>
                <a:gd name="T2" fmla="*/ 256 w 417"/>
                <a:gd name="T3" fmla="*/ 460 h 490"/>
                <a:gd name="T4" fmla="*/ 173 w 417"/>
                <a:gd name="T5" fmla="*/ 444 h 490"/>
                <a:gd name="T6" fmla="*/ 160 w 417"/>
                <a:gd name="T7" fmla="*/ 367 h 490"/>
                <a:gd name="T8" fmla="*/ 160 w 417"/>
                <a:gd name="T9" fmla="*/ 273 h 490"/>
                <a:gd name="T10" fmla="*/ 178 w 417"/>
                <a:gd name="T11" fmla="*/ 253 h 490"/>
                <a:gd name="T12" fmla="*/ 213 w 417"/>
                <a:gd name="T13" fmla="*/ 253 h 490"/>
                <a:gd name="T14" fmla="*/ 296 w 417"/>
                <a:gd name="T15" fmla="*/ 285 h 490"/>
                <a:gd name="T16" fmla="*/ 301 w 417"/>
                <a:gd name="T17" fmla="*/ 315 h 490"/>
                <a:gd name="T18" fmla="*/ 322 w 417"/>
                <a:gd name="T19" fmla="*/ 316 h 490"/>
                <a:gd name="T20" fmla="*/ 322 w 417"/>
                <a:gd name="T21" fmla="*/ 160 h 490"/>
                <a:gd name="T22" fmla="*/ 301 w 417"/>
                <a:gd name="T23" fmla="*/ 161 h 490"/>
                <a:gd name="T24" fmla="*/ 296 w 417"/>
                <a:gd name="T25" fmla="*/ 187 h 490"/>
                <a:gd name="T26" fmla="*/ 213 w 417"/>
                <a:gd name="T27" fmla="*/ 219 h 490"/>
                <a:gd name="T28" fmla="*/ 178 w 417"/>
                <a:gd name="T29" fmla="*/ 219 h 490"/>
                <a:gd name="T30" fmla="*/ 160 w 417"/>
                <a:gd name="T31" fmla="*/ 199 h 490"/>
                <a:gd name="T32" fmla="*/ 160 w 417"/>
                <a:gd name="T33" fmla="*/ 74 h 490"/>
                <a:gd name="T34" fmla="*/ 192 w 417"/>
                <a:gd name="T35" fmla="*/ 30 h 490"/>
                <a:gd name="T36" fmla="*/ 242 w 417"/>
                <a:gd name="T37" fmla="*/ 30 h 490"/>
                <a:gd name="T38" fmla="*/ 301 w 417"/>
                <a:gd name="T39" fmla="*/ 37 h 490"/>
                <a:gd name="T40" fmla="*/ 348 w 417"/>
                <a:gd name="T41" fmla="*/ 104 h 490"/>
                <a:gd name="T42" fmla="*/ 371 w 417"/>
                <a:gd name="T43" fmla="*/ 101 h 490"/>
                <a:gd name="T44" fmla="*/ 360 w 417"/>
                <a:gd name="T45" fmla="*/ 0 h 490"/>
                <a:gd name="T46" fmla="*/ 259 w 417"/>
                <a:gd name="T47" fmla="*/ 0 h 490"/>
                <a:gd name="T48" fmla="*/ 118 w 417"/>
                <a:gd name="T49" fmla="*/ 0 h 490"/>
                <a:gd name="T50" fmla="*/ 20 w 417"/>
                <a:gd name="T51" fmla="*/ 0 h 490"/>
                <a:gd name="T52" fmla="*/ 21 w 417"/>
                <a:gd name="T53" fmla="*/ 20 h 490"/>
                <a:gd name="T54" fmla="*/ 32 w 417"/>
                <a:gd name="T55" fmla="*/ 21 h 490"/>
                <a:gd name="T56" fmla="*/ 74 w 417"/>
                <a:gd name="T57" fmla="*/ 107 h 490"/>
                <a:gd name="T58" fmla="*/ 74 w 417"/>
                <a:gd name="T59" fmla="*/ 383 h 490"/>
                <a:gd name="T60" fmla="*/ 32 w 417"/>
                <a:gd name="T61" fmla="*/ 468 h 490"/>
                <a:gd name="T62" fmla="*/ 5 w 417"/>
                <a:gd name="T63" fmla="*/ 471 h 490"/>
                <a:gd name="T64" fmla="*/ 4 w 417"/>
                <a:gd name="T65" fmla="*/ 490 h 490"/>
                <a:gd name="T66" fmla="*/ 118 w 417"/>
                <a:gd name="T67" fmla="*/ 490 h 490"/>
                <a:gd name="T68" fmla="*/ 202 w 417"/>
                <a:gd name="T69" fmla="*/ 490 h 490"/>
                <a:gd name="T70" fmla="*/ 387 w 417"/>
                <a:gd name="T71" fmla="*/ 490 h 490"/>
                <a:gd name="T72" fmla="*/ 417 w 417"/>
                <a:gd name="T73" fmla="*/ 385 h 490"/>
                <a:gd name="T74" fmla="*/ 393 w 417"/>
                <a:gd name="T75" fmla="*/ 3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490">
                  <a:moveTo>
                    <a:pt x="393" y="380"/>
                  </a:moveTo>
                  <a:cubicBezTo>
                    <a:pt x="367" y="440"/>
                    <a:pt x="351" y="462"/>
                    <a:pt x="256" y="460"/>
                  </a:cubicBezTo>
                  <a:cubicBezTo>
                    <a:pt x="194" y="460"/>
                    <a:pt x="181" y="454"/>
                    <a:pt x="173" y="444"/>
                  </a:cubicBezTo>
                  <a:cubicBezTo>
                    <a:pt x="161" y="431"/>
                    <a:pt x="160" y="405"/>
                    <a:pt x="160" y="367"/>
                  </a:cubicBezTo>
                  <a:cubicBezTo>
                    <a:pt x="160" y="273"/>
                    <a:pt x="160" y="273"/>
                    <a:pt x="160" y="273"/>
                  </a:cubicBezTo>
                  <a:cubicBezTo>
                    <a:pt x="160" y="254"/>
                    <a:pt x="161" y="253"/>
                    <a:pt x="178" y="253"/>
                  </a:cubicBezTo>
                  <a:cubicBezTo>
                    <a:pt x="213" y="253"/>
                    <a:pt x="213" y="253"/>
                    <a:pt x="213" y="253"/>
                  </a:cubicBezTo>
                  <a:cubicBezTo>
                    <a:pt x="278" y="253"/>
                    <a:pt x="291" y="254"/>
                    <a:pt x="296" y="285"/>
                  </a:cubicBezTo>
                  <a:cubicBezTo>
                    <a:pt x="301" y="315"/>
                    <a:pt x="301" y="315"/>
                    <a:pt x="301" y="315"/>
                  </a:cubicBezTo>
                  <a:cubicBezTo>
                    <a:pt x="306" y="319"/>
                    <a:pt x="317" y="319"/>
                    <a:pt x="322" y="316"/>
                  </a:cubicBezTo>
                  <a:cubicBezTo>
                    <a:pt x="322" y="160"/>
                    <a:pt x="322" y="160"/>
                    <a:pt x="322" y="160"/>
                  </a:cubicBezTo>
                  <a:cubicBezTo>
                    <a:pt x="317" y="156"/>
                    <a:pt x="306" y="157"/>
                    <a:pt x="301" y="161"/>
                  </a:cubicBezTo>
                  <a:cubicBezTo>
                    <a:pt x="296" y="187"/>
                    <a:pt x="296" y="187"/>
                    <a:pt x="296" y="187"/>
                  </a:cubicBezTo>
                  <a:cubicBezTo>
                    <a:pt x="291" y="218"/>
                    <a:pt x="278" y="219"/>
                    <a:pt x="213" y="219"/>
                  </a:cubicBezTo>
                  <a:cubicBezTo>
                    <a:pt x="178" y="219"/>
                    <a:pt x="178" y="219"/>
                    <a:pt x="178" y="219"/>
                  </a:cubicBezTo>
                  <a:cubicBezTo>
                    <a:pt x="161" y="219"/>
                    <a:pt x="160" y="218"/>
                    <a:pt x="160" y="199"/>
                  </a:cubicBezTo>
                  <a:cubicBezTo>
                    <a:pt x="160" y="74"/>
                    <a:pt x="160" y="74"/>
                    <a:pt x="160" y="74"/>
                  </a:cubicBezTo>
                  <a:cubicBezTo>
                    <a:pt x="160" y="32"/>
                    <a:pt x="160" y="30"/>
                    <a:pt x="192" y="30"/>
                  </a:cubicBezTo>
                  <a:cubicBezTo>
                    <a:pt x="242" y="30"/>
                    <a:pt x="242" y="30"/>
                    <a:pt x="242" y="30"/>
                  </a:cubicBezTo>
                  <a:cubicBezTo>
                    <a:pt x="262" y="30"/>
                    <a:pt x="284" y="32"/>
                    <a:pt x="301" y="37"/>
                  </a:cubicBezTo>
                  <a:cubicBezTo>
                    <a:pt x="325" y="43"/>
                    <a:pt x="336" y="61"/>
                    <a:pt x="348" y="104"/>
                  </a:cubicBezTo>
                  <a:cubicBezTo>
                    <a:pt x="354" y="109"/>
                    <a:pt x="368" y="107"/>
                    <a:pt x="371" y="101"/>
                  </a:cubicBezTo>
                  <a:cubicBezTo>
                    <a:pt x="360" y="0"/>
                    <a:pt x="360" y="0"/>
                    <a:pt x="360" y="0"/>
                  </a:cubicBezTo>
                  <a:cubicBezTo>
                    <a:pt x="259" y="0"/>
                    <a:pt x="259" y="0"/>
                    <a:pt x="259" y="0"/>
                  </a:cubicBezTo>
                  <a:cubicBezTo>
                    <a:pt x="118" y="0"/>
                    <a:pt x="118" y="0"/>
                    <a:pt x="118" y="0"/>
                  </a:cubicBezTo>
                  <a:cubicBezTo>
                    <a:pt x="20" y="0"/>
                    <a:pt x="20" y="0"/>
                    <a:pt x="20" y="0"/>
                  </a:cubicBezTo>
                  <a:cubicBezTo>
                    <a:pt x="16" y="5"/>
                    <a:pt x="16" y="15"/>
                    <a:pt x="21" y="20"/>
                  </a:cubicBezTo>
                  <a:cubicBezTo>
                    <a:pt x="32" y="21"/>
                    <a:pt x="32" y="21"/>
                    <a:pt x="32" y="21"/>
                  </a:cubicBezTo>
                  <a:cubicBezTo>
                    <a:pt x="67" y="26"/>
                    <a:pt x="74" y="29"/>
                    <a:pt x="74" y="107"/>
                  </a:cubicBezTo>
                  <a:cubicBezTo>
                    <a:pt x="74" y="383"/>
                    <a:pt x="74" y="383"/>
                    <a:pt x="74" y="383"/>
                  </a:cubicBezTo>
                  <a:cubicBezTo>
                    <a:pt x="74" y="462"/>
                    <a:pt x="67" y="464"/>
                    <a:pt x="32" y="468"/>
                  </a:cubicBezTo>
                  <a:cubicBezTo>
                    <a:pt x="5" y="471"/>
                    <a:pt x="5" y="471"/>
                    <a:pt x="5" y="471"/>
                  </a:cubicBezTo>
                  <a:cubicBezTo>
                    <a:pt x="1" y="475"/>
                    <a:pt x="0" y="485"/>
                    <a:pt x="4" y="490"/>
                  </a:cubicBezTo>
                  <a:cubicBezTo>
                    <a:pt x="118" y="490"/>
                    <a:pt x="118" y="490"/>
                    <a:pt x="118" y="490"/>
                  </a:cubicBezTo>
                  <a:cubicBezTo>
                    <a:pt x="202" y="490"/>
                    <a:pt x="202" y="490"/>
                    <a:pt x="202" y="490"/>
                  </a:cubicBezTo>
                  <a:cubicBezTo>
                    <a:pt x="387" y="490"/>
                    <a:pt x="387" y="490"/>
                    <a:pt x="387" y="490"/>
                  </a:cubicBezTo>
                  <a:cubicBezTo>
                    <a:pt x="417" y="385"/>
                    <a:pt x="417" y="385"/>
                    <a:pt x="417" y="385"/>
                  </a:cubicBezTo>
                  <a:cubicBezTo>
                    <a:pt x="412" y="377"/>
                    <a:pt x="400" y="375"/>
                    <a:pt x="393" y="380"/>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99" name="Freeform 98"/>
            <p:cNvSpPr>
              <a:spLocks/>
            </p:cNvSpPr>
            <p:nvPr/>
          </p:nvSpPr>
          <p:spPr bwMode="auto">
            <a:xfrm>
              <a:off x="4256" y="2141"/>
              <a:ext cx="172" cy="281"/>
            </a:xfrm>
            <a:custGeom>
              <a:avLst/>
              <a:gdLst>
                <a:gd name="T0" fmla="*/ 214 w 316"/>
                <a:gd name="T1" fmla="*/ 223 h 514"/>
                <a:gd name="T2" fmla="*/ 168 w 316"/>
                <a:gd name="T3" fmla="*/ 199 h 514"/>
                <a:gd name="T4" fmla="*/ 98 w 316"/>
                <a:gd name="T5" fmla="*/ 108 h 514"/>
                <a:gd name="T6" fmla="*/ 182 w 316"/>
                <a:gd name="T7" fmla="*/ 30 h 514"/>
                <a:gd name="T8" fmla="*/ 282 w 316"/>
                <a:gd name="T9" fmla="*/ 118 h 514"/>
                <a:gd name="T10" fmla="*/ 306 w 316"/>
                <a:gd name="T11" fmla="*/ 116 h 514"/>
                <a:gd name="T12" fmla="*/ 290 w 316"/>
                <a:gd name="T13" fmla="*/ 16 h 514"/>
                <a:gd name="T14" fmla="*/ 188 w 316"/>
                <a:gd name="T15" fmla="*/ 0 h 514"/>
                <a:gd name="T16" fmla="*/ 25 w 316"/>
                <a:gd name="T17" fmla="*/ 136 h 514"/>
                <a:gd name="T18" fmla="*/ 130 w 316"/>
                <a:gd name="T19" fmla="*/ 279 h 514"/>
                <a:gd name="T20" fmla="*/ 162 w 316"/>
                <a:gd name="T21" fmla="*/ 297 h 514"/>
                <a:gd name="T22" fmla="*/ 237 w 316"/>
                <a:gd name="T23" fmla="*/ 405 h 514"/>
                <a:gd name="T24" fmla="*/ 149 w 316"/>
                <a:gd name="T25" fmla="*/ 484 h 514"/>
                <a:gd name="T26" fmla="*/ 23 w 316"/>
                <a:gd name="T27" fmla="*/ 367 h 514"/>
                <a:gd name="T28" fmla="*/ 0 w 316"/>
                <a:gd name="T29" fmla="*/ 370 h 514"/>
                <a:gd name="T30" fmla="*/ 22 w 316"/>
                <a:gd name="T31" fmla="*/ 483 h 514"/>
                <a:gd name="T32" fmla="*/ 144 w 316"/>
                <a:gd name="T33" fmla="*/ 514 h 514"/>
                <a:gd name="T34" fmla="*/ 316 w 316"/>
                <a:gd name="T35" fmla="*/ 369 h 514"/>
                <a:gd name="T36" fmla="*/ 214 w 316"/>
                <a:gd name="T37" fmla="*/ 22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514">
                  <a:moveTo>
                    <a:pt x="214" y="223"/>
                  </a:moveTo>
                  <a:cubicBezTo>
                    <a:pt x="168" y="199"/>
                    <a:pt x="168" y="199"/>
                    <a:pt x="168" y="199"/>
                  </a:cubicBezTo>
                  <a:cubicBezTo>
                    <a:pt x="119" y="173"/>
                    <a:pt x="98" y="139"/>
                    <a:pt x="98" y="108"/>
                  </a:cubicBezTo>
                  <a:cubicBezTo>
                    <a:pt x="98" y="69"/>
                    <a:pt x="122" y="30"/>
                    <a:pt x="182" y="30"/>
                  </a:cubicBezTo>
                  <a:cubicBezTo>
                    <a:pt x="245" y="30"/>
                    <a:pt x="271" y="80"/>
                    <a:pt x="282" y="118"/>
                  </a:cubicBezTo>
                  <a:cubicBezTo>
                    <a:pt x="288" y="124"/>
                    <a:pt x="302" y="123"/>
                    <a:pt x="306" y="116"/>
                  </a:cubicBezTo>
                  <a:cubicBezTo>
                    <a:pt x="290" y="16"/>
                    <a:pt x="290" y="16"/>
                    <a:pt x="290" y="16"/>
                  </a:cubicBezTo>
                  <a:cubicBezTo>
                    <a:pt x="255" y="9"/>
                    <a:pt x="227" y="0"/>
                    <a:pt x="188" y="0"/>
                  </a:cubicBezTo>
                  <a:cubicBezTo>
                    <a:pt x="80" y="0"/>
                    <a:pt x="25" y="63"/>
                    <a:pt x="25" y="136"/>
                  </a:cubicBezTo>
                  <a:cubicBezTo>
                    <a:pt x="25" y="203"/>
                    <a:pt x="74" y="248"/>
                    <a:pt x="130" y="279"/>
                  </a:cubicBezTo>
                  <a:cubicBezTo>
                    <a:pt x="162" y="297"/>
                    <a:pt x="162" y="297"/>
                    <a:pt x="162" y="297"/>
                  </a:cubicBezTo>
                  <a:cubicBezTo>
                    <a:pt x="217" y="328"/>
                    <a:pt x="237" y="362"/>
                    <a:pt x="237" y="405"/>
                  </a:cubicBezTo>
                  <a:cubicBezTo>
                    <a:pt x="237" y="450"/>
                    <a:pt x="205" y="484"/>
                    <a:pt x="149" y="484"/>
                  </a:cubicBezTo>
                  <a:cubicBezTo>
                    <a:pt x="76" y="484"/>
                    <a:pt x="36" y="405"/>
                    <a:pt x="23" y="367"/>
                  </a:cubicBezTo>
                  <a:cubicBezTo>
                    <a:pt x="17" y="362"/>
                    <a:pt x="4" y="362"/>
                    <a:pt x="0" y="370"/>
                  </a:cubicBezTo>
                  <a:cubicBezTo>
                    <a:pt x="22" y="483"/>
                    <a:pt x="22" y="483"/>
                    <a:pt x="22" y="483"/>
                  </a:cubicBezTo>
                  <a:cubicBezTo>
                    <a:pt x="37" y="492"/>
                    <a:pt x="76" y="514"/>
                    <a:pt x="144" y="514"/>
                  </a:cubicBezTo>
                  <a:cubicBezTo>
                    <a:pt x="251" y="514"/>
                    <a:pt x="316" y="454"/>
                    <a:pt x="316" y="369"/>
                  </a:cubicBezTo>
                  <a:cubicBezTo>
                    <a:pt x="316" y="294"/>
                    <a:pt x="263" y="248"/>
                    <a:pt x="214" y="223"/>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100" name="Freeform 99"/>
            <p:cNvSpPr>
              <a:spLocks/>
            </p:cNvSpPr>
            <p:nvPr/>
          </p:nvSpPr>
          <p:spPr bwMode="auto">
            <a:xfrm>
              <a:off x="4463" y="2148"/>
              <a:ext cx="263" cy="267"/>
            </a:xfrm>
            <a:custGeom>
              <a:avLst/>
              <a:gdLst>
                <a:gd name="T0" fmla="*/ 412 w 483"/>
                <a:gd name="T1" fmla="*/ 0 h 490"/>
                <a:gd name="T2" fmla="*/ 109 w 483"/>
                <a:gd name="T3" fmla="*/ 0 h 490"/>
                <a:gd name="T4" fmla="*/ 25 w 483"/>
                <a:gd name="T5" fmla="*/ 0 h 490"/>
                <a:gd name="T6" fmla="*/ 0 w 483"/>
                <a:gd name="T7" fmla="*/ 93 h 490"/>
                <a:gd name="T8" fmla="*/ 24 w 483"/>
                <a:gd name="T9" fmla="*/ 98 h 490"/>
                <a:gd name="T10" fmla="*/ 139 w 483"/>
                <a:gd name="T11" fmla="*/ 30 h 490"/>
                <a:gd name="T12" fmla="*/ 181 w 483"/>
                <a:gd name="T13" fmla="*/ 30 h 490"/>
                <a:gd name="T14" fmla="*/ 201 w 483"/>
                <a:gd name="T15" fmla="*/ 63 h 490"/>
                <a:gd name="T16" fmla="*/ 201 w 483"/>
                <a:gd name="T17" fmla="*/ 383 h 490"/>
                <a:gd name="T18" fmla="*/ 159 w 483"/>
                <a:gd name="T19" fmla="*/ 467 h 490"/>
                <a:gd name="T20" fmla="*/ 128 w 483"/>
                <a:gd name="T21" fmla="*/ 471 h 490"/>
                <a:gd name="T22" fmla="*/ 127 w 483"/>
                <a:gd name="T23" fmla="*/ 490 h 490"/>
                <a:gd name="T24" fmla="*/ 356 w 483"/>
                <a:gd name="T25" fmla="*/ 490 h 490"/>
                <a:gd name="T26" fmla="*/ 355 w 483"/>
                <a:gd name="T27" fmla="*/ 471 h 490"/>
                <a:gd name="T28" fmla="*/ 328 w 483"/>
                <a:gd name="T29" fmla="*/ 468 h 490"/>
                <a:gd name="T30" fmla="*/ 287 w 483"/>
                <a:gd name="T31" fmla="*/ 383 h 490"/>
                <a:gd name="T32" fmla="*/ 287 w 483"/>
                <a:gd name="T33" fmla="*/ 63 h 490"/>
                <a:gd name="T34" fmla="*/ 307 w 483"/>
                <a:gd name="T35" fmla="*/ 30 h 490"/>
                <a:gd name="T36" fmla="*/ 349 w 483"/>
                <a:gd name="T37" fmla="*/ 30 h 490"/>
                <a:gd name="T38" fmla="*/ 452 w 483"/>
                <a:gd name="T39" fmla="*/ 102 h 490"/>
                <a:gd name="T40" fmla="*/ 475 w 483"/>
                <a:gd name="T41" fmla="*/ 100 h 490"/>
                <a:gd name="T42" fmla="*/ 483 w 483"/>
                <a:gd name="T43" fmla="*/ 0 h 490"/>
                <a:gd name="T44" fmla="*/ 412 w 483"/>
                <a:gd name="T45"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490">
                  <a:moveTo>
                    <a:pt x="412" y="0"/>
                  </a:moveTo>
                  <a:cubicBezTo>
                    <a:pt x="109" y="0"/>
                    <a:pt x="109" y="0"/>
                    <a:pt x="109" y="0"/>
                  </a:cubicBezTo>
                  <a:cubicBezTo>
                    <a:pt x="25" y="0"/>
                    <a:pt x="25" y="0"/>
                    <a:pt x="25" y="0"/>
                  </a:cubicBezTo>
                  <a:cubicBezTo>
                    <a:pt x="0" y="93"/>
                    <a:pt x="0" y="93"/>
                    <a:pt x="0" y="93"/>
                  </a:cubicBezTo>
                  <a:cubicBezTo>
                    <a:pt x="3" y="100"/>
                    <a:pt x="18" y="103"/>
                    <a:pt x="24" y="98"/>
                  </a:cubicBezTo>
                  <a:cubicBezTo>
                    <a:pt x="51" y="38"/>
                    <a:pt x="71" y="30"/>
                    <a:pt x="139" y="30"/>
                  </a:cubicBezTo>
                  <a:cubicBezTo>
                    <a:pt x="181" y="30"/>
                    <a:pt x="181" y="30"/>
                    <a:pt x="181" y="30"/>
                  </a:cubicBezTo>
                  <a:cubicBezTo>
                    <a:pt x="200" y="30"/>
                    <a:pt x="201" y="32"/>
                    <a:pt x="201" y="63"/>
                  </a:cubicBezTo>
                  <a:cubicBezTo>
                    <a:pt x="201" y="383"/>
                    <a:pt x="201" y="383"/>
                    <a:pt x="201" y="383"/>
                  </a:cubicBezTo>
                  <a:cubicBezTo>
                    <a:pt x="201" y="462"/>
                    <a:pt x="194" y="464"/>
                    <a:pt x="159" y="467"/>
                  </a:cubicBezTo>
                  <a:cubicBezTo>
                    <a:pt x="128" y="471"/>
                    <a:pt x="128" y="471"/>
                    <a:pt x="128" y="471"/>
                  </a:cubicBezTo>
                  <a:cubicBezTo>
                    <a:pt x="124" y="474"/>
                    <a:pt x="124" y="485"/>
                    <a:pt x="127" y="490"/>
                  </a:cubicBezTo>
                  <a:cubicBezTo>
                    <a:pt x="356" y="490"/>
                    <a:pt x="356" y="490"/>
                    <a:pt x="356" y="490"/>
                  </a:cubicBezTo>
                  <a:cubicBezTo>
                    <a:pt x="360" y="485"/>
                    <a:pt x="360" y="475"/>
                    <a:pt x="355" y="471"/>
                  </a:cubicBezTo>
                  <a:cubicBezTo>
                    <a:pt x="328" y="468"/>
                    <a:pt x="328" y="468"/>
                    <a:pt x="328" y="468"/>
                  </a:cubicBezTo>
                  <a:cubicBezTo>
                    <a:pt x="294" y="464"/>
                    <a:pt x="287" y="462"/>
                    <a:pt x="287" y="383"/>
                  </a:cubicBezTo>
                  <a:cubicBezTo>
                    <a:pt x="287" y="63"/>
                    <a:pt x="287" y="63"/>
                    <a:pt x="287" y="63"/>
                  </a:cubicBezTo>
                  <a:cubicBezTo>
                    <a:pt x="287" y="32"/>
                    <a:pt x="288" y="30"/>
                    <a:pt x="307" y="30"/>
                  </a:cubicBezTo>
                  <a:cubicBezTo>
                    <a:pt x="349" y="30"/>
                    <a:pt x="349" y="30"/>
                    <a:pt x="349" y="30"/>
                  </a:cubicBezTo>
                  <a:cubicBezTo>
                    <a:pt x="429" y="30"/>
                    <a:pt x="443" y="44"/>
                    <a:pt x="452" y="102"/>
                  </a:cubicBezTo>
                  <a:cubicBezTo>
                    <a:pt x="459" y="107"/>
                    <a:pt x="472" y="106"/>
                    <a:pt x="475" y="100"/>
                  </a:cubicBezTo>
                  <a:cubicBezTo>
                    <a:pt x="483" y="0"/>
                    <a:pt x="483" y="0"/>
                    <a:pt x="483" y="0"/>
                  </a:cubicBezTo>
                  <a:lnTo>
                    <a:pt x="412" y="0"/>
                  </a:ln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sp>
          <p:nvSpPr>
            <p:cNvPr id="101" name="Freeform 100"/>
            <p:cNvSpPr>
              <a:spLocks/>
            </p:cNvSpPr>
            <p:nvPr/>
          </p:nvSpPr>
          <p:spPr bwMode="auto">
            <a:xfrm>
              <a:off x="4754" y="2148"/>
              <a:ext cx="227" cy="267"/>
            </a:xfrm>
            <a:custGeom>
              <a:avLst/>
              <a:gdLst>
                <a:gd name="T0" fmla="*/ 393 w 416"/>
                <a:gd name="T1" fmla="*/ 380 h 490"/>
                <a:gd name="T2" fmla="*/ 256 w 416"/>
                <a:gd name="T3" fmla="*/ 460 h 490"/>
                <a:gd name="T4" fmla="*/ 172 w 416"/>
                <a:gd name="T5" fmla="*/ 444 h 490"/>
                <a:gd name="T6" fmla="*/ 160 w 416"/>
                <a:gd name="T7" fmla="*/ 367 h 490"/>
                <a:gd name="T8" fmla="*/ 160 w 416"/>
                <a:gd name="T9" fmla="*/ 273 h 490"/>
                <a:gd name="T10" fmla="*/ 177 w 416"/>
                <a:gd name="T11" fmla="*/ 253 h 490"/>
                <a:gd name="T12" fmla="*/ 213 w 416"/>
                <a:gd name="T13" fmla="*/ 253 h 490"/>
                <a:gd name="T14" fmla="*/ 295 w 416"/>
                <a:gd name="T15" fmla="*/ 285 h 490"/>
                <a:gd name="T16" fmla="*/ 301 w 416"/>
                <a:gd name="T17" fmla="*/ 315 h 490"/>
                <a:gd name="T18" fmla="*/ 322 w 416"/>
                <a:gd name="T19" fmla="*/ 316 h 490"/>
                <a:gd name="T20" fmla="*/ 322 w 416"/>
                <a:gd name="T21" fmla="*/ 160 h 490"/>
                <a:gd name="T22" fmla="*/ 301 w 416"/>
                <a:gd name="T23" fmla="*/ 161 h 490"/>
                <a:gd name="T24" fmla="*/ 295 w 416"/>
                <a:gd name="T25" fmla="*/ 187 h 490"/>
                <a:gd name="T26" fmla="*/ 213 w 416"/>
                <a:gd name="T27" fmla="*/ 219 h 490"/>
                <a:gd name="T28" fmla="*/ 177 w 416"/>
                <a:gd name="T29" fmla="*/ 219 h 490"/>
                <a:gd name="T30" fmla="*/ 160 w 416"/>
                <a:gd name="T31" fmla="*/ 199 h 490"/>
                <a:gd name="T32" fmla="*/ 160 w 416"/>
                <a:gd name="T33" fmla="*/ 74 h 490"/>
                <a:gd name="T34" fmla="*/ 192 w 416"/>
                <a:gd name="T35" fmla="*/ 30 h 490"/>
                <a:gd name="T36" fmla="*/ 241 w 416"/>
                <a:gd name="T37" fmla="*/ 30 h 490"/>
                <a:gd name="T38" fmla="*/ 301 w 416"/>
                <a:gd name="T39" fmla="*/ 37 h 490"/>
                <a:gd name="T40" fmla="*/ 347 w 416"/>
                <a:gd name="T41" fmla="*/ 104 h 490"/>
                <a:gd name="T42" fmla="*/ 371 w 416"/>
                <a:gd name="T43" fmla="*/ 101 h 490"/>
                <a:gd name="T44" fmla="*/ 360 w 416"/>
                <a:gd name="T45" fmla="*/ 0 h 490"/>
                <a:gd name="T46" fmla="*/ 259 w 416"/>
                <a:gd name="T47" fmla="*/ 0 h 490"/>
                <a:gd name="T48" fmla="*/ 117 w 416"/>
                <a:gd name="T49" fmla="*/ 0 h 490"/>
                <a:gd name="T50" fmla="*/ 19 w 416"/>
                <a:gd name="T51" fmla="*/ 0 h 490"/>
                <a:gd name="T52" fmla="*/ 20 w 416"/>
                <a:gd name="T53" fmla="*/ 20 h 490"/>
                <a:gd name="T54" fmla="*/ 32 w 416"/>
                <a:gd name="T55" fmla="*/ 21 h 490"/>
                <a:gd name="T56" fmla="*/ 74 w 416"/>
                <a:gd name="T57" fmla="*/ 107 h 490"/>
                <a:gd name="T58" fmla="*/ 74 w 416"/>
                <a:gd name="T59" fmla="*/ 383 h 490"/>
                <a:gd name="T60" fmla="*/ 32 w 416"/>
                <a:gd name="T61" fmla="*/ 468 h 490"/>
                <a:gd name="T62" fmla="*/ 5 w 416"/>
                <a:gd name="T63" fmla="*/ 471 h 490"/>
                <a:gd name="T64" fmla="*/ 4 w 416"/>
                <a:gd name="T65" fmla="*/ 490 h 490"/>
                <a:gd name="T66" fmla="*/ 117 w 416"/>
                <a:gd name="T67" fmla="*/ 490 h 490"/>
                <a:gd name="T68" fmla="*/ 202 w 416"/>
                <a:gd name="T69" fmla="*/ 490 h 490"/>
                <a:gd name="T70" fmla="*/ 386 w 416"/>
                <a:gd name="T71" fmla="*/ 490 h 490"/>
                <a:gd name="T72" fmla="*/ 416 w 416"/>
                <a:gd name="T73" fmla="*/ 385 h 490"/>
                <a:gd name="T74" fmla="*/ 393 w 416"/>
                <a:gd name="T75" fmla="*/ 3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6" h="490">
                  <a:moveTo>
                    <a:pt x="393" y="380"/>
                  </a:moveTo>
                  <a:cubicBezTo>
                    <a:pt x="367" y="440"/>
                    <a:pt x="350" y="462"/>
                    <a:pt x="256" y="460"/>
                  </a:cubicBezTo>
                  <a:cubicBezTo>
                    <a:pt x="194" y="460"/>
                    <a:pt x="181" y="454"/>
                    <a:pt x="172" y="444"/>
                  </a:cubicBezTo>
                  <a:cubicBezTo>
                    <a:pt x="161" y="431"/>
                    <a:pt x="160" y="405"/>
                    <a:pt x="160" y="367"/>
                  </a:cubicBezTo>
                  <a:cubicBezTo>
                    <a:pt x="160" y="273"/>
                    <a:pt x="160" y="273"/>
                    <a:pt x="160" y="273"/>
                  </a:cubicBezTo>
                  <a:cubicBezTo>
                    <a:pt x="160" y="254"/>
                    <a:pt x="160" y="253"/>
                    <a:pt x="177" y="253"/>
                  </a:cubicBezTo>
                  <a:cubicBezTo>
                    <a:pt x="213" y="253"/>
                    <a:pt x="213" y="253"/>
                    <a:pt x="213" y="253"/>
                  </a:cubicBezTo>
                  <a:cubicBezTo>
                    <a:pt x="278" y="253"/>
                    <a:pt x="290" y="254"/>
                    <a:pt x="295" y="285"/>
                  </a:cubicBezTo>
                  <a:cubicBezTo>
                    <a:pt x="301" y="315"/>
                    <a:pt x="301" y="315"/>
                    <a:pt x="301" y="315"/>
                  </a:cubicBezTo>
                  <a:cubicBezTo>
                    <a:pt x="306" y="319"/>
                    <a:pt x="317" y="319"/>
                    <a:pt x="322" y="316"/>
                  </a:cubicBezTo>
                  <a:cubicBezTo>
                    <a:pt x="322" y="160"/>
                    <a:pt x="322" y="160"/>
                    <a:pt x="322" y="160"/>
                  </a:cubicBezTo>
                  <a:cubicBezTo>
                    <a:pt x="317" y="156"/>
                    <a:pt x="306" y="157"/>
                    <a:pt x="301" y="161"/>
                  </a:cubicBezTo>
                  <a:cubicBezTo>
                    <a:pt x="295" y="187"/>
                    <a:pt x="295" y="187"/>
                    <a:pt x="295" y="187"/>
                  </a:cubicBezTo>
                  <a:cubicBezTo>
                    <a:pt x="290" y="218"/>
                    <a:pt x="278" y="219"/>
                    <a:pt x="213" y="219"/>
                  </a:cubicBezTo>
                  <a:cubicBezTo>
                    <a:pt x="177" y="219"/>
                    <a:pt x="177" y="219"/>
                    <a:pt x="177" y="219"/>
                  </a:cubicBezTo>
                  <a:cubicBezTo>
                    <a:pt x="160" y="219"/>
                    <a:pt x="160" y="218"/>
                    <a:pt x="160" y="199"/>
                  </a:cubicBezTo>
                  <a:cubicBezTo>
                    <a:pt x="160" y="74"/>
                    <a:pt x="160" y="74"/>
                    <a:pt x="160" y="74"/>
                  </a:cubicBezTo>
                  <a:cubicBezTo>
                    <a:pt x="160" y="32"/>
                    <a:pt x="160" y="30"/>
                    <a:pt x="192" y="30"/>
                  </a:cubicBezTo>
                  <a:cubicBezTo>
                    <a:pt x="241" y="30"/>
                    <a:pt x="241" y="30"/>
                    <a:pt x="241" y="30"/>
                  </a:cubicBezTo>
                  <a:cubicBezTo>
                    <a:pt x="261" y="30"/>
                    <a:pt x="283" y="32"/>
                    <a:pt x="301" y="37"/>
                  </a:cubicBezTo>
                  <a:cubicBezTo>
                    <a:pt x="324" y="43"/>
                    <a:pt x="335" y="61"/>
                    <a:pt x="347" y="104"/>
                  </a:cubicBezTo>
                  <a:cubicBezTo>
                    <a:pt x="353" y="109"/>
                    <a:pt x="368" y="107"/>
                    <a:pt x="371" y="101"/>
                  </a:cubicBezTo>
                  <a:cubicBezTo>
                    <a:pt x="360" y="0"/>
                    <a:pt x="360" y="0"/>
                    <a:pt x="360" y="0"/>
                  </a:cubicBezTo>
                  <a:cubicBezTo>
                    <a:pt x="259" y="0"/>
                    <a:pt x="259" y="0"/>
                    <a:pt x="259" y="0"/>
                  </a:cubicBezTo>
                  <a:cubicBezTo>
                    <a:pt x="117" y="0"/>
                    <a:pt x="117" y="0"/>
                    <a:pt x="117" y="0"/>
                  </a:cubicBezTo>
                  <a:cubicBezTo>
                    <a:pt x="19" y="0"/>
                    <a:pt x="19" y="0"/>
                    <a:pt x="19" y="0"/>
                  </a:cubicBezTo>
                  <a:cubicBezTo>
                    <a:pt x="16" y="5"/>
                    <a:pt x="16" y="15"/>
                    <a:pt x="20" y="20"/>
                  </a:cubicBezTo>
                  <a:cubicBezTo>
                    <a:pt x="32" y="21"/>
                    <a:pt x="32" y="21"/>
                    <a:pt x="32" y="21"/>
                  </a:cubicBezTo>
                  <a:cubicBezTo>
                    <a:pt x="67" y="26"/>
                    <a:pt x="74" y="29"/>
                    <a:pt x="74" y="107"/>
                  </a:cubicBezTo>
                  <a:cubicBezTo>
                    <a:pt x="74" y="383"/>
                    <a:pt x="74" y="383"/>
                    <a:pt x="74" y="383"/>
                  </a:cubicBezTo>
                  <a:cubicBezTo>
                    <a:pt x="74" y="462"/>
                    <a:pt x="67" y="464"/>
                    <a:pt x="32" y="468"/>
                  </a:cubicBezTo>
                  <a:cubicBezTo>
                    <a:pt x="5" y="471"/>
                    <a:pt x="5" y="471"/>
                    <a:pt x="5" y="471"/>
                  </a:cubicBezTo>
                  <a:cubicBezTo>
                    <a:pt x="0" y="475"/>
                    <a:pt x="0" y="485"/>
                    <a:pt x="4" y="490"/>
                  </a:cubicBezTo>
                  <a:cubicBezTo>
                    <a:pt x="117" y="490"/>
                    <a:pt x="117" y="490"/>
                    <a:pt x="117" y="490"/>
                  </a:cubicBezTo>
                  <a:cubicBezTo>
                    <a:pt x="202" y="490"/>
                    <a:pt x="202" y="490"/>
                    <a:pt x="202" y="490"/>
                  </a:cubicBezTo>
                  <a:cubicBezTo>
                    <a:pt x="386" y="490"/>
                    <a:pt x="386" y="490"/>
                    <a:pt x="386" y="490"/>
                  </a:cubicBezTo>
                  <a:cubicBezTo>
                    <a:pt x="416" y="385"/>
                    <a:pt x="416" y="385"/>
                    <a:pt x="416" y="385"/>
                  </a:cubicBezTo>
                  <a:cubicBezTo>
                    <a:pt x="412" y="377"/>
                    <a:pt x="399" y="375"/>
                    <a:pt x="393" y="380"/>
                  </a:cubicBezTo>
                  <a:close/>
                </a:path>
              </a:pathLst>
            </a:custGeom>
            <a:solidFill>
              <a:srgbClr val="C3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15B70"/>
                </a:solidFill>
              </a:endParaRPr>
            </a:p>
          </p:txBody>
        </p:sp>
      </p:grpSp>
    </p:spTree>
    <p:extLst>
      <p:ext uri="{BB962C8B-B14F-4D97-AF65-F5344CB8AC3E}">
        <p14:creationId xmlns:p14="http://schemas.microsoft.com/office/powerpoint/2010/main" val="358203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2.77778E-6 4.81481E-6 L 0.18837 -0.07871 " pathEditMode="relative" rAng="0" ptsTypes="AA">
                                      <p:cBhvr>
                                        <p:cTn id="6" dur="1000" fill="hold"/>
                                        <p:tgtEl>
                                          <p:spTgt spid="63"/>
                                        </p:tgtEl>
                                        <p:attrNameLst>
                                          <p:attrName>ppt_x</p:attrName>
                                          <p:attrName>ppt_y</p:attrName>
                                        </p:attrNameLst>
                                      </p:cBhvr>
                                      <p:rCtr x="9410" y="-3935"/>
                                    </p:animMotion>
                                  </p:childTnLst>
                                </p:cTn>
                              </p:par>
                              <p:par>
                                <p:cTn id="7" presetID="0" presetClass="path" presetSubtype="0" accel="50000" decel="50000" fill="hold" grpId="0" nodeType="withEffect">
                                  <p:stCondLst>
                                    <p:cond delay="0"/>
                                  </p:stCondLst>
                                  <p:childTnLst>
                                    <p:animMotion origin="layout" path="M -0.0007 0.00046 L -0.24983 0.10301 " pathEditMode="relative" rAng="0" ptsTypes="AA">
                                      <p:cBhvr>
                                        <p:cTn id="8" dur="1000" fill="hold"/>
                                        <p:tgtEl>
                                          <p:spTgt spid="62"/>
                                        </p:tgtEl>
                                        <p:attrNameLst>
                                          <p:attrName>ppt_x</p:attrName>
                                          <p:attrName>ppt_y</p:attrName>
                                        </p:attrNameLst>
                                      </p:cBhvr>
                                      <p:rCtr x="-12465" y="5116"/>
                                    </p:animMotion>
                                  </p:childTnLst>
                                </p:cTn>
                              </p:par>
                              <p:par>
                                <p:cTn id="9" presetID="23" presetClass="entr" presetSubtype="16" fill="hold" nodeType="withEffect">
                                  <p:stCondLst>
                                    <p:cond delay="30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9" presetClass="emph" presetSubtype="0" fill="hold" grpId="1" nodeType="afterEffect">
                                  <p:stCondLst>
                                    <p:cond delay="0"/>
                                  </p:stCondLst>
                                  <p:childTnLst>
                                    <p:animClr clrSpc="rgb" dir="cw">
                                      <p:cBhvr override="childStyle">
                                        <p:cTn id="15" dur="500" fill="hold"/>
                                        <p:tgtEl>
                                          <p:spTgt spid="63"/>
                                        </p:tgtEl>
                                        <p:attrNameLst>
                                          <p:attrName>style.color</p:attrName>
                                        </p:attrNameLst>
                                      </p:cBhvr>
                                      <p:to>
                                        <a:srgbClr val="7C7D7B"/>
                                      </p:to>
                                    </p:animClr>
                                    <p:animClr clrSpc="rgb" dir="cw">
                                      <p:cBhvr>
                                        <p:cTn id="16" dur="500" fill="hold"/>
                                        <p:tgtEl>
                                          <p:spTgt spid="63"/>
                                        </p:tgtEl>
                                        <p:attrNameLst>
                                          <p:attrName>fillcolor</p:attrName>
                                        </p:attrNameLst>
                                      </p:cBhvr>
                                      <p:to>
                                        <a:srgbClr val="7C7D7B"/>
                                      </p:to>
                                    </p:animClr>
                                    <p:set>
                                      <p:cBhvr>
                                        <p:cTn id="17" dur="500" fill="hold"/>
                                        <p:tgtEl>
                                          <p:spTgt spid="63"/>
                                        </p:tgtEl>
                                        <p:attrNameLst>
                                          <p:attrName>fill.type</p:attrName>
                                        </p:attrNameLst>
                                      </p:cBhvr>
                                      <p:to>
                                        <p:strVal val="solid"/>
                                      </p:to>
                                    </p:set>
                                    <p:set>
                                      <p:cBhvr>
                                        <p:cTn id="18" dur="500" fill="hold"/>
                                        <p:tgtEl>
                                          <p:spTgt spid="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3"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931131"/>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8136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337734" y="4180417"/>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80766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DC53B4-4996-8745-8E53-958C291B0667}"/>
              </a:ext>
            </a:extLst>
          </p:cNvPr>
          <p:cNvSpPr>
            <a:spLocks noGrp="1"/>
          </p:cNvSpPr>
          <p:nvPr>
            <p:ph type="title" hasCustomPrompt="1"/>
          </p:nvPr>
        </p:nvSpPr>
        <p:spPr>
          <a:xfrm>
            <a:off x="1370633" y="1281916"/>
            <a:ext cx="4725367" cy="738664"/>
          </a:xfrm>
          <a:prstGeom prst="rect">
            <a:avLst/>
          </a:prstGeom>
        </p:spPr>
        <p:txBody>
          <a:bodyPr vert="horz" wrap="square" lIns="0" tIns="0" rIns="0" bIns="0">
            <a:spAutoFit/>
          </a:bodyPr>
          <a:lstStyle>
            <a:lvl1pPr algn="l">
              <a:defRPr sz="48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6858000" y="2794080"/>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6858000" y="3316957"/>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831956"/>
            <a:ext cx="6587067" cy="3367617"/>
          </a:xfrm>
          <a:prstGeom prst="rect">
            <a:avLst/>
          </a:prstGeom>
          <a:solidFill>
            <a:schemeClr val="tx1">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6587067" y="0"/>
            <a:ext cx="5113867" cy="1667933"/>
          </a:xfrm>
          <a:prstGeom prst="rect">
            <a:avLst/>
          </a:prstGeom>
          <a:solidFill>
            <a:schemeClr val="tx2">
              <a:lumMod val="20000"/>
              <a:lumOff val="80000"/>
            </a:schemeClr>
          </a:solidFill>
        </p:spPr>
        <p:txBody>
          <a:bodyPr/>
          <a:lstStyle>
            <a:lvl1pPr marL="0" indent="0">
              <a:buNone/>
              <a:defRPr sz="2133">
                <a:latin typeface="+mn-lt"/>
              </a:defRPr>
            </a:lvl1pPr>
          </a:lstStyle>
          <a:p>
            <a:r>
              <a:rPr lang="en-GB" dirty="0"/>
              <a:t>Drag picture to placeholder or click icon to add</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0792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3.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66539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5881480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079503"/>
            <a:ext cx="109728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title style</a:t>
            </a:r>
            <a:endParaRPr lang="en-GB" noProof="0" dirty="0"/>
          </a:p>
        </p:txBody>
      </p:sp>
      <p:sp>
        <p:nvSpPr>
          <p:cNvPr id="1027" name="Rectangle 3"/>
          <p:cNvSpPr>
            <a:spLocks noGrp="1" noChangeArrowheads="1"/>
          </p:cNvSpPr>
          <p:nvPr>
            <p:ph type="body" idx="1"/>
          </p:nvPr>
        </p:nvSpPr>
        <p:spPr bwMode="auto">
          <a:xfrm>
            <a:off x="609600" y="1978025"/>
            <a:ext cx="109728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Slide Number Placeholder 5"/>
          <p:cNvSpPr>
            <a:spLocks noGrp="1"/>
          </p:cNvSpPr>
          <p:nvPr>
            <p:ph type="sldNum" sz="quarter" idx="4"/>
          </p:nvPr>
        </p:nvSpPr>
        <p:spPr>
          <a:xfrm>
            <a:off x="623392" y="6381328"/>
            <a:ext cx="480053" cy="365125"/>
          </a:xfrm>
          <a:prstGeom prst="rect">
            <a:avLst/>
          </a:prstGeom>
        </p:spPr>
        <p:txBody>
          <a:bodyPr vert="horz" lIns="91440" tIns="45720" rIns="91440" bIns="45720" rtlCol="0" anchor="ctr"/>
          <a:lstStyle>
            <a:lvl1pPr algn="l">
              <a:defRPr sz="1333">
                <a:solidFill>
                  <a:schemeClr val="bg1">
                    <a:lumMod val="50000"/>
                  </a:schemeClr>
                </a:solidFill>
              </a:defRPr>
            </a:lvl1pPr>
          </a:lstStyle>
          <a:p>
            <a:fld id="{58687779-E69B-7343-8F6F-422D6150DAE5}" type="slidenum">
              <a:rPr lang="en-US" smtClean="0"/>
              <a:pPr/>
              <a:t>‹#›</a:t>
            </a:fld>
            <a:endParaRPr lang="en-US" dirty="0"/>
          </a:p>
        </p:txBody>
      </p:sp>
      <p:sp>
        <p:nvSpPr>
          <p:cNvPr id="7" name="Footer Placeholder 4"/>
          <p:cNvSpPr>
            <a:spLocks noGrp="1"/>
          </p:cNvSpPr>
          <p:nvPr>
            <p:ph type="ftr" sz="quarter" idx="3"/>
          </p:nvPr>
        </p:nvSpPr>
        <p:spPr>
          <a:xfrm>
            <a:off x="1007435" y="6381328"/>
            <a:ext cx="4244843" cy="365125"/>
          </a:xfrm>
          <a:prstGeom prst="rect">
            <a:avLst/>
          </a:prstGeom>
          <a:ln>
            <a:noFill/>
          </a:ln>
        </p:spPr>
        <p:txBody>
          <a:bodyPr vert="horz" lIns="91440" tIns="45720" rIns="91440" bIns="45720" rtlCol="0" anchor="ctr"/>
          <a:lstStyle>
            <a:lvl1pPr algn="ctr">
              <a:tabLst/>
              <a:defRPr sz="1333">
                <a:solidFill>
                  <a:schemeClr val="bg1">
                    <a:lumMod val="50000"/>
                  </a:schemeClr>
                </a:solidFill>
              </a:defRPr>
            </a:lvl1pPr>
          </a:lstStyle>
          <a:p>
            <a:pPr algn="l"/>
            <a:r>
              <a:rPr lang="en-US" dirty="0"/>
              <a:t>University of Leicester</a:t>
            </a:r>
          </a:p>
        </p:txBody>
      </p:sp>
    </p:spTree>
    <p:extLst>
      <p:ext uri="{BB962C8B-B14F-4D97-AF65-F5344CB8AC3E}">
        <p14:creationId xmlns:p14="http://schemas.microsoft.com/office/powerpoint/2010/main" val="38993990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rtl="0" eaLnBrk="1" fontAlgn="base" hangingPunct="1">
        <a:spcBef>
          <a:spcPct val="0"/>
        </a:spcBef>
        <a:spcAft>
          <a:spcPct val="0"/>
        </a:spcAft>
        <a:defRPr sz="4000" b="0">
          <a:solidFill>
            <a:schemeClr val="tx1"/>
          </a:solidFill>
          <a:latin typeface="+mj-lt"/>
          <a:ea typeface="+mj-ea"/>
          <a:cs typeface="+mj-cs"/>
        </a:defRPr>
      </a:lvl1pPr>
      <a:lvl2pPr algn="l" rtl="0" eaLnBrk="1" fontAlgn="base" hangingPunct="1">
        <a:spcBef>
          <a:spcPct val="0"/>
        </a:spcBef>
        <a:spcAft>
          <a:spcPct val="0"/>
        </a:spcAft>
        <a:defRPr sz="4800">
          <a:solidFill>
            <a:schemeClr val="bg1"/>
          </a:solidFill>
          <a:latin typeface="Trebuchet MS" pitchFamily="34" charset="0"/>
        </a:defRPr>
      </a:lvl2pPr>
      <a:lvl3pPr algn="l" rtl="0" eaLnBrk="1" fontAlgn="base" hangingPunct="1">
        <a:spcBef>
          <a:spcPct val="0"/>
        </a:spcBef>
        <a:spcAft>
          <a:spcPct val="0"/>
        </a:spcAft>
        <a:defRPr sz="4800">
          <a:solidFill>
            <a:schemeClr val="bg1"/>
          </a:solidFill>
          <a:latin typeface="Trebuchet MS" pitchFamily="34" charset="0"/>
        </a:defRPr>
      </a:lvl3pPr>
      <a:lvl4pPr algn="l" rtl="0" eaLnBrk="1" fontAlgn="base" hangingPunct="1">
        <a:spcBef>
          <a:spcPct val="0"/>
        </a:spcBef>
        <a:spcAft>
          <a:spcPct val="0"/>
        </a:spcAft>
        <a:defRPr sz="4800">
          <a:solidFill>
            <a:schemeClr val="bg1"/>
          </a:solidFill>
          <a:latin typeface="Trebuchet MS" pitchFamily="34" charset="0"/>
        </a:defRPr>
      </a:lvl4pPr>
      <a:lvl5pPr algn="l" rtl="0" eaLnBrk="1" fontAlgn="base" hangingPunct="1">
        <a:spcBef>
          <a:spcPct val="0"/>
        </a:spcBef>
        <a:spcAft>
          <a:spcPct val="0"/>
        </a:spcAft>
        <a:defRPr sz="4800">
          <a:solidFill>
            <a:schemeClr val="bg1"/>
          </a:solidFill>
          <a:latin typeface="Trebuchet MS" pitchFamily="34" charset="0"/>
        </a:defRPr>
      </a:lvl5pPr>
      <a:lvl6pPr marL="609585" algn="l" rtl="0" eaLnBrk="1" fontAlgn="base" hangingPunct="1">
        <a:spcBef>
          <a:spcPct val="0"/>
        </a:spcBef>
        <a:spcAft>
          <a:spcPct val="0"/>
        </a:spcAft>
        <a:defRPr sz="4800">
          <a:solidFill>
            <a:schemeClr val="bg1"/>
          </a:solidFill>
          <a:latin typeface="Trebuchet MS" pitchFamily="34" charset="0"/>
        </a:defRPr>
      </a:lvl6pPr>
      <a:lvl7pPr marL="1219170" algn="l" rtl="0" eaLnBrk="1" fontAlgn="base" hangingPunct="1">
        <a:spcBef>
          <a:spcPct val="0"/>
        </a:spcBef>
        <a:spcAft>
          <a:spcPct val="0"/>
        </a:spcAft>
        <a:defRPr sz="4800">
          <a:solidFill>
            <a:schemeClr val="bg1"/>
          </a:solidFill>
          <a:latin typeface="Trebuchet MS" pitchFamily="34" charset="0"/>
        </a:defRPr>
      </a:lvl7pPr>
      <a:lvl8pPr marL="1828754" algn="l" rtl="0" eaLnBrk="1" fontAlgn="base" hangingPunct="1">
        <a:spcBef>
          <a:spcPct val="0"/>
        </a:spcBef>
        <a:spcAft>
          <a:spcPct val="0"/>
        </a:spcAft>
        <a:defRPr sz="4800">
          <a:solidFill>
            <a:schemeClr val="bg1"/>
          </a:solidFill>
          <a:latin typeface="Trebuchet MS" pitchFamily="34" charset="0"/>
        </a:defRPr>
      </a:lvl8pPr>
      <a:lvl9pPr marL="2438339" algn="l" rtl="0" eaLnBrk="1" fontAlgn="base" hangingPunct="1">
        <a:spcBef>
          <a:spcPct val="0"/>
        </a:spcBef>
        <a:spcAft>
          <a:spcPct val="0"/>
        </a:spcAft>
        <a:defRPr sz="4800">
          <a:solidFill>
            <a:schemeClr val="bg1"/>
          </a:solidFill>
          <a:latin typeface="Trebuchet MS" pitchFamily="34" charset="0"/>
        </a:defRPr>
      </a:lvl9pPr>
    </p:titleStyle>
    <p:bodyStyle>
      <a:lvl1pPr marL="359824" indent="-359824" algn="l" rtl="0" eaLnBrk="1" fontAlgn="base" hangingPunct="1">
        <a:spcBef>
          <a:spcPct val="20000"/>
        </a:spcBef>
        <a:spcAft>
          <a:spcPct val="0"/>
        </a:spcAft>
        <a:buClr>
          <a:schemeClr val="tx1"/>
        </a:buClr>
        <a:buFont typeface="Trebuchet MS"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tx1"/>
        </a:buClr>
        <a:buChar char="–"/>
        <a:defRPr sz="2133">
          <a:solidFill>
            <a:schemeClr val="tx1"/>
          </a:solidFill>
          <a:latin typeface="+mn-lt"/>
        </a:defRPr>
      </a:lvl2pPr>
      <a:lvl3pPr marL="1523962" indent="-304792" algn="l" rtl="0" eaLnBrk="1" fontAlgn="base" hangingPunct="1">
        <a:spcBef>
          <a:spcPct val="20000"/>
        </a:spcBef>
        <a:spcAft>
          <a:spcPct val="0"/>
        </a:spcAft>
        <a:buClr>
          <a:schemeClr val="tx1"/>
        </a:buClr>
        <a:buChar char="•"/>
        <a:defRPr sz="2133">
          <a:solidFill>
            <a:schemeClr val="tx1"/>
          </a:solidFill>
          <a:latin typeface="+mn-lt"/>
        </a:defRPr>
      </a:lvl3pPr>
      <a:lvl4pPr marL="2133547" indent="-304792" algn="l" rtl="0" eaLnBrk="1" fontAlgn="base" hangingPunct="1">
        <a:spcBef>
          <a:spcPct val="20000"/>
        </a:spcBef>
        <a:spcAft>
          <a:spcPct val="0"/>
        </a:spcAft>
        <a:buClr>
          <a:schemeClr val="tx1"/>
        </a:buClr>
        <a:buChar char="–"/>
        <a:defRPr sz="2133">
          <a:solidFill>
            <a:schemeClr val="tx1"/>
          </a:solidFill>
          <a:latin typeface="+mn-lt"/>
        </a:defRPr>
      </a:lvl4pPr>
      <a:lvl5pPr marL="2743131" indent="-304792" algn="l" rtl="0" eaLnBrk="1" fontAlgn="base" hangingPunct="1">
        <a:spcBef>
          <a:spcPct val="20000"/>
        </a:spcBef>
        <a:spcAft>
          <a:spcPct val="0"/>
        </a:spcAft>
        <a:buClr>
          <a:schemeClr val="tx1"/>
        </a:buClr>
        <a:buChar char="»"/>
        <a:defRPr sz="2133">
          <a:solidFill>
            <a:schemeClr val="tx1"/>
          </a:solidFill>
          <a:latin typeface="+mn-lt"/>
        </a:defRPr>
      </a:lvl5pPr>
      <a:lvl6pPr marL="3352716" indent="-304792" algn="l" rtl="0" eaLnBrk="1" fontAlgn="base" hangingPunct="1">
        <a:spcBef>
          <a:spcPct val="20000"/>
        </a:spcBef>
        <a:spcAft>
          <a:spcPct val="0"/>
        </a:spcAft>
        <a:buChar char="»"/>
        <a:defRPr sz="2667">
          <a:solidFill>
            <a:schemeClr val="bg1"/>
          </a:solidFill>
          <a:latin typeface="+mn-lt"/>
        </a:defRPr>
      </a:lvl6pPr>
      <a:lvl7pPr marL="3962301" indent="-304792" algn="l" rtl="0" eaLnBrk="1" fontAlgn="base" hangingPunct="1">
        <a:spcBef>
          <a:spcPct val="20000"/>
        </a:spcBef>
        <a:spcAft>
          <a:spcPct val="0"/>
        </a:spcAft>
        <a:buChar char="»"/>
        <a:defRPr sz="2667">
          <a:solidFill>
            <a:schemeClr val="bg1"/>
          </a:solidFill>
          <a:latin typeface="+mn-lt"/>
        </a:defRPr>
      </a:lvl7pPr>
      <a:lvl8pPr marL="4571886" indent="-304792" algn="l" rtl="0" eaLnBrk="1" fontAlgn="base" hangingPunct="1">
        <a:spcBef>
          <a:spcPct val="20000"/>
        </a:spcBef>
        <a:spcAft>
          <a:spcPct val="0"/>
        </a:spcAft>
        <a:buChar char="»"/>
        <a:defRPr sz="2667">
          <a:solidFill>
            <a:schemeClr val="bg1"/>
          </a:solidFill>
          <a:latin typeface="+mn-lt"/>
        </a:defRPr>
      </a:lvl8pPr>
      <a:lvl9pPr marL="5181470" indent="-304792" algn="l" rtl="0" eaLnBrk="1" fontAlgn="base" hangingPunct="1">
        <a:spcBef>
          <a:spcPct val="20000"/>
        </a:spcBef>
        <a:spcAft>
          <a:spcPct val="0"/>
        </a:spcAft>
        <a:buChar char="»"/>
        <a:defRPr sz="2667">
          <a:solidFill>
            <a:schemeClr val="bg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hyperlink" Target="https://pgce-school-experience.le.ac.uk/"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mailto:pripgce@le.ac.u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pgcepartnership@le.ac.u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5F21-E05A-CA4C-AF3C-FF05F8DF51DB}"/>
              </a:ext>
            </a:extLst>
          </p:cNvPr>
          <p:cNvSpPr>
            <a:spLocks noGrp="1"/>
          </p:cNvSpPr>
          <p:nvPr>
            <p:ph type="title"/>
          </p:nvPr>
        </p:nvSpPr>
        <p:spPr>
          <a:xfrm>
            <a:off x="857956" y="1639060"/>
            <a:ext cx="10366635" cy="3301430"/>
          </a:xfrm>
        </p:spPr>
        <p:txBody>
          <a:bodyPr>
            <a:normAutofit fontScale="90000"/>
          </a:bodyPr>
          <a:lstStyle/>
          <a:p>
            <a:r>
              <a:rPr lang="en-GB" dirty="0"/>
              <a:t>Primary PGCE</a:t>
            </a:r>
            <a:br>
              <a:rPr lang="en-GB" dirty="0"/>
            </a:br>
            <a:r>
              <a:rPr lang="en-GB" dirty="0"/>
              <a:t>Mentor training</a:t>
            </a:r>
            <a:br>
              <a:rPr lang="en-GB" dirty="0"/>
            </a:br>
            <a:r>
              <a:rPr lang="en-GB" dirty="0"/>
              <a:t> </a:t>
            </a:r>
            <a:br>
              <a:rPr lang="en-GB" dirty="0"/>
            </a:br>
            <a:r>
              <a:rPr lang="en-GB" sz="4267" dirty="0"/>
              <a:t>19</a:t>
            </a:r>
            <a:r>
              <a:rPr lang="en-GB" sz="4267" baseline="30000" dirty="0"/>
              <a:t>th</a:t>
            </a:r>
            <a:r>
              <a:rPr lang="en-GB" sz="4267" dirty="0"/>
              <a:t> January 2024 </a:t>
            </a:r>
          </a:p>
        </p:txBody>
      </p:sp>
    </p:spTree>
    <p:extLst>
      <p:ext uri="{BB962C8B-B14F-4D97-AF65-F5344CB8AC3E}">
        <p14:creationId xmlns:p14="http://schemas.microsoft.com/office/powerpoint/2010/main" val="39662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7" y="418013"/>
            <a:ext cx="11099075" cy="5813807"/>
          </a:xfrm>
        </p:spPr>
        <p:txBody>
          <a:bodyPr/>
          <a:lstStyle/>
          <a:p>
            <a:pPr marL="0" indent="0">
              <a:buNone/>
            </a:pPr>
            <a:r>
              <a:rPr lang="en-GB" sz="4000" b="1" dirty="0">
                <a:solidFill>
                  <a:schemeClr val="tx2"/>
                </a:solidFill>
                <a:latin typeface="Calibri" panose="020F0502020204030204" pitchFamily="34" charset="0"/>
                <a:cs typeface="Calibri" panose="020F0502020204030204" pitchFamily="34" charset="0"/>
              </a:rPr>
              <a:t>Expand</a:t>
            </a:r>
            <a:r>
              <a:rPr lang="en-GB" sz="4000" dirty="0">
                <a:solidFill>
                  <a:schemeClr val="tx2"/>
                </a:solidFill>
                <a:latin typeface="Calibri" panose="020F0502020204030204" pitchFamily="34" charset="0"/>
                <a:cs typeface="Calibri" panose="020F0502020204030204" pitchFamily="34" charset="0"/>
              </a:rPr>
              <a:t>: ‘to open up, unfold, express in greater detail, make more extensive’</a:t>
            </a:r>
          </a:p>
          <a:p>
            <a:r>
              <a:rPr lang="en-GB" sz="2800" dirty="0">
                <a:latin typeface="Calibri" panose="020F0502020204030204" pitchFamily="34" charset="0"/>
                <a:cs typeface="Calibri" panose="020F0502020204030204" pitchFamily="34" charset="0"/>
              </a:rPr>
              <a:t>What is another way you might..</a:t>
            </a:r>
          </a:p>
          <a:p>
            <a:r>
              <a:rPr lang="en-GB" sz="2800" dirty="0">
                <a:latin typeface="Calibri" panose="020F0502020204030204" pitchFamily="34" charset="0"/>
                <a:cs typeface="Calibri" panose="020F0502020204030204" pitchFamily="34" charset="0"/>
              </a:rPr>
              <a:t>What do you think would happen if…</a:t>
            </a:r>
          </a:p>
          <a:p>
            <a:r>
              <a:rPr lang="en-GB" sz="2800" dirty="0">
                <a:latin typeface="Calibri" panose="020F0502020204030204" pitchFamily="34" charset="0"/>
                <a:cs typeface="Calibri" panose="020F0502020204030204" pitchFamily="34" charset="0"/>
              </a:rPr>
              <a:t>What needs to change in order to…</a:t>
            </a:r>
          </a:p>
          <a:p>
            <a:r>
              <a:rPr lang="en-GB" sz="2800" dirty="0">
                <a:latin typeface="Calibri" panose="020F0502020204030204" pitchFamily="34" charset="0"/>
                <a:cs typeface="Calibri" panose="020F0502020204030204" pitchFamily="34" charset="0"/>
              </a:rPr>
              <a:t>Explain what you mean by..</a:t>
            </a:r>
          </a:p>
          <a:p>
            <a:r>
              <a:rPr lang="en-GB" sz="2800" dirty="0">
                <a:latin typeface="Calibri" panose="020F0502020204030204" pitchFamily="34" charset="0"/>
                <a:cs typeface="Calibri" panose="020F0502020204030204" pitchFamily="34" charset="0"/>
              </a:rPr>
              <a:t>How important is it to you to..</a:t>
            </a:r>
          </a:p>
          <a:p>
            <a:r>
              <a:rPr lang="en-GB" sz="2800" dirty="0">
                <a:latin typeface="Calibri" panose="020F0502020204030204" pitchFamily="34" charset="0"/>
                <a:cs typeface="Calibri" panose="020F0502020204030204" pitchFamily="34" charset="0"/>
              </a:rPr>
              <a:t>What other approaches have you considered?</a:t>
            </a:r>
          </a:p>
          <a:p>
            <a:endParaRPr lang="en-GB" sz="4000" dirty="0"/>
          </a:p>
        </p:txBody>
      </p:sp>
    </p:spTree>
    <p:extLst>
      <p:ext uri="{BB962C8B-B14F-4D97-AF65-F5344CB8AC3E}">
        <p14:creationId xmlns:p14="http://schemas.microsoft.com/office/powerpoint/2010/main" val="22186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8" y="548642"/>
            <a:ext cx="11046823" cy="5688671"/>
          </a:xfrm>
        </p:spPr>
        <p:txBody>
          <a:bodyPr/>
          <a:lstStyle/>
          <a:p>
            <a:pPr marL="0" indent="0">
              <a:buNone/>
            </a:pPr>
            <a:r>
              <a:rPr lang="en-GB" sz="4000" b="1" dirty="0">
                <a:solidFill>
                  <a:schemeClr val="tx2"/>
                </a:solidFill>
                <a:latin typeface="Calibri" panose="020F0502020204030204" pitchFamily="34" charset="0"/>
                <a:cs typeface="Calibri" panose="020F0502020204030204" pitchFamily="34" charset="0"/>
              </a:rPr>
              <a:t>Explore</a:t>
            </a:r>
            <a:r>
              <a:rPr lang="en-GB" sz="4000" dirty="0">
                <a:solidFill>
                  <a:schemeClr val="tx2"/>
                </a:solidFill>
                <a:latin typeface="Calibri" panose="020F0502020204030204" pitchFamily="34" charset="0"/>
                <a:cs typeface="Calibri" panose="020F0502020204030204" pitchFamily="34" charset="0"/>
              </a:rPr>
              <a:t>: to search, probe, examine, to explore relationships between’</a:t>
            </a:r>
          </a:p>
          <a:p>
            <a:r>
              <a:rPr lang="en-GB" sz="2800" dirty="0">
                <a:latin typeface="Calibri" panose="020F0502020204030204" pitchFamily="34" charset="0"/>
                <a:cs typeface="Calibri" panose="020F0502020204030204" pitchFamily="34" charset="0"/>
              </a:rPr>
              <a:t>What will support you in making changes?</a:t>
            </a:r>
          </a:p>
          <a:p>
            <a:r>
              <a:rPr lang="en-GB" sz="2800" dirty="0">
                <a:latin typeface="Calibri" panose="020F0502020204030204" pitchFamily="34" charset="0"/>
                <a:cs typeface="Calibri" panose="020F0502020204030204" pitchFamily="34" charset="0"/>
              </a:rPr>
              <a:t>How might your assumptions about...have influences how you are thinking about…</a:t>
            </a:r>
          </a:p>
          <a:p>
            <a:r>
              <a:rPr lang="en-GB" sz="2800" dirty="0">
                <a:latin typeface="Calibri" panose="020F0502020204030204" pitchFamily="34" charset="0"/>
                <a:cs typeface="Calibri" panose="020F0502020204030204" pitchFamily="34" charset="0"/>
              </a:rPr>
              <a:t>What evidence do you have?</a:t>
            </a:r>
          </a:p>
          <a:p>
            <a:r>
              <a:rPr lang="en-GB" sz="2800" dirty="0">
                <a:latin typeface="Calibri" panose="020F0502020204030204" pitchFamily="34" charset="0"/>
                <a:cs typeface="Calibri" panose="020F0502020204030204" pitchFamily="34" charset="0"/>
              </a:rPr>
              <a:t>What do you need to make the changes you want?</a:t>
            </a:r>
          </a:p>
          <a:p>
            <a:r>
              <a:rPr lang="en-GB" sz="2800" dirty="0">
                <a:latin typeface="Calibri" panose="020F0502020204030204" pitchFamily="34" charset="0"/>
                <a:cs typeface="Calibri" panose="020F0502020204030204" pitchFamily="34" charset="0"/>
              </a:rPr>
              <a:t>How willing are you to change from what you have been doing?</a:t>
            </a:r>
          </a:p>
          <a:p>
            <a:endParaRPr lang="en-GB" sz="2800" dirty="0"/>
          </a:p>
        </p:txBody>
      </p:sp>
    </p:spTree>
    <p:extLst>
      <p:ext uri="{BB962C8B-B14F-4D97-AF65-F5344CB8AC3E}">
        <p14:creationId xmlns:p14="http://schemas.microsoft.com/office/powerpoint/2010/main" val="7834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latin typeface="Calibri" panose="020F0502020204030204" pitchFamily="34" charset="0"/>
                <a:cs typeface="Calibri" panose="020F0502020204030204" pitchFamily="34" charset="0"/>
              </a:rPr>
              <a:t>Discussion:</a:t>
            </a:r>
          </a:p>
        </p:txBody>
      </p:sp>
      <p:sp>
        <p:nvSpPr>
          <p:cNvPr id="3" name="Content Placeholder 2"/>
          <p:cNvSpPr>
            <a:spLocks noGrp="1"/>
          </p:cNvSpPr>
          <p:nvPr>
            <p:ph idx="1"/>
          </p:nvPr>
        </p:nvSpPr>
        <p:spPr/>
        <p:txBody>
          <a:bodyPr/>
          <a:lstStyle/>
          <a:p>
            <a:r>
              <a:rPr lang="en-GB" sz="3600" dirty="0">
                <a:latin typeface="Calibri" panose="020F0502020204030204" pitchFamily="34" charset="0"/>
                <a:cs typeface="Calibri" panose="020F0502020204030204" pitchFamily="34" charset="0"/>
              </a:rPr>
              <a:t>Do you find this idea of 3 </a:t>
            </a:r>
            <a:r>
              <a:rPr lang="en-GB" sz="3600" dirty="0" err="1">
                <a:latin typeface="Calibri" panose="020F0502020204030204" pitchFamily="34" charset="0"/>
                <a:cs typeface="Calibri" panose="020F0502020204030204" pitchFamily="34" charset="0"/>
              </a:rPr>
              <a:t>Es</a:t>
            </a:r>
            <a:r>
              <a:rPr lang="en-GB" sz="3600" dirty="0">
                <a:latin typeface="Calibri" panose="020F0502020204030204" pitchFamily="34" charset="0"/>
                <a:cs typeface="Calibri" panose="020F0502020204030204" pitchFamily="34" charset="0"/>
              </a:rPr>
              <a:t> of questions helpful?</a:t>
            </a:r>
          </a:p>
          <a:p>
            <a:r>
              <a:rPr lang="en-GB" sz="3600" b="1" dirty="0">
                <a:latin typeface="Calibri" panose="020F0502020204030204" pitchFamily="34" charset="0"/>
                <a:cs typeface="Calibri" panose="020F0502020204030204" pitchFamily="34" charset="0"/>
              </a:rPr>
              <a:t>Experienced mentors: </a:t>
            </a:r>
            <a:r>
              <a:rPr lang="en-GB" sz="3600" dirty="0">
                <a:latin typeface="Calibri" panose="020F0502020204030204" pitchFamily="34" charset="0"/>
                <a:cs typeface="Calibri" panose="020F0502020204030204" pitchFamily="34" charset="0"/>
              </a:rPr>
              <a:t>Can you share any experiences from your post lesson feedback or weekly meetings last year? </a:t>
            </a:r>
          </a:p>
          <a:p>
            <a:pPr marL="0" indent="0">
              <a:buNone/>
            </a:pPr>
            <a:r>
              <a:rPr lang="en-GB" sz="3600" dirty="0">
                <a:latin typeface="Calibri" panose="020F0502020204030204" pitchFamily="34" charset="0"/>
                <a:cs typeface="Calibri" panose="020F0502020204030204" pitchFamily="34" charset="0"/>
              </a:rPr>
              <a:t>	</a:t>
            </a:r>
            <a:r>
              <a:rPr lang="en-GB" sz="3600" dirty="0">
                <a:solidFill>
                  <a:schemeClr val="tx2"/>
                </a:solidFill>
                <a:latin typeface="Calibri" panose="020F0502020204030204" pitchFamily="34" charset="0"/>
                <a:cs typeface="Calibri" panose="020F0502020204030204" pitchFamily="34" charset="0"/>
              </a:rPr>
              <a:t>What were the main challenges? </a:t>
            </a:r>
          </a:p>
        </p:txBody>
      </p:sp>
    </p:spTree>
    <p:extLst>
      <p:ext uri="{BB962C8B-B14F-4D97-AF65-F5344CB8AC3E}">
        <p14:creationId xmlns:p14="http://schemas.microsoft.com/office/powerpoint/2010/main" val="284221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6654-3782-48F0-BC6D-636904DAF81C}"/>
              </a:ext>
            </a:extLst>
          </p:cNvPr>
          <p:cNvSpPr>
            <a:spLocks noGrp="1"/>
          </p:cNvSpPr>
          <p:nvPr>
            <p:ph type="title"/>
          </p:nvPr>
        </p:nvSpPr>
        <p:spPr>
          <a:xfrm>
            <a:off x="818896" y="1589618"/>
            <a:ext cx="10543371" cy="574453"/>
          </a:xfrm>
        </p:spPr>
        <p:txBody>
          <a:bodyPr/>
          <a:lstStyle/>
          <a:p>
            <a:r>
              <a:rPr lang="en-GB" dirty="0"/>
              <a:t>What will our trainees experience in Phase 2?</a:t>
            </a:r>
          </a:p>
        </p:txBody>
      </p:sp>
      <p:sp>
        <p:nvSpPr>
          <p:cNvPr id="3" name="Text Placeholder 2">
            <a:extLst>
              <a:ext uri="{FF2B5EF4-FFF2-40B4-BE49-F238E27FC236}">
                <a16:creationId xmlns:a16="http://schemas.microsoft.com/office/drawing/2014/main" id="{06221BD6-BD44-4ABC-B7E7-00C2779DEBCE}"/>
              </a:ext>
            </a:extLst>
          </p:cNvPr>
          <p:cNvSpPr>
            <a:spLocks noGrp="1"/>
          </p:cNvSpPr>
          <p:nvPr>
            <p:ph type="body" sz="quarter" idx="20"/>
          </p:nvPr>
        </p:nvSpPr>
        <p:spPr>
          <a:xfrm>
            <a:off x="280331" y="2591238"/>
            <a:ext cx="11620499" cy="3193614"/>
          </a:xfrm>
        </p:spPr>
        <p:txBody>
          <a:bodyPr/>
          <a:lstStyle/>
          <a:p>
            <a:r>
              <a:rPr lang="en-GB" dirty="0"/>
              <a:t>Adapting to a new professional culture and relationships</a:t>
            </a:r>
          </a:p>
          <a:p>
            <a:r>
              <a:rPr lang="en-GB" dirty="0"/>
              <a:t>Developing and understanding the kind of teacher they are </a:t>
            </a:r>
          </a:p>
          <a:p>
            <a:r>
              <a:rPr lang="en-GB" dirty="0"/>
              <a:t>Now knowing what they don’t know!</a:t>
            </a:r>
          </a:p>
          <a:p>
            <a:r>
              <a:rPr lang="en-GB" dirty="0"/>
              <a:t>Understanding their impact on the world - social issues (poverty, racism, sexism, deprivation)</a:t>
            </a:r>
          </a:p>
          <a:p>
            <a:r>
              <a:rPr lang="en-GB" dirty="0"/>
              <a:t>Now the sole trainee within their classroom </a:t>
            </a:r>
          </a:p>
        </p:txBody>
      </p:sp>
    </p:spTree>
    <p:extLst>
      <p:ext uri="{BB962C8B-B14F-4D97-AF65-F5344CB8AC3E}">
        <p14:creationId xmlns:p14="http://schemas.microsoft.com/office/powerpoint/2010/main" val="36474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DD39-5FB4-42E3-98B4-B94B92003437}"/>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C37CFD26-C9FC-4732-B420-7B55C8559703}"/>
              </a:ext>
            </a:extLst>
          </p:cNvPr>
          <p:cNvSpPr>
            <a:spLocks noGrp="1"/>
          </p:cNvSpPr>
          <p:nvPr>
            <p:ph type="sldNum" sz="quarter" idx="4"/>
          </p:nvPr>
        </p:nvSpPr>
        <p:spPr/>
        <p:txBody>
          <a:bodyPr/>
          <a:lstStyle/>
          <a:p>
            <a:fld id="{05306F20-FBA2-4746-AE9F-DFBA4FFD6FE5}" type="slidenum">
              <a:rPr lang="en-US" smtClean="0"/>
              <a:t>14</a:t>
            </a:fld>
            <a:endParaRPr lang="en-US" dirty="0"/>
          </a:p>
        </p:txBody>
      </p:sp>
      <p:pic>
        <p:nvPicPr>
          <p:cNvPr id="1026" name="Picture 2">
            <a:extLst>
              <a:ext uri="{FF2B5EF4-FFF2-40B4-BE49-F238E27FC236}">
                <a16:creationId xmlns:a16="http://schemas.microsoft.com/office/drawing/2014/main" id="{2F5041C2-B286-4B51-B25C-E65E83249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4" y="63499"/>
            <a:ext cx="5172075" cy="671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86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2012" y="632012"/>
            <a:ext cx="10950387" cy="681845"/>
          </a:xfrm>
        </p:spPr>
        <p:txBody>
          <a:bodyPr/>
          <a:lstStyle/>
          <a:p>
            <a:r>
              <a:rPr lang="en-GB" dirty="0"/>
              <a:t>School Experience website </a:t>
            </a:r>
          </a:p>
        </p:txBody>
      </p:sp>
      <p:sp>
        <p:nvSpPr>
          <p:cNvPr id="8" name="Text Placeholder 3">
            <a:extLst>
              <a:ext uri="{FF2B5EF4-FFF2-40B4-BE49-F238E27FC236}">
                <a16:creationId xmlns:a16="http://schemas.microsoft.com/office/drawing/2014/main" id="{045C2685-C3B0-4E01-A9B3-A3108C8774C5}"/>
              </a:ext>
            </a:extLst>
          </p:cNvPr>
          <p:cNvSpPr txBox="1">
            <a:spLocks/>
          </p:cNvSpPr>
          <p:nvPr/>
        </p:nvSpPr>
        <p:spPr>
          <a:xfrm>
            <a:off x="443948" y="3083269"/>
            <a:ext cx="11304104" cy="1818743"/>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GB" sz="2800" dirty="0">
              <a:latin typeface="+mn-lt"/>
            </a:endParaRPr>
          </a:p>
        </p:txBody>
      </p:sp>
      <p:sp>
        <p:nvSpPr>
          <p:cNvPr id="9" name="TextBox 8">
            <a:extLst>
              <a:ext uri="{FF2B5EF4-FFF2-40B4-BE49-F238E27FC236}">
                <a16:creationId xmlns:a16="http://schemas.microsoft.com/office/drawing/2014/main" id="{6297FE02-8748-46BD-BCB4-E861ABEE35DE}"/>
              </a:ext>
            </a:extLst>
          </p:cNvPr>
          <p:cNvSpPr txBox="1"/>
          <p:nvPr/>
        </p:nvSpPr>
        <p:spPr>
          <a:xfrm>
            <a:off x="2043952" y="2662518"/>
            <a:ext cx="8955741" cy="2308324"/>
          </a:xfrm>
          <a:prstGeom prst="rect">
            <a:avLst/>
          </a:prstGeom>
          <a:solidFill>
            <a:schemeClr val="bg1"/>
          </a:solidFill>
        </p:spPr>
        <p:txBody>
          <a:bodyPr wrap="square">
            <a:spAutoFit/>
          </a:bodyPr>
          <a:lstStyle/>
          <a:p>
            <a:r>
              <a:rPr lang="en-GB" sz="3600" dirty="0">
                <a:hlinkClick r:id="rId3"/>
              </a:rPr>
              <a:t>https://pgce-school-experience.le.ac.uk/</a:t>
            </a:r>
            <a:endParaRPr lang="en-GB" sz="3600" dirty="0"/>
          </a:p>
          <a:p>
            <a:endParaRPr lang="en-GB" sz="3600" dirty="0"/>
          </a:p>
          <a:p>
            <a:endParaRPr lang="en-GB" sz="3600" dirty="0"/>
          </a:p>
          <a:p>
            <a:endParaRPr lang="en-GB" sz="3600" dirty="0"/>
          </a:p>
        </p:txBody>
      </p:sp>
      <p:sp>
        <p:nvSpPr>
          <p:cNvPr id="3" name="TextBox 2">
            <a:extLst>
              <a:ext uri="{FF2B5EF4-FFF2-40B4-BE49-F238E27FC236}">
                <a16:creationId xmlns:a16="http://schemas.microsoft.com/office/drawing/2014/main" id="{46175496-2909-4DD2-B3FE-CB1D20839E44}"/>
              </a:ext>
            </a:extLst>
          </p:cNvPr>
          <p:cNvSpPr txBox="1"/>
          <p:nvPr/>
        </p:nvSpPr>
        <p:spPr>
          <a:xfrm>
            <a:off x="225585" y="1460605"/>
            <a:ext cx="1600004" cy="1055165"/>
          </a:xfrm>
          <a:prstGeom prst="rect">
            <a:avLst/>
          </a:prstGeom>
          <a:ln/>
        </p:spPr>
        <p:style>
          <a:lnRef idx="2">
            <a:schemeClr val="accent1"/>
          </a:lnRef>
          <a:fillRef idx="1">
            <a:schemeClr val="lt1"/>
          </a:fillRef>
          <a:effectRef idx="0">
            <a:schemeClr val="accent1"/>
          </a:effectRef>
          <a:fontRef idx="minor">
            <a:schemeClr val="dk1"/>
          </a:fontRef>
        </p:style>
        <p:txBody>
          <a:bodyPr wrap="square" lIns="216000" tIns="187200" rIns="216000" bIns="187200" rtlCol="0">
            <a:spAutoFit/>
          </a:bodyPr>
          <a:lstStyle/>
          <a:p>
            <a:r>
              <a:rPr lang="en-GB" sz="4400" b="1" i="0" dirty="0">
                <a:solidFill>
                  <a:schemeClr val="accent1"/>
                </a:solidFill>
                <a:latin typeface="Arial"/>
                <a:cs typeface="Arial"/>
              </a:rPr>
              <a:t>new</a:t>
            </a:r>
          </a:p>
        </p:txBody>
      </p:sp>
    </p:spTree>
    <p:extLst>
      <p:ext uri="{BB962C8B-B14F-4D97-AF65-F5344CB8AC3E}">
        <p14:creationId xmlns:p14="http://schemas.microsoft.com/office/powerpoint/2010/main" val="257473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1CEDF-A445-497E-9669-60CD590CBA92}"/>
              </a:ext>
            </a:extLst>
          </p:cNvPr>
          <p:cNvPicPr>
            <a:picLocks noChangeAspect="1"/>
          </p:cNvPicPr>
          <p:nvPr/>
        </p:nvPicPr>
        <p:blipFill>
          <a:blip r:embed="rId3"/>
          <a:stretch>
            <a:fillRect/>
          </a:stretch>
        </p:blipFill>
        <p:spPr>
          <a:xfrm>
            <a:off x="452437" y="423862"/>
            <a:ext cx="11287125" cy="6010275"/>
          </a:xfrm>
          <a:prstGeom prst="rect">
            <a:avLst/>
          </a:prstGeom>
        </p:spPr>
      </p:pic>
    </p:spTree>
    <p:extLst>
      <p:ext uri="{BB962C8B-B14F-4D97-AF65-F5344CB8AC3E}">
        <p14:creationId xmlns:p14="http://schemas.microsoft.com/office/powerpoint/2010/main" val="24285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B33347-A764-4972-9E8D-EF914E2F3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21" y="841786"/>
            <a:ext cx="10828958" cy="5174428"/>
          </a:xfrm>
          <a:prstGeom prst="rect">
            <a:avLst/>
          </a:prstGeom>
        </p:spPr>
      </p:pic>
    </p:spTree>
    <p:extLst>
      <p:ext uri="{BB962C8B-B14F-4D97-AF65-F5344CB8AC3E}">
        <p14:creationId xmlns:p14="http://schemas.microsoft.com/office/powerpoint/2010/main" val="14399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3332711"/>
          </a:xfrm>
        </p:spPr>
        <p:txBody>
          <a:bodyPr/>
          <a:lstStyle/>
          <a:p>
            <a:r>
              <a:rPr lang="en-GB" dirty="0"/>
              <a:t>Being a mentor with The University of Leicester </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18</a:t>
            </a:fld>
            <a:endParaRPr lang="en-US" dirty="0"/>
          </a:p>
        </p:txBody>
      </p:sp>
      <p:sp>
        <p:nvSpPr>
          <p:cNvPr id="6" name="TextBox 5">
            <a:extLst>
              <a:ext uri="{FF2B5EF4-FFF2-40B4-BE49-F238E27FC236}">
                <a16:creationId xmlns:a16="http://schemas.microsoft.com/office/drawing/2014/main" id="{7DD9BFFE-84C7-4171-81E8-4405BDE673B4}"/>
              </a:ext>
            </a:extLst>
          </p:cNvPr>
          <p:cNvSpPr txBox="1"/>
          <p:nvPr/>
        </p:nvSpPr>
        <p:spPr>
          <a:xfrm>
            <a:off x="6722362" y="2419148"/>
            <a:ext cx="5160433" cy="181588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800" dirty="0"/>
              <a:t>Our curriculum intent and underpinning principles </a:t>
            </a:r>
          </a:p>
          <a:p>
            <a:pPr marL="285750" indent="-285750">
              <a:buFont typeface="Arial" panose="020B0604020202020204" pitchFamily="34" charset="0"/>
              <a:buChar char="•"/>
            </a:pPr>
            <a:r>
              <a:rPr lang="en-GB" sz="2800" dirty="0"/>
              <a:t>Our development cycle </a:t>
            </a:r>
          </a:p>
          <a:p>
            <a:pPr marL="285750" indent="-285750">
              <a:buFont typeface="Arial" panose="020B0604020202020204" pitchFamily="34" charset="0"/>
              <a:buChar char="•"/>
            </a:pPr>
            <a:r>
              <a:rPr lang="en-GB" sz="2800" dirty="0"/>
              <a:t>Our assessment processes </a:t>
            </a:r>
          </a:p>
        </p:txBody>
      </p:sp>
    </p:spTree>
    <p:extLst>
      <p:ext uri="{BB962C8B-B14F-4D97-AF65-F5344CB8AC3E}">
        <p14:creationId xmlns:p14="http://schemas.microsoft.com/office/powerpoint/2010/main" val="193584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863" y="211925"/>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Purposeful Integration</a:t>
            </a:r>
          </a:p>
        </p:txBody>
      </p:sp>
      <p:pic>
        <p:nvPicPr>
          <p:cNvPr id="2" name="Content Placeholder 1" descr="Screen Clipping"/>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68505" y="1117474"/>
            <a:ext cx="4734875" cy="4080933"/>
          </a:xfrm>
        </p:spPr>
      </p:pic>
      <p:sp>
        <p:nvSpPr>
          <p:cNvPr id="4" name="Slide Number Placeholder 3"/>
          <p:cNvSpPr>
            <a:spLocks noGrp="1"/>
          </p:cNvSpPr>
          <p:nvPr>
            <p:ph type="sldNum" sz="quarter" idx="4"/>
          </p:nvPr>
        </p:nvSpPr>
        <p:spPr/>
        <p:txBody>
          <a:bodyPr/>
          <a:lstStyle/>
          <a:p>
            <a:fld id="{05306F20-FBA2-4746-AE9F-DFBA4FFD6FE5}" type="slidenum">
              <a:rPr lang="en-US" smtClean="0"/>
              <a:t>19</a:t>
            </a:fld>
            <a:endParaRPr lang="en-US" dirty="0"/>
          </a:p>
        </p:txBody>
      </p:sp>
      <p:sp>
        <p:nvSpPr>
          <p:cNvPr id="3" name="TextBox 2"/>
          <p:cNvSpPr txBox="1"/>
          <p:nvPr/>
        </p:nvSpPr>
        <p:spPr>
          <a:xfrm>
            <a:off x="5454316" y="766055"/>
            <a:ext cx="6435176" cy="4608404"/>
          </a:xfrm>
          <a:prstGeom prst="rect">
            <a:avLst/>
          </a:prstGeom>
          <a:solidFill>
            <a:schemeClr val="bg1"/>
          </a:solidFill>
        </p:spPr>
        <p:txBody>
          <a:bodyPr wrap="square" lIns="288000" tIns="249600" rIns="288000" bIns="249600" rtlCol="0">
            <a:spAutoFit/>
          </a:bodyPr>
          <a:lstStyle/>
          <a:p>
            <a:pPr marL="457189" indent="-457189">
              <a:buFont typeface="Arial" panose="020B0604020202020204" pitchFamily="34" charset="0"/>
              <a:buChar char="•"/>
            </a:pPr>
            <a:r>
              <a:rPr lang="en-GB" sz="2667" dirty="0">
                <a:latin typeface="Calibri" panose="020F0502020204030204" pitchFamily="34" charset="0"/>
                <a:cs typeface="Calibri" panose="020F0502020204030204" pitchFamily="34" charset="0"/>
              </a:rPr>
              <a:t>The PGCE course is designed with knowledge and skill development, in combination with practical application and reflective practice</a:t>
            </a:r>
          </a:p>
          <a:p>
            <a:endParaRPr lang="en-GB" sz="2667" dirty="0">
              <a:latin typeface="Calibri" panose="020F0502020204030204" pitchFamily="34" charset="0"/>
              <a:cs typeface="Calibri" panose="020F0502020204030204" pitchFamily="34" charset="0"/>
            </a:endParaRPr>
          </a:p>
          <a:p>
            <a:pPr marL="457189" indent="-457189">
              <a:buFont typeface="Arial" panose="020B0604020202020204" pitchFamily="34" charset="0"/>
              <a:buChar char="•"/>
            </a:pPr>
            <a:r>
              <a:rPr lang="en-GB" sz="2667" dirty="0">
                <a:latin typeface="Calibri" panose="020F0502020204030204" pitchFamily="34" charset="0"/>
                <a:cs typeface="Calibri" panose="020F0502020204030204" pitchFamily="34" charset="0"/>
              </a:rPr>
              <a:t>Three distinct teaching phases allow for the trainee’s understanding of the expectations, and their own progress towards these, to develop </a:t>
            </a:r>
          </a:p>
          <a:p>
            <a:endParaRPr lang="en-GB" sz="2667" dirty="0">
              <a:solidFill>
                <a:schemeClr val="accent1"/>
              </a:solidFill>
              <a:latin typeface="Arial"/>
              <a:cs typeface="Arial"/>
            </a:endParaRPr>
          </a:p>
        </p:txBody>
      </p:sp>
    </p:spTree>
    <p:extLst>
      <p:ext uri="{BB962C8B-B14F-4D97-AF65-F5344CB8AC3E}">
        <p14:creationId xmlns:p14="http://schemas.microsoft.com/office/powerpoint/2010/main" val="2392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823C-F819-4296-B595-87B9D5FD259B}"/>
              </a:ext>
            </a:extLst>
          </p:cNvPr>
          <p:cNvSpPr>
            <a:spLocks noGrp="1"/>
          </p:cNvSpPr>
          <p:nvPr>
            <p:ph type="title"/>
          </p:nvPr>
        </p:nvSpPr>
        <p:spPr>
          <a:xfrm>
            <a:off x="559220" y="1462915"/>
            <a:ext cx="10358020" cy="574516"/>
          </a:xfrm>
        </p:spPr>
        <p:txBody>
          <a:bodyPr/>
          <a:lstStyle/>
          <a:p>
            <a:r>
              <a:rPr lang="en-GB" dirty="0"/>
              <a:t>What we will cover:</a:t>
            </a:r>
          </a:p>
        </p:txBody>
      </p:sp>
      <p:sp>
        <p:nvSpPr>
          <p:cNvPr id="3" name="Text Placeholder 2">
            <a:extLst>
              <a:ext uri="{FF2B5EF4-FFF2-40B4-BE49-F238E27FC236}">
                <a16:creationId xmlns:a16="http://schemas.microsoft.com/office/drawing/2014/main" id="{79616F47-F763-44DE-B04A-C523A085BA44}"/>
              </a:ext>
            </a:extLst>
          </p:cNvPr>
          <p:cNvSpPr>
            <a:spLocks noGrp="1"/>
          </p:cNvSpPr>
          <p:nvPr>
            <p:ph type="body" sz="quarter" idx="20"/>
          </p:nvPr>
        </p:nvSpPr>
        <p:spPr>
          <a:xfrm>
            <a:off x="559220" y="2366127"/>
            <a:ext cx="10543371" cy="4021875"/>
          </a:xfrm>
        </p:spPr>
        <p:txBody>
          <a:bodyPr/>
          <a:lstStyle/>
          <a:p>
            <a:pPr marL="0" indent="0">
              <a:buNone/>
            </a:pPr>
            <a:r>
              <a:rPr lang="en-GB" sz="1800" dirty="0">
                <a:solidFill>
                  <a:srgbClr val="000000"/>
                </a:solidFill>
                <a:effectLst/>
                <a:latin typeface="Segoe UI" panose="020B0502040204020203" pitchFamily="34" charset="0"/>
                <a:ea typeface="Calibri" panose="020F0502020204030204" pitchFamily="34" charset="0"/>
              </a:rPr>
              <a:t>1) The mentoring role </a:t>
            </a:r>
          </a:p>
          <a:p>
            <a:pPr marL="0" indent="0">
              <a:buNone/>
            </a:pPr>
            <a:endParaRPr lang="en-GB" sz="1800" dirty="0">
              <a:solidFill>
                <a:srgbClr val="000000"/>
              </a:solidFill>
              <a:latin typeface="Segoe UI" panose="020B0502040204020203" pitchFamily="34" charset="0"/>
              <a:ea typeface="Calibri" panose="020F0502020204030204" pitchFamily="34" charset="0"/>
            </a:endParaRPr>
          </a:p>
          <a:p>
            <a:pPr marL="0" indent="0">
              <a:buNone/>
            </a:pPr>
            <a:r>
              <a:rPr lang="en-GB" sz="1800" dirty="0">
                <a:solidFill>
                  <a:srgbClr val="000000"/>
                </a:solidFill>
                <a:effectLst/>
                <a:latin typeface="Segoe UI" panose="020B0502040204020203" pitchFamily="34" charset="0"/>
                <a:ea typeface="Calibri" panose="020F0502020204030204" pitchFamily="34" charset="0"/>
              </a:rPr>
              <a:t>2) The University of Leiceste</a:t>
            </a:r>
            <a:r>
              <a:rPr lang="en-GB" sz="1800" dirty="0">
                <a:solidFill>
                  <a:srgbClr val="000000"/>
                </a:solidFill>
                <a:latin typeface="Segoe UI" panose="020B0502040204020203" pitchFamily="34" charset="0"/>
                <a:ea typeface="Calibri" panose="020F0502020204030204" pitchFamily="34" charset="0"/>
              </a:rPr>
              <a:t>r curriculum and assessment  </a:t>
            </a:r>
          </a:p>
          <a:p>
            <a:pPr marL="0" indent="0">
              <a:buNone/>
            </a:pPr>
            <a:endParaRPr lang="en-GB" sz="1800" dirty="0">
              <a:solidFill>
                <a:srgbClr val="000000"/>
              </a:solidFill>
              <a:latin typeface="Segoe UI" panose="020B0502040204020203" pitchFamily="34" charset="0"/>
              <a:ea typeface="Calibri" panose="020F0502020204030204" pitchFamily="34" charset="0"/>
            </a:endParaRPr>
          </a:p>
          <a:p>
            <a:pPr marL="0" indent="0">
              <a:buNone/>
            </a:pPr>
            <a:r>
              <a:rPr lang="en-GB" sz="1800" dirty="0">
                <a:solidFill>
                  <a:srgbClr val="000000"/>
                </a:solidFill>
                <a:effectLst/>
                <a:latin typeface="Segoe UI" panose="020B0502040204020203" pitchFamily="34" charset="0"/>
                <a:ea typeface="Calibri" panose="020F0502020204030204" pitchFamily="34" charset="0"/>
              </a:rPr>
              <a:t>3</a:t>
            </a:r>
            <a:r>
              <a:rPr lang="en-GB" sz="1800" dirty="0">
                <a:solidFill>
                  <a:srgbClr val="000000"/>
                </a:solidFill>
                <a:latin typeface="Segoe UI" panose="020B0502040204020203" pitchFamily="34" charset="0"/>
                <a:ea typeface="Calibri" panose="020F0502020204030204" pitchFamily="34" charset="0"/>
              </a:rPr>
              <a:t>) SMART Targets and PDF input</a:t>
            </a:r>
            <a:endParaRPr lang="en-GB" sz="1800" dirty="0">
              <a:latin typeface="Calibri" panose="020F0502020204030204" pitchFamily="34" charset="0"/>
              <a:ea typeface="Calibri" panose="020F0502020204030204" pitchFamily="34" charset="0"/>
            </a:endParaRPr>
          </a:p>
          <a:p>
            <a:pPr marL="0" indent="0">
              <a:buNone/>
            </a:pPr>
            <a:endParaRPr lang="en-GB" sz="1800" dirty="0">
              <a:solidFill>
                <a:srgbClr val="000000"/>
              </a:solidFill>
              <a:effectLst/>
              <a:latin typeface="Segoe UI" panose="020B0502040204020203" pitchFamily="34" charset="0"/>
              <a:ea typeface="Calibri" panose="020F0502020204030204" pitchFamily="34" charset="0"/>
            </a:endParaRPr>
          </a:p>
          <a:p>
            <a:pPr marL="0" indent="0">
              <a:buNone/>
            </a:pPr>
            <a:r>
              <a:rPr lang="en-GB" sz="1800" dirty="0">
                <a:solidFill>
                  <a:srgbClr val="000000"/>
                </a:solidFill>
                <a:latin typeface="Segoe UI" panose="020B0502040204020203" pitchFamily="34" charset="0"/>
                <a:ea typeface="Calibri" panose="020F0502020204030204" pitchFamily="34" charset="0"/>
              </a:rPr>
              <a:t>4) </a:t>
            </a:r>
            <a:r>
              <a:rPr lang="en-GB" sz="1800" dirty="0">
                <a:solidFill>
                  <a:srgbClr val="000000"/>
                </a:solidFill>
                <a:effectLst/>
                <a:latin typeface="Segoe UI" panose="020B0502040204020203" pitchFamily="34" charset="0"/>
                <a:ea typeface="Calibri" panose="020F0502020204030204" pitchFamily="34" charset="0"/>
              </a:rPr>
              <a:t>Expectations for Phase 2 for trainees  </a:t>
            </a:r>
          </a:p>
          <a:p>
            <a:pPr marL="0" indent="0">
              <a:buNone/>
            </a:pPr>
            <a:endParaRPr lang="en-GB" sz="1800" dirty="0">
              <a:solidFill>
                <a:srgbClr val="000000"/>
              </a:solidFill>
              <a:effectLst/>
              <a:latin typeface="Calibri" panose="020F0502020204030204" pitchFamily="34" charset="0"/>
              <a:ea typeface="Calibri" panose="020F0502020204030204" pitchFamily="34" charset="0"/>
            </a:endParaRPr>
          </a:p>
          <a:p>
            <a:pPr marL="0" indent="0">
              <a:buNone/>
            </a:pPr>
            <a:r>
              <a:rPr lang="en-GB" sz="1800" dirty="0">
                <a:solidFill>
                  <a:srgbClr val="000000"/>
                </a:solidFill>
                <a:latin typeface="Calibri" panose="020F0502020204030204" pitchFamily="34" charset="0"/>
                <a:ea typeface="Calibri" panose="020F0502020204030204" pitchFamily="34" charset="0"/>
              </a:rPr>
              <a:t>5) </a:t>
            </a:r>
            <a:r>
              <a:rPr lang="en-GB" sz="1800" dirty="0">
                <a:solidFill>
                  <a:srgbClr val="000000"/>
                </a:solidFill>
                <a:effectLst/>
                <a:latin typeface="Segoe UI" panose="020B0502040204020203" pitchFamily="34" charset="0"/>
                <a:ea typeface="Calibri" panose="020F0502020204030204" pitchFamily="34" charset="0"/>
              </a:rPr>
              <a:t>Review the PD cycle and key messages  </a:t>
            </a:r>
            <a:endParaRPr lang="en-GB" sz="1800" dirty="0">
              <a:effectLst/>
              <a:latin typeface="Calibri" panose="020F0502020204030204" pitchFamily="34" charset="0"/>
              <a:ea typeface="Calibri" panose="020F0502020204030204" pitchFamily="34" charset="0"/>
            </a:endParaRPr>
          </a:p>
          <a:p>
            <a:pPr marL="457200" indent="-457200">
              <a:buFont typeface="+mj-lt"/>
              <a:buAutoNum type="arabicPeriod"/>
            </a:pPr>
            <a:endParaRPr lang="en-GB" sz="2800" dirty="0"/>
          </a:p>
          <a:p>
            <a:pPr marL="457200" indent="-457200">
              <a:buFont typeface="+mj-lt"/>
              <a:buAutoNum type="arabicPeriod"/>
            </a:pPr>
            <a:endParaRPr lang="en-GB" dirty="0"/>
          </a:p>
          <a:p>
            <a:pPr marL="683692" lvl="1" indent="-342900">
              <a:buFontTx/>
              <a:buChar char="-"/>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106187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785112" y="560116"/>
            <a:ext cx="11260667" cy="4080933"/>
          </a:xfrm>
        </p:spPr>
        <p:txBody>
          <a:bodyPr/>
          <a:lstStyle/>
          <a:p>
            <a:pPr>
              <a:lnSpc>
                <a:spcPct val="107000"/>
              </a:lnSpc>
              <a:spcAft>
                <a:spcPts val="1067"/>
              </a:spcAft>
            </a:pPr>
            <a:r>
              <a:rPr lang="en-GB" dirty="0">
                <a:latin typeface="Calibri" panose="020F0502020204030204" pitchFamily="34" charset="0"/>
                <a:ea typeface="Calibri" panose="020F0502020204030204" pitchFamily="34" charset="0"/>
                <a:cs typeface="Calibri" panose="020F0502020204030204" pitchFamily="34" charset="0"/>
              </a:rPr>
              <a:t>Our ITE curriculum is developed around the statements of the CCF and embedded alongside this are the principles of ‘knowing, doing and being’ (Craig, 2018). </a:t>
            </a:r>
          </a:p>
          <a:p>
            <a:pPr marL="457189" indent="-457189">
              <a:lnSpc>
                <a:spcPct val="107000"/>
              </a:lnSpc>
              <a:spcAft>
                <a:spcPts val="0"/>
              </a:spcAft>
              <a:buFont typeface="Symbol" panose="05050102010706020507" pitchFamily="18" charset="2"/>
              <a:buChar char=""/>
            </a:pP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Knowing</a:t>
            </a:r>
            <a:r>
              <a:rPr lang="en-GB" dirty="0">
                <a:latin typeface="Calibri" panose="020F0502020204030204" pitchFamily="34" charset="0"/>
                <a:ea typeface="Calibri" panose="020F0502020204030204" pitchFamily="34" charset="0"/>
                <a:cs typeface="Calibri" panose="020F0502020204030204" pitchFamily="34" charset="0"/>
              </a:rPr>
              <a:t> - </a:t>
            </a:r>
            <a:r>
              <a:rPr lang="en-GB" dirty="0">
                <a:latin typeface="Calibri" panose="020F0502020204030204" pitchFamily="34" charset="0"/>
                <a:ea typeface="Times New Roman" panose="02020603050405020304" pitchFamily="18" charset="0"/>
                <a:cs typeface="Calibri" panose="020F0502020204030204" pitchFamily="34" charset="0"/>
              </a:rPr>
              <a:t>The complex and interrelated body of knowledge for teaching and ways of thinking, such as creativity and criticality.</a:t>
            </a:r>
            <a:endParaRPr lang="en-GB" dirty="0">
              <a:latin typeface="Calibri" panose="020F0502020204030204" pitchFamily="34" charset="0"/>
              <a:ea typeface="Calibri" panose="020F0502020204030204" pitchFamily="34" charset="0"/>
              <a:cs typeface="Calibri" panose="020F0502020204030204" pitchFamily="34" charset="0"/>
            </a:endParaRPr>
          </a:p>
          <a:p>
            <a:pPr marL="457189" indent="-457189">
              <a:lnSpc>
                <a:spcPct val="107000"/>
              </a:lnSpc>
              <a:spcAft>
                <a:spcPts val="0"/>
              </a:spcAft>
              <a:buFont typeface="Symbol" panose="05050102010706020507" pitchFamily="18" charset="2"/>
              <a:buChar char=""/>
            </a:pP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Doing</a:t>
            </a:r>
            <a:r>
              <a:rPr lang="en-GB"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The multifaceted skills and practices involved in teaching.</a:t>
            </a:r>
            <a:endParaRPr lang="en-GB" dirty="0">
              <a:latin typeface="Calibri" panose="020F0502020204030204" pitchFamily="34" charset="0"/>
              <a:ea typeface="Calibri" panose="020F0502020204030204" pitchFamily="34" charset="0"/>
              <a:cs typeface="Calibri" panose="020F0502020204030204" pitchFamily="34" charset="0"/>
            </a:endParaRPr>
          </a:p>
          <a:p>
            <a:pPr marL="457189" indent="-457189">
              <a:lnSpc>
                <a:spcPct val="107000"/>
              </a:lnSpc>
              <a:spcAft>
                <a:spcPts val="1067"/>
              </a:spcAft>
              <a:buFont typeface="Symbol" panose="05050102010706020507" pitchFamily="18" charset="2"/>
              <a:buChar char=""/>
            </a:pP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Being</a:t>
            </a:r>
            <a:r>
              <a:rPr lang="en-GB" dirty="0">
                <a:latin typeface="Calibri" panose="020F0502020204030204" pitchFamily="34" charset="0"/>
                <a:ea typeface="Calibri" panose="020F0502020204030204" pitchFamily="34" charset="0"/>
                <a:cs typeface="Calibri" panose="020F0502020204030204" pitchFamily="34" charset="0"/>
              </a:rPr>
              <a:t> Self-awareness that establishes professional identity and responsibilities, and the reflexive relationships with others.</a:t>
            </a:r>
          </a:p>
          <a:p>
            <a:pPr>
              <a:lnSpc>
                <a:spcPct val="107000"/>
              </a:lnSpc>
              <a:spcAft>
                <a:spcPts val="1067"/>
              </a:spcAft>
            </a:pPr>
            <a:r>
              <a:rPr lang="en-GB" dirty="0">
                <a:latin typeface="Calibri" panose="020F0502020204030204" pitchFamily="34" charset="0"/>
                <a:ea typeface="Calibri" panose="020F0502020204030204" pitchFamily="34" charset="0"/>
                <a:cs typeface="Calibri" panose="020F0502020204030204" pitchFamily="34" charset="0"/>
              </a:rPr>
              <a:t>Through the PGCE course trainees will reflect on their progress with the developing understanding of what teachers know (subject and pedagogical knowledge), what they do (the skills involved) and how they will develop as an effective practitioner, with your support and guidance as an expert colleague.</a:t>
            </a:r>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20</a:t>
            </a:fld>
            <a:endParaRPr lang="en-US" dirty="0"/>
          </a:p>
        </p:txBody>
      </p:sp>
    </p:spTree>
    <p:extLst>
      <p:ext uri="{BB962C8B-B14F-4D97-AF65-F5344CB8AC3E}">
        <p14:creationId xmlns:p14="http://schemas.microsoft.com/office/powerpoint/2010/main" val="20707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Calibri" panose="020F0502020204030204" pitchFamily="34" charset="0"/>
                <a:cs typeface="Calibri" panose="020F0502020204030204" pitchFamily="34" charset="0"/>
              </a:rPr>
              <a:t>Knowing</a:t>
            </a:r>
          </a:p>
        </p:txBody>
      </p:sp>
      <p:sp>
        <p:nvSpPr>
          <p:cNvPr id="3" name="Content Placeholder 2"/>
          <p:cNvSpPr>
            <a:spLocks noGrp="1"/>
          </p:cNvSpPr>
          <p:nvPr>
            <p:ph sz="quarter" idx="11"/>
          </p:nvPr>
        </p:nvSpPr>
        <p:spPr/>
        <p:txBody>
          <a:bodyPr/>
          <a:lstStyle/>
          <a:p>
            <a:r>
              <a:rPr lang="en-GB" dirty="0">
                <a:latin typeface="Calibri" panose="020F0502020204030204" pitchFamily="34" charset="0"/>
                <a:cs typeface="Calibri" panose="020F0502020204030204" pitchFamily="34" charset="0"/>
              </a:rPr>
              <a:t>‘Learn that’ statements from the Core Content Framework</a:t>
            </a:r>
          </a:p>
          <a:p>
            <a:r>
              <a:rPr lang="en-GB" dirty="0">
                <a:latin typeface="Calibri" panose="020F0502020204030204" pitchFamily="34" charset="0"/>
                <a:cs typeface="Calibri" panose="020F0502020204030204" pitchFamily="34" charset="0"/>
              </a:rPr>
              <a:t>Does not change from phase-to-phase</a:t>
            </a:r>
          </a:p>
          <a:p>
            <a:r>
              <a:rPr lang="en-GB" dirty="0">
                <a:latin typeface="Calibri" panose="020F0502020204030204" pitchFamily="34" charset="0"/>
                <a:cs typeface="Calibri" panose="020F0502020204030204" pitchFamily="34" charset="0"/>
              </a:rPr>
              <a:t>Will need to be assessed in some taught sessions and end of each phase to ensure the knowledge students have about teaching and learning is secure and built upon</a:t>
            </a:r>
          </a:p>
          <a:p>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Phase 1 – ‘introduced to’</a:t>
            </a:r>
          </a:p>
          <a:p>
            <a:pPr marL="0" indent="0">
              <a:buNone/>
            </a:pPr>
            <a:r>
              <a:rPr lang="en-GB" dirty="0">
                <a:latin typeface="Calibri" panose="020F0502020204030204" pitchFamily="34" charset="0"/>
                <a:cs typeface="Calibri" panose="020F0502020204030204" pitchFamily="34" charset="0"/>
              </a:rPr>
              <a:t>Phase 2 – ‘introduced to’ and ‘further develop’</a:t>
            </a:r>
          </a:p>
          <a:p>
            <a:pPr marL="0" indent="0">
              <a:buNone/>
            </a:pPr>
            <a:r>
              <a:rPr lang="en-GB" dirty="0">
                <a:latin typeface="Calibri" panose="020F0502020204030204" pitchFamily="34" charset="0"/>
                <a:cs typeface="Calibri" panose="020F0502020204030204" pitchFamily="34" charset="0"/>
              </a:rPr>
              <a:t>Phase 3 – ‘show confidence in’</a:t>
            </a:r>
          </a:p>
        </p:txBody>
      </p:sp>
      <p:sp>
        <p:nvSpPr>
          <p:cNvPr id="4" name="Slide Number Placeholder 3"/>
          <p:cNvSpPr>
            <a:spLocks noGrp="1"/>
          </p:cNvSpPr>
          <p:nvPr>
            <p:ph type="sldNum" sz="quarter" idx="4"/>
          </p:nvPr>
        </p:nvSpPr>
        <p:spPr/>
        <p:txBody>
          <a:bodyPr/>
          <a:lstStyle/>
          <a:p>
            <a:fld id="{05306F20-FBA2-4746-AE9F-DFBA4FFD6FE5}" type="slidenum">
              <a:rPr lang="en-US" smtClean="0"/>
              <a:t>21</a:t>
            </a:fld>
            <a:endParaRPr lang="en-US" dirty="0"/>
          </a:p>
        </p:txBody>
      </p:sp>
    </p:spTree>
    <p:extLst>
      <p:ext uri="{BB962C8B-B14F-4D97-AF65-F5344CB8AC3E}">
        <p14:creationId xmlns:p14="http://schemas.microsoft.com/office/powerpoint/2010/main" val="406885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03084"/>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Doing</a:t>
            </a:r>
          </a:p>
        </p:txBody>
      </p:sp>
      <p:sp>
        <p:nvSpPr>
          <p:cNvPr id="3" name="Content Placeholder 2"/>
          <p:cNvSpPr>
            <a:spLocks noGrp="1"/>
          </p:cNvSpPr>
          <p:nvPr>
            <p:ph sz="quarter" idx="11"/>
          </p:nvPr>
        </p:nvSpPr>
        <p:spPr>
          <a:xfrm>
            <a:off x="203200" y="723744"/>
            <a:ext cx="11260667" cy="4080933"/>
          </a:xfrm>
        </p:spPr>
        <p:txBody>
          <a:bodyPr/>
          <a:lstStyle/>
          <a:p>
            <a:r>
              <a:rPr lang="en-GB" dirty="0"/>
              <a:t>‘</a:t>
            </a:r>
            <a:r>
              <a:rPr lang="en-GB" dirty="0">
                <a:latin typeface="Calibri" panose="020F0502020204030204" pitchFamily="34" charset="0"/>
                <a:cs typeface="Calibri" panose="020F0502020204030204" pitchFamily="34" charset="0"/>
              </a:rPr>
              <a:t>Learn how to’ statements from the Core Content Framework</a:t>
            </a:r>
          </a:p>
          <a:p>
            <a:r>
              <a:rPr lang="en-GB" dirty="0">
                <a:latin typeface="Calibri" panose="020F0502020204030204" pitchFamily="34" charset="0"/>
                <a:cs typeface="Calibri" panose="020F0502020204030204" pitchFamily="34" charset="0"/>
              </a:rPr>
              <a:t>The school-based tasks in each phase will be aligned with the expectations</a:t>
            </a:r>
          </a:p>
          <a:p>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4"/>
          </p:nvPr>
        </p:nvSpPr>
        <p:spPr/>
        <p:txBody>
          <a:bodyPr/>
          <a:lstStyle/>
          <a:p>
            <a:fld id="{05306F20-FBA2-4746-AE9F-DFBA4FFD6FE5}" type="slidenum">
              <a:rPr lang="en-US" smtClean="0"/>
              <a:t>22</a:t>
            </a:fld>
            <a:endParaRPr lang="en-US" dirty="0"/>
          </a:p>
        </p:txBody>
      </p:sp>
      <p:sp>
        <p:nvSpPr>
          <p:cNvPr id="6" name="Arrow: Down 5">
            <a:extLst>
              <a:ext uri="{FF2B5EF4-FFF2-40B4-BE49-F238E27FC236}">
                <a16:creationId xmlns:a16="http://schemas.microsoft.com/office/drawing/2014/main" id="{91F2A260-B947-4ABB-ABEE-350779F45305}"/>
              </a:ext>
            </a:extLst>
          </p:cNvPr>
          <p:cNvSpPr/>
          <p:nvPr/>
        </p:nvSpPr>
        <p:spPr>
          <a:xfrm rot="5400000">
            <a:off x="6203092" y="1648626"/>
            <a:ext cx="481914" cy="98854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76A2A63D-3D16-4FF2-9A9E-0FFDA9563EC2}"/>
              </a:ext>
            </a:extLst>
          </p:cNvPr>
          <p:cNvGraphicFramePr>
            <a:graphicFrameLocks noGrp="1"/>
          </p:cNvGraphicFramePr>
          <p:nvPr>
            <p:extLst>
              <p:ext uri="{D42A27DB-BD31-4B8C-83A1-F6EECF244321}">
                <p14:modId xmlns:p14="http://schemas.microsoft.com/office/powerpoint/2010/main" val="3466345889"/>
              </p:ext>
            </p:extLst>
          </p:nvPr>
        </p:nvGraphicFramePr>
        <p:xfrm>
          <a:off x="1364036" y="1784350"/>
          <a:ext cx="9171486" cy="4937126"/>
        </p:xfrm>
        <a:graphic>
          <a:graphicData uri="http://schemas.openxmlformats.org/drawingml/2006/table">
            <a:tbl>
              <a:tblPr firstRow="1" bandRow="1">
                <a:tableStyleId>{5C22544A-7EE6-4342-B048-85BDC9FD1C3A}</a:tableStyleId>
              </a:tblPr>
              <a:tblGrid>
                <a:gridCol w="3057162">
                  <a:extLst>
                    <a:ext uri="{9D8B030D-6E8A-4147-A177-3AD203B41FA5}">
                      <a16:colId xmlns:a16="http://schemas.microsoft.com/office/drawing/2014/main" val="3388995037"/>
                    </a:ext>
                  </a:extLst>
                </a:gridCol>
                <a:gridCol w="3057162">
                  <a:extLst>
                    <a:ext uri="{9D8B030D-6E8A-4147-A177-3AD203B41FA5}">
                      <a16:colId xmlns:a16="http://schemas.microsoft.com/office/drawing/2014/main" val="3675577781"/>
                    </a:ext>
                  </a:extLst>
                </a:gridCol>
                <a:gridCol w="3057162">
                  <a:extLst>
                    <a:ext uri="{9D8B030D-6E8A-4147-A177-3AD203B41FA5}">
                      <a16:colId xmlns:a16="http://schemas.microsoft.com/office/drawing/2014/main" val="3453846503"/>
                    </a:ext>
                  </a:extLst>
                </a:gridCol>
              </a:tblGrid>
              <a:tr h="12836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Phase 1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‘Task manager’</a:t>
                      </a:r>
                    </a:p>
                    <a:p>
                      <a:endParaRPr lang="en-GB" dirty="0"/>
                    </a:p>
                  </a:txBody>
                  <a:tcPr/>
                </a:tc>
                <a:tc>
                  <a:txBody>
                    <a:bodyPr/>
                    <a:lstStyle/>
                    <a:p>
                      <a:r>
                        <a:rPr lang="en-GB" dirty="0"/>
                        <a:t>Phase 2</a:t>
                      </a:r>
                    </a:p>
                    <a:p>
                      <a:r>
                        <a:rPr lang="en-GB" dirty="0"/>
                        <a:t>‘Curriculum deliverer’</a:t>
                      </a:r>
                    </a:p>
                  </a:txBody>
                  <a:tcPr/>
                </a:tc>
                <a:tc>
                  <a:txBody>
                    <a:bodyPr/>
                    <a:lstStyle/>
                    <a:p>
                      <a:r>
                        <a:rPr lang="en-GB" dirty="0"/>
                        <a:t>Phase 3</a:t>
                      </a:r>
                    </a:p>
                    <a:p>
                      <a:r>
                        <a:rPr lang="en-GB" dirty="0"/>
                        <a:t>‘Concept/ skill builder’ </a:t>
                      </a:r>
                    </a:p>
                  </a:txBody>
                  <a:tcPr/>
                </a:tc>
                <a:extLst>
                  <a:ext uri="{0D108BD9-81ED-4DB2-BD59-A6C34878D82A}">
                    <a16:rowId xmlns:a16="http://schemas.microsoft.com/office/drawing/2014/main" val="3047628873"/>
                  </a:ext>
                </a:extLst>
              </a:tr>
              <a:tr h="3653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Discuss and analyse</a:t>
                      </a:r>
                    </a:p>
                    <a:p>
                      <a:pPr marL="0" indent="0">
                        <a:buNone/>
                      </a:pPr>
                      <a:endParaRPr lang="en-GB" dirty="0"/>
                    </a:p>
                    <a:p>
                      <a:pPr marL="0" indent="0">
                        <a:buNone/>
                      </a:pPr>
                      <a:r>
                        <a:rPr lang="en-GB" dirty="0"/>
                        <a:t>Observe and deconstruct</a:t>
                      </a:r>
                    </a:p>
                    <a:p>
                      <a:pPr marL="0" indent="0">
                        <a:buNone/>
                      </a:pPr>
                      <a:endParaRPr lang="en-GB" dirty="0"/>
                    </a:p>
                    <a:p>
                      <a:pPr marL="0" indent="0">
                        <a:buNone/>
                      </a:pPr>
                      <a:r>
                        <a:rPr lang="en-GB" dirty="0"/>
                        <a:t>Observe, deconstruct and begin to rehearse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Observe, deconstruct, rehearse </a:t>
                      </a:r>
                      <a:r>
                        <a:rPr lang="en-GB" b="1" dirty="0"/>
                        <a:t>and refine</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Observe, deconstruct, rehearse, refine </a:t>
                      </a:r>
                      <a:r>
                        <a:rPr lang="en-GB" b="1" dirty="0"/>
                        <a:t>and justify their decisions</a:t>
                      </a:r>
                    </a:p>
                    <a:p>
                      <a:endParaRPr lang="en-GB" dirty="0"/>
                    </a:p>
                  </a:txBody>
                  <a:tcPr/>
                </a:tc>
                <a:extLst>
                  <a:ext uri="{0D108BD9-81ED-4DB2-BD59-A6C34878D82A}">
                    <a16:rowId xmlns:a16="http://schemas.microsoft.com/office/drawing/2014/main" val="4185624014"/>
                  </a:ext>
                </a:extLst>
              </a:tr>
            </a:tbl>
          </a:graphicData>
        </a:graphic>
      </p:graphicFrame>
      <p:sp>
        <p:nvSpPr>
          <p:cNvPr id="8" name="Arrow: Right 7">
            <a:extLst>
              <a:ext uri="{FF2B5EF4-FFF2-40B4-BE49-F238E27FC236}">
                <a16:creationId xmlns:a16="http://schemas.microsoft.com/office/drawing/2014/main" id="{6A350AB7-A95B-4E1D-9AE3-A4473B02A6C3}"/>
              </a:ext>
            </a:extLst>
          </p:cNvPr>
          <p:cNvSpPr/>
          <p:nvPr/>
        </p:nvSpPr>
        <p:spPr>
          <a:xfrm rot="16200000">
            <a:off x="5022376" y="5222208"/>
            <a:ext cx="1915943" cy="7174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93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Calibri" panose="020F0502020204030204" pitchFamily="34" charset="0"/>
                <a:cs typeface="Calibri" panose="020F0502020204030204" pitchFamily="34" charset="0"/>
              </a:rPr>
              <a:t>Being</a:t>
            </a:r>
          </a:p>
        </p:txBody>
      </p:sp>
      <p:sp>
        <p:nvSpPr>
          <p:cNvPr id="3" name="Content Placeholder 2"/>
          <p:cNvSpPr>
            <a:spLocks noGrp="1"/>
          </p:cNvSpPr>
          <p:nvPr>
            <p:ph sz="quarter" idx="11"/>
          </p:nvPr>
        </p:nvSpPr>
        <p:spPr/>
        <p:txBody>
          <a:bodyPr/>
          <a:lstStyle/>
          <a:p>
            <a:r>
              <a:rPr lang="en-GB" sz="2667" dirty="0">
                <a:latin typeface="Calibri" panose="020F0502020204030204" pitchFamily="34" charset="0"/>
                <a:cs typeface="Calibri" panose="020F0502020204030204" pitchFamily="34" charset="0"/>
              </a:rPr>
              <a:t>Reflective questions on the prompt cards can support mentors and trainees</a:t>
            </a:r>
          </a:p>
          <a:p>
            <a:r>
              <a:rPr lang="en-GB" sz="2667" dirty="0">
                <a:latin typeface="Calibri" panose="020F0502020204030204" pitchFamily="34" charset="0"/>
                <a:cs typeface="Calibri" panose="020F0502020204030204" pitchFamily="34" charset="0"/>
              </a:rPr>
              <a:t>Talk-throughs are chosen by the trainee to allow them to reflect upon their own development </a:t>
            </a:r>
          </a:p>
          <a:p>
            <a:r>
              <a:rPr lang="en-GB" sz="2667" dirty="0">
                <a:latin typeface="Calibri" panose="020F0502020204030204" pitchFamily="34" charset="0"/>
                <a:cs typeface="Calibri" panose="020F0502020204030204" pitchFamily="34" charset="0"/>
              </a:rPr>
              <a:t>During each weekly review meeting the chosen Talk-through will be addressed which will draw out key aspects of the trainee’s understanding</a:t>
            </a:r>
          </a:p>
        </p:txBody>
      </p:sp>
      <p:sp>
        <p:nvSpPr>
          <p:cNvPr id="4" name="Slide Number Placeholder 3"/>
          <p:cNvSpPr>
            <a:spLocks noGrp="1"/>
          </p:cNvSpPr>
          <p:nvPr>
            <p:ph type="sldNum" sz="quarter" idx="4"/>
          </p:nvPr>
        </p:nvSpPr>
        <p:spPr/>
        <p:txBody>
          <a:bodyPr/>
          <a:lstStyle/>
          <a:p>
            <a:fld id="{05306F20-FBA2-4746-AE9F-DFBA4FFD6FE5}" type="slidenum">
              <a:rPr lang="en-US" smtClean="0"/>
              <a:t>23</a:t>
            </a:fld>
            <a:endParaRPr lang="en-US" dirty="0"/>
          </a:p>
        </p:txBody>
      </p:sp>
    </p:spTree>
    <p:extLst>
      <p:ext uri="{BB962C8B-B14F-4D97-AF65-F5344CB8AC3E}">
        <p14:creationId xmlns:p14="http://schemas.microsoft.com/office/powerpoint/2010/main" val="162236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C00000"/>
                </a:solidFill>
                <a:latin typeface="Calibri" panose="020F0502020204030204" pitchFamily="34" charset="0"/>
                <a:cs typeface="Calibri" panose="020F0502020204030204" pitchFamily="34" charset="0"/>
              </a:rPr>
              <a:t>Development cycle</a:t>
            </a:r>
          </a:p>
        </p:txBody>
      </p:sp>
      <p:sp>
        <p:nvSpPr>
          <p:cNvPr id="4" name="Slide Number Placeholder 3"/>
          <p:cNvSpPr>
            <a:spLocks noGrp="1"/>
          </p:cNvSpPr>
          <p:nvPr>
            <p:ph type="sldNum" sz="quarter" idx="4"/>
          </p:nvPr>
        </p:nvSpPr>
        <p:spPr/>
        <p:txBody>
          <a:bodyPr/>
          <a:lstStyle/>
          <a:p>
            <a:fld id="{05306F20-FBA2-4746-AE9F-DFBA4FFD6FE5}" type="slidenum">
              <a:rPr lang="en-US" smtClean="0"/>
              <a:t>24</a:t>
            </a:fld>
            <a:endParaRPr lang="en-US" dirty="0"/>
          </a:p>
        </p:txBody>
      </p:sp>
      <p:pic>
        <p:nvPicPr>
          <p:cNvPr id="8" name="Content Placeholder 7"/>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1619909" y="1219200"/>
            <a:ext cx="4668048" cy="40809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7258755" y="1219202"/>
            <a:ext cx="4459111" cy="4080933"/>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u="sng" dirty="0">
                <a:solidFill>
                  <a:srgbClr val="C00000"/>
                </a:solidFill>
                <a:latin typeface="Calibri" panose="020F0502020204030204" pitchFamily="34" charset="0"/>
                <a:cs typeface="Calibri" panose="020F0502020204030204" pitchFamily="34" charset="0"/>
              </a:rPr>
              <a:t>Phase 2</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Observe, deconstruct and begin to rehearse and refine </a:t>
            </a:r>
          </a:p>
          <a:p>
            <a:pPr marL="0" indent="0">
              <a:buNone/>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51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2594048"/>
          </a:xfrm>
        </p:spPr>
        <p:txBody>
          <a:bodyPr/>
          <a:lstStyle/>
          <a:p>
            <a:r>
              <a:rPr lang="en-GB" dirty="0"/>
              <a:t>Curriculum and Assessment </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25</a:t>
            </a:fld>
            <a:endParaRPr lang="en-US" dirty="0"/>
          </a:p>
        </p:txBody>
      </p:sp>
      <p:sp>
        <p:nvSpPr>
          <p:cNvPr id="6" name="TextBox 5">
            <a:extLst>
              <a:ext uri="{FF2B5EF4-FFF2-40B4-BE49-F238E27FC236}">
                <a16:creationId xmlns:a16="http://schemas.microsoft.com/office/drawing/2014/main" id="{7DD9BFFE-84C7-4171-81E8-4405BDE673B4}"/>
              </a:ext>
            </a:extLst>
          </p:cNvPr>
          <p:cNvSpPr txBox="1"/>
          <p:nvPr/>
        </p:nvSpPr>
        <p:spPr>
          <a:xfrm>
            <a:off x="6722362" y="2419148"/>
            <a:ext cx="5160433" cy="523220"/>
          </a:xfrm>
          <a:prstGeom prst="rect">
            <a:avLst/>
          </a:prstGeom>
          <a:solidFill>
            <a:schemeClr val="bg1"/>
          </a:solidFill>
        </p:spPr>
        <p:txBody>
          <a:bodyPr wrap="square">
            <a:spAutoFit/>
          </a:bodyPr>
          <a:lstStyle/>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81684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Calibri" panose="020F0502020204030204" pitchFamily="34" charset="0"/>
                <a:cs typeface="Calibri" panose="020F0502020204030204" pitchFamily="34" charset="0"/>
              </a:rPr>
              <a:t>The role of the Teachers’ Standards</a:t>
            </a:r>
          </a:p>
        </p:txBody>
      </p:sp>
      <p:sp>
        <p:nvSpPr>
          <p:cNvPr id="3" name="Content Placeholder 2"/>
          <p:cNvSpPr>
            <a:spLocks noGrp="1"/>
          </p:cNvSpPr>
          <p:nvPr>
            <p:ph sz="quarter" idx="11"/>
          </p:nvPr>
        </p:nvSpPr>
        <p:spPr/>
        <p:txBody>
          <a:bodyPr/>
          <a:lstStyle/>
          <a:p>
            <a:pPr marL="0" indent="0">
              <a:buNone/>
            </a:pPr>
            <a:r>
              <a:rPr lang="en-GB" dirty="0">
                <a:latin typeface="Calibri" panose="020F0502020204030204" pitchFamily="34" charset="0"/>
                <a:cs typeface="Calibri" panose="020F0502020204030204" pitchFamily="34" charset="0"/>
              </a:rPr>
              <a:t>Teachers’ Standards </a:t>
            </a:r>
            <a:r>
              <a:rPr lang="en-GB" b="1" dirty="0">
                <a:latin typeface="Calibri" panose="020F0502020204030204" pitchFamily="34" charset="0"/>
                <a:cs typeface="Calibri" panose="020F0502020204030204" pitchFamily="34" charset="0"/>
              </a:rPr>
              <a:t>are</a:t>
            </a:r>
          </a:p>
          <a:p>
            <a:pPr>
              <a:buFontTx/>
              <a:buChar char="-"/>
            </a:pPr>
            <a:r>
              <a:rPr lang="en-GB" dirty="0">
                <a:latin typeface="Calibri" panose="020F0502020204030204" pitchFamily="34" charset="0"/>
                <a:cs typeface="Calibri" panose="020F0502020204030204" pitchFamily="34" charset="0"/>
              </a:rPr>
              <a:t>used to support summative judgements</a:t>
            </a:r>
          </a:p>
          <a:p>
            <a:pPr>
              <a:buFontTx/>
              <a:buChar char="-"/>
            </a:pPr>
            <a:r>
              <a:rPr lang="en-GB" dirty="0">
                <a:latin typeface="Calibri" panose="020F0502020204030204" pitchFamily="34" charset="0"/>
                <a:cs typeface="Calibri" panose="020F0502020204030204" pitchFamily="34" charset="0"/>
              </a:rPr>
              <a:t>to be consistently met by a student to be recommended for </a:t>
            </a:r>
            <a:r>
              <a:rPr lang="en-GB" dirty="0">
                <a:solidFill>
                  <a:srgbClr val="C00000"/>
                </a:solidFill>
                <a:latin typeface="Calibri" panose="020F0502020204030204" pitchFamily="34" charset="0"/>
                <a:cs typeface="Calibri" panose="020F0502020204030204" pitchFamily="34" charset="0"/>
              </a:rPr>
              <a:t>QTS at the end of the course at a developmentally appropriate level</a:t>
            </a:r>
          </a:p>
          <a:p>
            <a:pPr>
              <a:buFontTx/>
              <a:buChar char="-"/>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Teachers’ Standards </a:t>
            </a:r>
            <a:r>
              <a:rPr lang="en-GB" b="1" dirty="0">
                <a:latin typeface="Calibri" panose="020F0502020204030204" pitchFamily="34" charset="0"/>
                <a:cs typeface="Calibri" panose="020F0502020204030204" pitchFamily="34" charset="0"/>
              </a:rPr>
              <a:t>are not</a:t>
            </a:r>
          </a:p>
          <a:p>
            <a:pPr>
              <a:buFontTx/>
              <a:buChar char="-"/>
            </a:pPr>
            <a:r>
              <a:rPr lang="en-GB" dirty="0">
                <a:latin typeface="Calibri" panose="020F0502020204030204" pitchFamily="34" charset="0"/>
                <a:cs typeface="Calibri" panose="020F0502020204030204" pitchFamily="34" charset="0"/>
              </a:rPr>
              <a:t>to be used by mentors and tutors to assess observations or to give feedback</a:t>
            </a:r>
          </a:p>
          <a:p>
            <a:pPr>
              <a:buFontTx/>
              <a:buChar char="-"/>
            </a:pPr>
            <a:r>
              <a:rPr lang="en-GB" dirty="0">
                <a:latin typeface="Calibri" panose="020F0502020204030204" pitchFamily="34" charset="0"/>
                <a:cs typeface="Calibri" panose="020F0502020204030204" pitchFamily="34" charset="0"/>
              </a:rPr>
              <a:t>to be used too early within a course to summatively assess trainees</a:t>
            </a:r>
          </a:p>
        </p:txBody>
      </p:sp>
      <p:sp>
        <p:nvSpPr>
          <p:cNvPr id="4" name="Slide Number Placeholder 3"/>
          <p:cNvSpPr>
            <a:spLocks noGrp="1"/>
          </p:cNvSpPr>
          <p:nvPr>
            <p:ph type="sldNum" sz="quarter" idx="4"/>
          </p:nvPr>
        </p:nvSpPr>
        <p:spPr/>
        <p:txBody>
          <a:bodyPr/>
          <a:lstStyle/>
          <a:p>
            <a:fld id="{05306F20-FBA2-4746-AE9F-DFBA4FFD6FE5}" type="slidenum">
              <a:rPr lang="en-US" smtClean="0"/>
              <a:t>26</a:t>
            </a:fld>
            <a:endParaRPr lang="en-US" dirty="0"/>
          </a:p>
        </p:txBody>
      </p:sp>
    </p:spTree>
    <p:extLst>
      <p:ext uri="{BB962C8B-B14F-4D97-AF65-F5344CB8AC3E}">
        <p14:creationId xmlns:p14="http://schemas.microsoft.com/office/powerpoint/2010/main" val="411649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87" y="114786"/>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University Assessment 3: Reflective Practice</a:t>
            </a:r>
          </a:p>
        </p:txBody>
      </p:sp>
      <p:sp>
        <p:nvSpPr>
          <p:cNvPr id="3" name="Content Placeholder 2"/>
          <p:cNvSpPr>
            <a:spLocks noGrp="1"/>
          </p:cNvSpPr>
          <p:nvPr>
            <p:ph sz="quarter" idx="11"/>
          </p:nvPr>
        </p:nvSpPr>
        <p:spPr>
          <a:xfrm>
            <a:off x="196787" y="691094"/>
            <a:ext cx="11848991" cy="4080933"/>
          </a:xfrm>
        </p:spPr>
        <p:txBody>
          <a:bodyPr/>
          <a:lstStyle/>
          <a:p>
            <a:pPr marL="0" indent="0">
              <a:buNone/>
            </a:pPr>
            <a:r>
              <a:rPr lang="en-GB" sz="1867" b="1" u="sng" dirty="0">
                <a:latin typeface="Calibri" panose="020F0502020204030204" pitchFamily="34" charset="0"/>
                <a:cs typeface="Calibri" panose="020F0502020204030204" pitchFamily="34" charset="0"/>
              </a:rPr>
              <a:t>Key reflective questions</a:t>
            </a:r>
          </a:p>
          <a:p>
            <a:r>
              <a:rPr lang="en-GB" sz="1867" dirty="0">
                <a:latin typeface="Calibri" panose="020F0502020204030204" pitchFamily="34" charset="0"/>
                <a:cs typeface="Calibri" panose="020F0502020204030204" pitchFamily="34" charset="0"/>
              </a:rPr>
              <a:t>Relationships and Behaviour Management</a:t>
            </a:r>
          </a:p>
          <a:p>
            <a:pPr marL="0" indent="0">
              <a:buNone/>
            </a:pPr>
            <a:r>
              <a:rPr lang="en-GB" sz="1867" dirty="0">
                <a:solidFill>
                  <a:srgbClr val="C00000"/>
                </a:solidFill>
                <a:latin typeface="Calibri" panose="020F0502020204030204" pitchFamily="34" charset="0"/>
                <a:cs typeface="Calibri" panose="020F0502020204030204" pitchFamily="34" charset="0"/>
              </a:rPr>
              <a:t>How do your relationships and expectations in a primary classroom support children’s learning?</a:t>
            </a:r>
          </a:p>
          <a:p>
            <a:r>
              <a:rPr lang="en-GB" sz="1867" dirty="0">
                <a:latin typeface="Calibri" panose="020F0502020204030204" pitchFamily="34" charset="0"/>
                <a:cs typeface="Calibri" panose="020F0502020204030204" pitchFamily="34" charset="0"/>
              </a:rPr>
              <a:t>Pedagogy</a:t>
            </a:r>
          </a:p>
          <a:p>
            <a:pPr marL="0" indent="0">
              <a:buNone/>
            </a:pPr>
            <a:r>
              <a:rPr lang="en-GB" sz="1867" dirty="0">
                <a:solidFill>
                  <a:srgbClr val="C00000"/>
                </a:solidFill>
                <a:latin typeface="Calibri" panose="020F0502020204030204" pitchFamily="34" charset="0"/>
                <a:cs typeface="Calibri" panose="020F0502020204030204" pitchFamily="34" charset="0"/>
              </a:rPr>
              <a:t>How can your understanding of equality, diversity and inclusion enhance the opportunities for all learners to make progress?</a:t>
            </a:r>
          </a:p>
          <a:p>
            <a:r>
              <a:rPr lang="en-GB" sz="1867" dirty="0">
                <a:latin typeface="Calibri" panose="020F0502020204030204" pitchFamily="34" charset="0"/>
                <a:cs typeface="Calibri" panose="020F0502020204030204" pitchFamily="34" charset="0"/>
              </a:rPr>
              <a:t>Subject and Curriculum</a:t>
            </a:r>
          </a:p>
          <a:p>
            <a:pPr marL="0" indent="0">
              <a:buNone/>
            </a:pPr>
            <a:r>
              <a:rPr lang="en-GB" sz="1867" dirty="0">
                <a:solidFill>
                  <a:srgbClr val="C00000"/>
                </a:solidFill>
                <a:latin typeface="Calibri" panose="020F0502020204030204" pitchFamily="34" charset="0"/>
                <a:cs typeface="Calibri" panose="020F0502020204030204" pitchFamily="34" charset="0"/>
              </a:rPr>
              <a:t>What contribution does the notion of cultural capital within the broader curriculum make to children’s health, wellbeing and wider development?</a:t>
            </a:r>
          </a:p>
          <a:p>
            <a:r>
              <a:rPr lang="en-GB" sz="1867" dirty="0">
                <a:latin typeface="Calibri" panose="020F0502020204030204" pitchFamily="34" charset="0"/>
                <a:cs typeface="Calibri" panose="020F0502020204030204" pitchFamily="34" charset="0"/>
              </a:rPr>
              <a:t>Assessment</a:t>
            </a:r>
          </a:p>
          <a:p>
            <a:pPr marL="0" indent="0">
              <a:buNone/>
            </a:pPr>
            <a:r>
              <a:rPr lang="en-GB" sz="1867" dirty="0">
                <a:solidFill>
                  <a:srgbClr val="C00000"/>
                </a:solidFill>
                <a:latin typeface="Calibri" panose="020F0502020204030204" pitchFamily="34" charset="0"/>
                <a:ea typeface="Calibri" panose="020F0502020204030204" pitchFamily="34" charset="0"/>
                <a:cs typeface="Calibri" panose="020F0502020204030204" pitchFamily="34" charset="0"/>
              </a:rPr>
              <a:t>How do Assessment for Learning (</a:t>
            </a:r>
            <a:r>
              <a:rPr lang="en-GB" sz="1867" dirty="0" err="1">
                <a:solidFill>
                  <a:srgbClr val="C00000"/>
                </a:solidFill>
                <a:latin typeface="Calibri" panose="020F0502020204030204" pitchFamily="34" charset="0"/>
                <a:ea typeface="Calibri" panose="020F0502020204030204" pitchFamily="34" charset="0"/>
                <a:cs typeface="Calibri" panose="020F0502020204030204" pitchFamily="34" charset="0"/>
              </a:rPr>
              <a:t>AfL</a:t>
            </a:r>
            <a:r>
              <a:rPr lang="en-GB" sz="1867" dirty="0">
                <a:solidFill>
                  <a:srgbClr val="C00000"/>
                </a:solidFill>
                <a:latin typeface="Calibri" panose="020F0502020204030204" pitchFamily="34" charset="0"/>
                <a:ea typeface="Calibri" panose="020F0502020204030204" pitchFamily="34" charset="0"/>
                <a:cs typeface="Calibri" panose="020F0502020204030204" pitchFamily="34" charset="0"/>
              </a:rPr>
              <a:t>) strategies support your monitoring and evaluation of pupils’ learning?</a:t>
            </a:r>
          </a:p>
          <a:p>
            <a:r>
              <a:rPr lang="en-GB" sz="1867" dirty="0">
                <a:latin typeface="Calibri" panose="020F0502020204030204" pitchFamily="34" charset="0"/>
                <a:cs typeface="Calibri" panose="020F0502020204030204" pitchFamily="34" charset="0"/>
              </a:rPr>
              <a:t>Professional Behaviours</a:t>
            </a:r>
          </a:p>
          <a:p>
            <a:pPr marL="0" indent="0">
              <a:buNone/>
            </a:pPr>
            <a:r>
              <a:rPr lang="en-GB" sz="1867" dirty="0">
                <a:solidFill>
                  <a:srgbClr val="C00000"/>
                </a:solidFill>
                <a:latin typeface="Calibri" panose="020F0502020204030204" pitchFamily="34" charset="0"/>
                <a:ea typeface="Calibri" panose="020F0502020204030204" pitchFamily="34" charset="0"/>
                <a:cs typeface="Calibri" panose="020F0502020204030204" pitchFamily="34" charset="0"/>
              </a:rPr>
              <a:t>How has your understanding of your ‘professional teacher identity’ developed?</a:t>
            </a:r>
          </a:p>
          <a:p>
            <a:pPr marL="0" indent="0">
              <a:buNone/>
            </a:pP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27</a:t>
            </a:fld>
            <a:endParaRPr lang="en-US" dirty="0"/>
          </a:p>
        </p:txBody>
      </p:sp>
    </p:spTree>
    <p:extLst>
      <p:ext uri="{BB962C8B-B14F-4D97-AF65-F5344CB8AC3E}">
        <p14:creationId xmlns:p14="http://schemas.microsoft.com/office/powerpoint/2010/main" val="626063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5AED-08F9-459C-AB2D-285A390E135A}"/>
              </a:ext>
            </a:extLst>
          </p:cNvPr>
          <p:cNvSpPr>
            <a:spLocks noGrp="1"/>
          </p:cNvSpPr>
          <p:nvPr>
            <p:ph type="title"/>
          </p:nvPr>
        </p:nvSpPr>
        <p:spPr>
          <a:xfrm>
            <a:off x="215900" y="249237"/>
            <a:ext cx="10972800" cy="765175"/>
          </a:xfrm>
        </p:spPr>
        <p:txBody>
          <a:bodyPr/>
          <a:lstStyle/>
          <a:p>
            <a:pPr algn="l"/>
            <a:r>
              <a:rPr lang="en-GB" sz="4000" dirty="0">
                <a:solidFill>
                  <a:schemeClr val="tx1"/>
                </a:solidFill>
                <a:latin typeface="+mj-lt"/>
              </a:rPr>
              <a:t>Updates: documentation </a:t>
            </a:r>
          </a:p>
        </p:txBody>
      </p:sp>
      <p:sp>
        <p:nvSpPr>
          <p:cNvPr id="3" name="Content Placeholder 2">
            <a:extLst>
              <a:ext uri="{FF2B5EF4-FFF2-40B4-BE49-F238E27FC236}">
                <a16:creationId xmlns:a16="http://schemas.microsoft.com/office/drawing/2014/main" id="{229FFE80-65DD-484E-9131-5B247BBB2AAF}"/>
              </a:ext>
            </a:extLst>
          </p:cNvPr>
          <p:cNvSpPr>
            <a:spLocks noGrp="1"/>
          </p:cNvSpPr>
          <p:nvPr>
            <p:ph idx="1"/>
          </p:nvPr>
        </p:nvSpPr>
        <p:spPr>
          <a:xfrm>
            <a:off x="-152400" y="1436068"/>
            <a:ext cx="12344400" cy="4790107"/>
          </a:xfrm>
        </p:spPr>
        <p:txBody>
          <a:bodyPr/>
          <a:lstStyle/>
          <a:p>
            <a:pPr lvl="1"/>
            <a:r>
              <a:rPr lang="en-GB" dirty="0"/>
              <a:t>Curriculum assessment and review document (CARD)</a:t>
            </a:r>
          </a:p>
          <a:p>
            <a:pPr lvl="1"/>
            <a:r>
              <a:rPr lang="en-GB" dirty="0"/>
              <a:t>Weekly review and target setting record (+ Talk-throughs)</a:t>
            </a:r>
          </a:p>
          <a:p>
            <a:pPr lvl="1"/>
            <a:r>
              <a:rPr lang="en-GB" dirty="0"/>
              <a:t>Prompt cards as supporting documents</a:t>
            </a:r>
          </a:p>
        </p:txBody>
      </p:sp>
    </p:spTree>
    <p:extLst>
      <p:ext uri="{BB962C8B-B14F-4D97-AF65-F5344CB8AC3E}">
        <p14:creationId xmlns:p14="http://schemas.microsoft.com/office/powerpoint/2010/main" val="49249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5AED-08F9-459C-AB2D-285A390E135A}"/>
              </a:ext>
            </a:extLst>
          </p:cNvPr>
          <p:cNvSpPr>
            <a:spLocks noGrp="1"/>
          </p:cNvSpPr>
          <p:nvPr>
            <p:ph type="title"/>
          </p:nvPr>
        </p:nvSpPr>
        <p:spPr>
          <a:xfrm>
            <a:off x="152400" y="751882"/>
            <a:ext cx="12039600" cy="765175"/>
          </a:xfrm>
        </p:spPr>
        <p:txBody>
          <a:bodyPr/>
          <a:lstStyle/>
          <a:p>
            <a:pPr algn="l"/>
            <a:r>
              <a:rPr lang="en-GB" sz="3600" dirty="0">
                <a:solidFill>
                  <a:schemeClr val="tx1"/>
                </a:solidFill>
                <a:latin typeface="+mj-lt"/>
              </a:rPr>
              <a:t>Curriculum Assessment and Review Document (CARD 2)</a:t>
            </a:r>
          </a:p>
        </p:txBody>
      </p:sp>
      <p:sp>
        <p:nvSpPr>
          <p:cNvPr id="3" name="Content Placeholder 2">
            <a:extLst>
              <a:ext uri="{FF2B5EF4-FFF2-40B4-BE49-F238E27FC236}">
                <a16:creationId xmlns:a16="http://schemas.microsoft.com/office/drawing/2014/main" id="{229FFE80-65DD-484E-9131-5B247BBB2AAF}"/>
              </a:ext>
            </a:extLst>
          </p:cNvPr>
          <p:cNvSpPr>
            <a:spLocks noGrp="1"/>
          </p:cNvSpPr>
          <p:nvPr>
            <p:ph idx="1"/>
          </p:nvPr>
        </p:nvSpPr>
        <p:spPr>
          <a:xfrm>
            <a:off x="527050" y="2395511"/>
            <a:ext cx="10972800" cy="4790107"/>
          </a:xfrm>
        </p:spPr>
        <p:txBody>
          <a:bodyPr/>
          <a:lstStyle/>
          <a:p>
            <a:r>
              <a:rPr lang="en-GB" sz="2400" dirty="0"/>
              <a:t>Makes strong links between the university sessions (knowing) and the school-based practicum (doing) to form a basis for assessment (being) </a:t>
            </a:r>
          </a:p>
          <a:p>
            <a:r>
              <a:rPr lang="en-GB" sz="2400" dirty="0"/>
              <a:t>Summarises our curriculum over the three phase CARDs</a:t>
            </a:r>
          </a:p>
          <a:p>
            <a:r>
              <a:rPr lang="en-GB" sz="2400" dirty="0"/>
              <a:t>Brings together the academic and professional elements of the PGCE course</a:t>
            </a:r>
          </a:p>
          <a:p>
            <a:r>
              <a:rPr lang="en-GB" sz="2400" dirty="0"/>
              <a:t>A developmental tool by which to monitor understanding and progress  </a:t>
            </a:r>
          </a:p>
          <a:p>
            <a:pPr lvl="1"/>
            <a:endParaRPr lang="en-GB" dirty="0"/>
          </a:p>
        </p:txBody>
      </p:sp>
    </p:spTree>
    <p:extLst>
      <p:ext uri="{BB962C8B-B14F-4D97-AF65-F5344CB8AC3E}">
        <p14:creationId xmlns:p14="http://schemas.microsoft.com/office/powerpoint/2010/main" val="37006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823C-F819-4296-B595-87B9D5FD259B}"/>
              </a:ext>
            </a:extLst>
          </p:cNvPr>
          <p:cNvSpPr>
            <a:spLocks noGrp="1"/>
          </p:cNvSpPr>
          <p:nvPr>
            <p:ph type="title"/>
          </p:nvPr>
        </p:nvSpPr>
        <p:spPr>
          <a:xfrm>
            <a:off x="436760" y="1379167"/>
            <a:ext cx="10543371" cy="574516"/>
          </a:xfrm>
        </p:spPr>
        <p:txBody>
          <a:bodyPr/>
          <a:lstStyle/>
          <a:p>
            <a:r>
              <a:rPr lang="en-GB" dirty="0"/>
              <a:t>Who’s who? </a:t>
            </a:r>
          </a:p>
        </p:txBody>
      </p:sp>
      <p:sp>
        <p:nvSpPr>
          <p:cNvPr id="3" name="Text Placeholder 2">
            <a:extLst>
              <a:ext uri="{FF2B5EF4-FFF2-40B4-BE49-F238E27FC236}">
                <a16:creationId xmlns:a16="http://schemas.microsoft.com/office/drawing/2014/main" id="{79616F47-F763-44DE-B04A-C523A085BA44}"/>
              </a:ext>
            </a:extLst>
          </p:cNvPr>
          <p:cNvSpPr>
            <a:spLocks noGrp="1"/>
          </p:cNvSpPr>
          <p:nvPr>
            <p:ph type="body" sz="quarter" idx="20"/>
          </p:nvPr>
        </p:nvSpPr>
        <p:spPr>
          <a:xfrm>
            <a:off x="436760" y="2106635"/>
            <a:ext cx="4421844" cy="4751365"/>
          </a:xfrm>
        </p:spPr>
        <p:txBody>
          <a:bodyPr/>
          <a:lstStyle/>
          <a:p>
            <a:pPr marL="0" indent="0">
              <a:buNone/>
            </a:pPr>
            <a:r>
              <a:rPr lang="en-GB" sz="2800" dirty="0"/>
              <a:t>Tutors:</a:t>
            </a:r>
          </a:p>
          <a:p>
            <a:pPr marL="0" indent="0">
              <a:buNone/>
            </a:pPr>
            <a:r>
              <a:rPr lang="en-GB" sz="2800" dirty="0"/>
              <a:t>Jenny Bosworth </a:t>
            </a:r>
          </a:p>
          <a:p>
            <a:pPr marL="0" indent="0">
              <a:buNone/>
            </a:pPr>
            <a:r>
              <a:rPr lang="en-GB" sz="2800" dirty="0"/>
              <a:t>Fiona Curtis</a:t>
            </a:r>
          </a:p>
          <a:p>
            <a:pPr marL="0" indent="0">
              <a:buNone/>
            </a:pPr>
            <a:r>
              <a:rPr lang="en-GB" sz="2800" dirty="0"/>
              <a:t>Marianne Quinsee</a:t>
            </a:r>
          </a:p>
          <a:p>
            <a:pPr marL="0" indent="0">
              <a:buNone/>
            </a:pPr>
            <a:r>
              <a:rPr lang="en-GB" sz="2800" dirty="0"/>
              <a:t>Ben Harvey-Ashenhurst </a:t>
            </a:r>
          </a:p>
          <a:p>
            <a:pPr marL="0" indent="0">
              <a:buNone/>
            </a:pPr>
            <a:r>
              <a:rPr lang="en-GB" sz="2800" dirty="0"/>
              <a:t>Mandy Fieldsend</a:t>
            </a:r>
          </a:p>
          <a:p>
            <a:pPr marL="0" indent="0">
              <a:buNone/>
            </a:pPr>
            <a:r>
              <a:rPr lang="en-GB" sz="2800" dirty="0"/>
              <a:t>Keith Culverwell</a:t>
            </a:r>
          </a:p>
          <a:p>
            <a:pPr marL="0" indent="0">
              <a:buNone/>
            </a:pPr>
            <a:endParaRPr lang="en-GB" dirty="0"/>
          </a:p>
          <a:p>
            <a:pPr marL="683692" lvl="1" indent="-342900">
              <a:buFontTx/>
              <a:buChar char="-"/>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p:txBody>
      </p:sp>
      <p:sp>
        <p:nvSpPr>
          <p:cNvPr id="4" name="Text Placeholder 2">
            <a:extLst>
              <a:ext uri="{FF2B5EF4-FFF2-40B4-BE49-F238E27FC236}">
                <a16:creationId xmlns:a16="http://schemas.microsoft.com/office/drawing/2014/main" id="{4E51315D-66B8-4D05-B263-B8C76835CBAD}"/>
              </a:ext>
            </a:extLst>
          </p:cNvPr>
          <p:cNvSpPr txBox="1">
            <a:spLocks/>
          </p:cNvSpPr>
          <p:nvPr/>
        </p:nvSpPr>
        <p:spPr>
          <a:xfrm>
            <a:off x="5245292" y="1926262"/>
            <a:ext cx="6946708" cy="4751365"/>
          </a:xfrm>
          <a:prstGeom prst="rect">
            <a:avLst/>
          </a:prstGeom>
        </p:spPr>
        <p:txBody>
          <a:bodyPr lIns="0">
            <a:noAutofit/>
          </a:bodyPr>
          <a:lstStyle>
            <a:lvl1pPr marL="263993" indent="-263993" algn="l" defTabSz="609585" rtl="0" eaLnBrk="1" latinLnBrk="0" hangingPunct="1">
              <a:spcBef>
                <a:spcPts val="400"/>
              </a:spcBef>
              <a:spcAft>
                <a:spcPts val="400"/>
              </a:spcAft>
              <a:buFont typeface="Lucida Grande"/>
              <a:buChar char="-"/>
              <a:defRPr sz="2400" b="0" i="0" kern="1200" baseline="0">
                <a:solidFill>
                  <a:schemeClr val="tx1"/>
                </a:solidFill>
                <a:latin typeface="Arial"/>
                <a:ea typeface="+mn-ea"/>
                <a:cs typeface="Arial"/>
              </a:defRPr>
            </a:lvl1pPr>
            <a:lvl2pPr marL="604785" indent="-283193" algn="l" defTabSz="609585" rtl="0" eaLnBrk="1" latinLnBrk="0" hangingPunct="1">
              <a:spcBef>
                <a:spcPts val="400"/>
              </a:spcBef>
              <a:spcAft>
                <a:spcPts val="400"/>
              </a:spcAft>
              <a:buFont typeface="Lucida Grande"/>
              <a:buChar char="-"/>
              <a:defRPr sz="2400" b="0" i="0" kern="1200">
                <a:solidFill>
                  <a:schemeClr val="tx1"/>
                </a:solidFill>
                <a:latin typeface="Arial"/>
                <a:ea typeface="+mn-ea"/>
                <a:cs typeface="Arial"/>
              </a:defRPr>
            </a:lvl2pPr>
            <a:lvl3pPr marL="854379" indent="-211195" algn="l" defTabSz="609585" rtl="0" eaLnBrk="1" latinLnBrk="0" hangingPunct="1">
              <a:spcBef>
                <a:spcPts val="400"/>
              </a:spcBef>
              <a:spcAft>
                <a:spcPts val="400"/>
              </a:spcAft>
              <a:buFont typeface="Lucida Grande"/>
              <a:buChar char="-"/>
              <a:defRPr sz="2400" b="0" i="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400" b="0" i="0"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400" b="0" i="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Lucida Grande"/>
              <a:buNone/>
            </a:pPr>
            <a:r>
              <a:rPr lang="en-GB" sz="2800" dirty="0"/>
              <a:t>Professional services:</a:t>
            </a:r>
          </a:p>
          <a:p>
            <a:pPr marL="0" indent="0">
              <a:buFont typeface="Lucida Grande"/>
              <a:buNone/>
            </a:pPr>
            <a:r>
              <a:rPr lang="en-GB" sz="2800" dirty="0"/>
              <a:t>Austin Ruddy</a:t>
            </a:r>
          </a:p>
          <a:p>
            <a:pPr marL="0" indent="0">
              <a:buFont typeface="Lucida Grande"/>
              <a:buNone/>
            </a:pPr>
            <a:r>
              <a:rPr lang="en-GB" sz="2800" dirty="0"/>
              <a:t>Dan Lathbury </a:t>
            </a:r>
            <a:br>
              <a:rPr lang="en-GB" sz="2800" dirty="0"/>
            </a:br>
            <a:r>
              <a:rPr lang="en-GB" sz="2800" dirty="0"/>
              <a:t>Krissie Martin</a:t>
            </a:r>
          </a:p>
          <a:p>
            <a:pPr marL="0" indent="0">
              <a:buFont typeface="Lucida Grande"/>
              <a:buNone/>
            </a:pPr>
            <a:r>
              <a:rPr lang="en-GB" sz="2800" dirty="0"/>
              <a:t>Patrick Dudley </a:t>
            </a:r>
          </a:p>
          <a:p>
            <a:pPr marL="0" indent="0">
              <a:buFont typeface="Lucida Grande"/>
              <a:buNone/>
            </a:pPr>
            <a:endParaRPr lang="en-GB" sz="2800" dirty="0"/>
          </a:p>
          <a:p>
            <a:pPr marL="0" indent="0">
              <a:buFont typeface="Lucida Grande"/>
              <a:buNone/>
            </a:pPr>
            <a:r>
              <a:rPr lang="en-GB" sz="2800" dirty="0"/>
              <a:t>Mei Zheng (Business operations manager)</a:t>
            </a:r>
          </a:p>
          <a:p>
            <a:pPr marL="0" indent="0">
              <a:buFont typeface="Lucida Grande"/>
              <a:buNone/>
            </a:pPr>
            <a:r>
              <a:rPr lang="en-GB" sz="2800" dirty="0"/>
              <a:t>Yvonne Lee (Operations manager)</a:t>
            </a:r>
          </a:p>
          <a:p>
            <a:pPr marL="0" indent="0">
              <a:buFont typeface="Lucida Grande"/>
              <a:buNone/>
            </a:pPr>
            <a:r>
              <a:rPr lang="en-GB" sz="2800" dirty="0"/>
              <a:t>Neha George (School administrator) </a:t>
            </a:r>
          </a:p>
          <a:p>
            <a:pPr marL="457200" indent="-457200">
              <a:buFont typeface="+mj-lt"/>
              <a:buAutoNum type="arabicPeriod"/>
            </a:pPr>
            <a:endParaRPr lang="en-GB" dirty="0"/>
          </a:p>
          <a:p>
            <a:pPr marL="683692" lvl="1" indent="-342900">
              <a:buFontTx/>
              <a:buChar char="-"/>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Font typeface="Lucida Grande"/>
              <a:buNone/>
            </a:pPr>
            <a:endParaRPr lang="en-GB" dirty="0"/>
          </a:p>
        </p:txBody>
      </p:sp>
      <p:sp>
        <p:nvSpPr>
          <p:cNvPr id="5" name="TextBox 4">
            <a:extLst>
              <a:ext uri="{FF2B5EF4-FFF2-40B4-BE49-F238E27FC236}">
                <a16:creationId xmlns:a16="http://schemas.microsoft.com/office/drawing/2014/main" id="{7D4285AD-1C54-4364-A90F-A81109FFE36B}"/>
              </a:ext>
            </a:extLst>
          </p:cNvPr>
          <p:cNvSpPr txBox="1"/>
          <p:nvPr/>
        </p:nvSpPr>
        <p:spPr>
          <a:xfrm>
            <a:off x="7438031" y="180373"/>
            <a:ext cx="4562901" cy="1486052"/>
          </a:xfrm>
          <a:prstGeom prst="rect">
            <a:avLst/>
          </a:prstGeom>
          <a:solidFill>
            <a:schemeClr val="bg1"/>
          </a:solidFill>
        </p:spPr>
        <p:txBody>
          <a:bodyPr wrap="square" lIns="216000" tIns="187200" rIns="216000" bIns="187200" rtlCol="0">
            <a:spAutoFit/>
          </a:bodyPr>
          <a:lstStyle/>
          <a:p>
            <a:r>
              <a:rPr lang="en-GB" sz="2400" b="1" i="0" dirty="0">
                <a:solidFill>
                  <a:schemeClr val="accent1"/>
                </a:solidFill>
                <a:latin typeface="Arial"/>
                <a:cs typeface="Arial"/>
                <a:hlinkClick r:id="rId3"/>
              </a:rPr>
              <a:t>pripgce@le.ac.uk</a:t>
            </a:r>
            <a:endParaRPr lang="en-GB" sz="2400" b="1" i="0" dirty="0">
              <a:solidFill>
                <a:schemeClr val="accent1"/>
              </a:solidFill>
              <a:latin typeface="Arial"/>
              <a:cs typeface="Arial"/>
            </a:endParaRPr>
          </a:p>
          <a:p>
            <a:endParaRPr lang="en-GB" sz="2400" b="1" i="0" dirty="0">
              <a:solidFill>
                <a:schemeClr val="accent1"/>
              </a:solidFill>
              <a:latin typeface="Arial"/>
              <a:cs typeface="Arial"/>
            </a:endParaRPr>
          </a:p>
          <a:p>
            <a:r>
              <a:rPr lang="en-GB" sz="2400" b="1" dirty="0">
                <a:solidFill>
                  <a:schemeClr val="accent1"/>
                </a:solidFill>
                <a:latin typeface="Arial"/>
                <a:cs typeface="Arial"/>
                <a:hlinkClick r:id="rId4"/>
              </a:rPr>
              <a:t>pgcepartnership@le.ac.uk</a:t>
            </a:r>
            <a:r>
              <a:rPr lang="en-GB" sz="2400" b="1" dirty="0">
                <a:solidFill>
                  <a:schemeClr val="accent1"/>
                </a:solidFill>
                <a:latin typeface="Arial"/>
                <a:cs typeface="Arial"/>
              </a:rPr>
              <a:t> </a:t>
            </a:r>
            <a:endParaRPr lang="en-GB" sz="2400" b="1" i="0" dirty="0">
              <a:solidFill>
                <a:schemeClr val="accent1"/>
              </a:solidFill>
              <a:latin typeface="Arial"/>
              <a:cs typeface="Arial"/>
            </a:endParaRPr>
          </a:p>
        </p:txBody>
      </p:sp>
    </p:spTree>
    <p:extLst>
      <p:ext uri="{BB962C8B-B14F-4D97-AF65-F5344CB8AC3E}">
        <p14:creationId xmlns:p14="http://schemas.microsoft.com/office/powerpoint/2010/main" val="418070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Calibri" panose="020F0502020204030204" pitchFamily="34" charset="0"/>
                <a:cs typeface="Calibri" panose="020F0502020204030204" pitchFamily="34" charset="0"/>
              </a:rPr>
              <a:t>Assessment of Knowing and Doing – CARD 2</a:t>
            </a:r>
          </a:p>
        </p:txBody>
      </p:sp>
      <p:sp>
        <p:nvSpPr>
          <p:cNvPr id="3" name="Content Placeholder 2"/>
          <p:cNvSpPr>
            <a:spLocks noGrp="1"/>
          </p:cNvSpPr>
          <p:nvPr>
            <p:ph sz="quarter" idx="11"/>
          </p:nvPr>
        </p:nvSpPr>
        <p:spPr/>
        <p:txBody>
          <a:bodyPr/>
          <a:lstStyle/>
          <a:p>
            <a:r>
              <a:rPr lang="en-GB" dirty="0">
                <a:latin typeface="Calibri" panose="020F0502020204030204" pitchFamily="34" charset="0"/>
                <a:cs typeface="Calibri" panose="020F0502020204030204" pitchFamily="34" charset="0"/>
              </a:rPr>
              <a:t>These will form a significant part of the end of phase comments from the mentors</a:t>
            </a:r>
          </a:p>
          <a:p>
            <a:r>
              <a:rPr lang="en-GB" dirty="0">
                <a:latin typeface="Calibri" panose="020F0502020204030204" pitchFamily="34" charset="0"/>
                <a:cs typeface="Calibri" panose="020F0502020204030204" pitchFamily="34" charset="0"/>
              </a:rPr>
              <a:t>We will want to know from the mentors and the trainees if they are ‘secure’ or ‘not yet secure’</a:t>
            </a:r>
          </a:p>
          <a:p>
            <a:endParaRPr lang="en-GB" dirty="0">
              <a:latin typeface="Calibri" panose="020F0502020204030204" pitchFamily="34" charset="0"/>
              <a:cs typeface="Calibri" panose="020F0502020204030204" pitchFamily="34" charset="0"/>
            </a:endParaRPr>
          </a:p>
          <a:p>
            <a:r>
              <a:rPr lang="en-GB" dirty="0">
                <a:solidFill>
                  <a:srgbClr val="C00000"/>
                </a:solidFill>
                <a:latin typeface="Calibri" panose="020F0502020204030204" pitchFamily="34" charset="0"/>
                <a:cs typeface="Calibri" panose="020F0502020204030204" pitchFamily="34" charset="0"/>
              </a:rPr>
              <a:t>This will assess the trainee’s understanding and how they have integrated what they ‘know’ and what they can now ‘do’</a:t>
            </a:r>
          </a:p>
          <a:p>
            <a:endParaRPr lang="en-GB" dirty="0">
              <a:solidFill>
                <a:srgbClr val="C00000"/>
              </a:solidFill>
              <a:latin typeface="Calibri" panose="020F0502020204030204" pitchFamily="34" charset="0"/>
              <a:cs typeface="Calibri" panose="020F0502020204030204" pitchFamily="34" charset="0"/>
            </a:endParaRPr>
          </a:p>
          <a:p>
            <a:r>
              <a:rPr lang="en-GB" dirty="0">
                <a:solidFill>
                  <a:srgbClr val="C00000"/>
                </a:solidFill>
                <a:latin typeface="Calibri" panose="020F0502020204030204" pitchFamily="34" charset="0"/>
                <a:cs typeface="Calibri" panose="020F0502020204030204" pitchFamily="34" charset="0"/>
              </a:rPr>
              <a:t>Working through each phase, we will see the trainee’s </a:t>
            </a:r>
            <a:r>
              <a:rPr lang="en-GB" i="1" dirty="0">
                <a:solidFill>
                  <a:srgbClr val="C00000"/>
                </a:solidFill>
                <a:latin typeface="Calibri" panose="020F0502020204030204" pitchFamily="34" charset="0"/>
                <a:cs typeface="Calibri" panose="020F0502020204030204" pitchFamily="34" charset="0"/>
              </a:rPr>
              <a:t>knowing</a:t>
            </a:r>
            <a:r>
              <a:rPr lang="en-GB" dirty="0">
                <a:solidFill>
                  <a:srgbClr val="C00000"/>
                </a:solidFill>
                <a:latin typeface="Calibri" panose="020F0502020204030204" pitchFamily="34" charset="0"/>
                <a:cs typeface="Calibri" panose="020F0502020204030204" pitchFamily="34" charset="0"/>
              </a:rPr>
              <a:t> more, </a:t>
            </a:r>
            <a:r>
              <a:rPr lang="en-GB" i="1" dirty="0">
                <a:solidFill>
                  <a:srgbClr val="C00000"/>
                </a:solidFill>
                <a:latin typeface="Calibri" panose="020F0502020204030204" pitchFamily="34" charset="0"/>
                <a:cs typeface="Calibri" panose="020F0502020204030204" pitchFamily="34" charset="0"/>
              </a:rPr>
              <a:t>remembering </a:t>
            </a:r>
            <a:r>
              <a:rPr lang="en-GB" dirty="0">
                <a:solidFill>
                  <a:srgbClr val="C00000"/>
                </a:solidFill>
                <a:latin typeface="Calibri" panose="020F0502020204030204" pitchFamily="34" charset="0"/>
                <a:cs typeface="Calibri" panose="020F0502020204030204" pitchFamily="34" charset="0"/>
              </a:rPr>
              <a:t>more, </a:t>
            </a:r>
            <a:r>
              <a:rPr lang="en-GB" i="1" dirty="0">
                <a:solidFill>
                  <a:srgbClr val="C00000"/>
                </a:solidFill>
                <a:latin typeface="Calibri" panose="020F0502020204030204" pitchFamily="34" charset="0"/>
                <a:cs typeface="Calibri" panose="020F0502020204030204" pitchFamily="34" charset="0"/>
              </a:rPr>
              <a:t>doing </a:t>
            </a:r>
            <a:r>
              <a:rPr lang="en-GB" dirty="0">
                <a:solidFill>
                  <a:srgbClr val="C00000"/>
                </a:solidFill>
                <a:latin typeface="Calibri" panose="020F0502020204030204" pitchFamily="34" charset="0"/>
                <a:cs typeface="Calibri" panose="020F0502020204030204" pitchFamily="34" charset="0"/>
              </a:rPr>
              <a:t>more and </a:t>
            </a:r>
            <a:r>
              <a:rPr lang="en-GB" i="1" dirty="0">
                <a:solidFill>
                  <a:srgbClr val="C00000"/>
                </a:solidFill>
                <a:latin typeface="Calibri" panose="020F0502020204030204" pitchFamily="34" charset="0"/>
                <a:cs typeface="Calibri" panose="020F0502020204030204" pitchFamily="34" charset="0"/>
              </a:rPr>
              <a:t>understanding</a:t>
            </a:r>
            <a:r>
              <a:rPr lang="en-GB" dirty="0">
                <a:solidFill>
                  <a:srgbClr val="C00000"/>
                </a:solidFill>
                <a:latin typeface="Calibri" panose="020F0502020204030204" pitchFamily="34" charset="0"/>
                <a:cs typeface="Calibri" panose="020F0502020204030204" pitchFamily="34" charset="0"/>
              </a:rPr>
              <a:t> more</a:t>
            </a:r>
          </a:p>
        </p:txBody>
      </p:sp>
      <p:sp>
        <p:nvSpPr>
          <p:cNvPr id="4" name="Slide Number Placeholder 3"/>
          <p:cNvSpPr>
            <a:spLocks noGrp="1"/>
          </p:cNvSpPr>
          <p:nvPr>
            <p:ph type="sldNum" sz="quarter" idx="4"/>
          </p:nvPr>
        </p:nvSpPr>
        <p:spPr/>
        <p:txBody>
          <a:bodyPr/>
          <a:lstStyle/>
          <a:p>
            <a:fld id="{05306F20-FBA2-4746-AE9F-DFBA4FFD6FE5}" type="slidenum">
              <a:rPr lang="en-US" smtClean="0"/>
              <a:t>30</a:t>
            </a:fld>
            <a:endParaRPr lang="en-US" dirty="0"/>
          </a:p>
        </p:txBody>
      </p:sp>
    </p:spTree>
    <p:extLst>
      <p:ext uri="{BB962C8B-B14F-4D97-AF65-F5344CB8AC3E}">
        <p14:creationId xmlns:p14="http://schemas.microsoft.com/office/powerpoint/2010/main" val="158294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74CC7-7CA5-4CBD-8964-81B04E8C7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30" y="304799"/>
            <a:ext cx="11471940" cy="5989333"/>
          </a:xfrm>
          <a:prstGeom prst="rect">
            <a:avLst/>
          </a:prstGeom>
        </p:spPr>
      </p:pic>
    </p:spTree>
    <p:extLst>
      <p:ext uri="{BB962C8B-B14F-4D97-AF65-F5344CB8AC3E}">
        <p14:creationId xmlns:p14="http://schemas.microsoft.com/office/powerpoint/2010/main" val="32788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6796B8-8A4D-4A82-A288-0053016816CF}"/>
              </a:ext>
            </a:extLst>
          </p:cNvPr>
          <p:cNvSpPr txBox="1"/>
          <p:nvPr/>
        </p:nvSpPr>
        <p:spPr>
          <a:xfrm>
            <a:off x="344557" y="238540"/>
            <a:ext cx="5788159" cy="1055165"/>
          </a:xfrm>
          <a:prstGeom prst="rect">
            <a:avLst/>
          </a:prstGeom>
          <a:solidFill>
            <a:schemeClr val="bg1"/>
          </a:solidFill>
        </p:spPr>
        <p:txBody>
          <a:bodyPr wrap="square" lIns="216000" tIns="187200" rIns="216000" bIns="187200" rtlCol="0">
            <a:spAutoFit/>
          </a:bodyPr>
          <a:lstStyle/>
          <a:p>
            <a:endParaRPr lang="en-GB" sz="4400" b="1" i="0" dirty="0">
              <a:solidFill>
                <a:schemeClr val="accent1"/>
              </a:solidFill>
              <a:latin typeface="Arial"/>
              <a:cs typeface="Arial"/>
            </a:endParaRPr>
          </a:p>
        </p:txBody>
      </p:sp>
      <p:sp>
        <p:nvSpPr>
          <p:cNvPr id="4" name="TextBox 3">
            <a:extLst>
              <a:ext uri="{FF2B5EF4-FFF2-40B4-BE49-F238E27FC236}">
                <a16:creationId xmlns:a16="http://schemas.microsoft.com/office/drawing/2014/main" id="{70D74DE5-3693-4666-855C-11D776181850}"/>
              </a:ext>
            </a:extLst>
          </p:cNvPr>
          <p:cNvSpPr txBox="1"/>
          <p:nvPr/>
        </p:nvSpPr>
        <p:spPr>
          <a:xfrm>
            <a:off x="0" y="62493"/>
            <a:ext cx="4191000" cy="624278"/>
          </a:xfrm>
          <a:prstGeom prst="rect">
            <a:avLst/>
          </a:prstGeom>
          <a:solidFill>
            <a:schemeClr val="bg1"/>
          </a:solidFill>
        </p:spPr>
        <p:txBody>
          <a:bodyPr wrap="square" lIns="216000" tIns="187200" rIns="216000" bIns="187200" rtlCol="0">
            <a:spAutoFit/>
          </a:bodyPr>
          <a:lstStyle/>
          <a:p>
            <a:r>
              <a:rPr lang="en-GB" sz="1600" b="1" i="0" dirty="0">
                <a:solidFill>
                  <a:schemeClr val="accent1"/>
                </a:solidFill>
                <a:latin typeface="Arial"/>
                <a:cs typeface="Arial"/>
              </a:rPr>
              <a:t>University sessions have covered…</a:t>
            </a:r>
          </a:p>
        </p:txBody>
      </p:sp>
      <p:sp>
        <p:nvSpPr>
          <p:cNvPr id="7" name="TextBox 6">
            <a:extLst>
              <a:ext uri="{FF2B5EF4-FFF2-40B4-BE49-F238E27FC236}">
                <a16:creationId xmlns:a16="http://schemas.microsoft.com/office/drawing/2014/main" id="{2991B625-C23E-428F-B95A-6311E2A9A8E4}"/>
              </a:ext>
            </a:extLst>
          </p:cNvPr>
          <p:cNvSpPr txBox="1"/>
          <p:nvPr/>
        </p:nvSpPr>
        <p:spPr>
          <a:xfrm>
            <a:off x="7916023" y="62493"/>
            <a:ext cx="4406900" cy="624278"/>
          </a:xfrm>
          <a:prstGeom prst="rect">
            <a:avLst/>
          </a:prstGeom>
          <a:solidFill>
            <a:schemeClr val="bg1"/>
          </a:solidFill>
        </p:spPr>
        <p:txBody>
          <a:bodyPr wrap="square" lIns="216000" tIns="187200" rIns="216000" bIns="187200" rtlCol="0">
            <a:spAutoFit/>
          </a:bodyPr>
          <a:lstStyle/>
          <a:p>
            <a:r>
              <a:rPr lang="en-GB" sz="1600" b="1" i="0" dirty="0">
                <a:solidFill>
                  <a:schemeClr val="accent1"/>
                </a:solidFill>
                <a:latin typeface="Arial"/>
                <a:cs typeface="Arial"/>
              </a:rPr>
              <a:t>School-based </a:t>
            </a:r>
            <a:r>
              <a:rPr lang="en-GB" sz="1600" b="1" dirty="0">
                <a:solidFill>
                  <a:schemeClr val="accent1"/>
                </a:solidFill>
                <a:latin typeface="Arial"/>
                <a:cs typeface="Arial"/>
              </a:rPr>
              <a:t>learning should include…</a:t>
            </a:r>
            <a:endParaRPr lang="en-GB" sz="1600" b="1" i="0" dirty="0">
              <a:solidFill>
                <a:schemeClr val="accent1"/>
              </a:solidFill>
              <a:latin typeface="Arial"/>
              <a:cs typeface="Arial"/>
            </a:endParaRPr>
          </a:p>
        </p:txBody>
      </p:sp>
      <p:sp>
        <p:nvSpPr>
          <p:cNvPr id="9" name="TextBox 8">
            <a:extLst>
              <a:ext uri="{FF2B5EF4-FFF2-40B4-BE49-F238E27FC236}">
                <a16:creationId xmlns:a16="http://schemas.microsoft.com/office/drawing/2014/main" id="{1F5A23B0-4D12-4EC6-BB3D-84E187C9921B}"/>
              </a:ext>
            </a:extLst>
          </p:cNvPr>
          <p:cNvSpPr txBox="1"/>
          <p:nvPr/>
        </p:nvSpPr>
        <p:spPr>
          <a:xfrm>
            <a:off x="10341866" y="2312280"/>
            <a:ext cx="1817472" cy="1116720"/>
          </a:xfrm>
          <a:prstGeom prst="rect">
            <a:avLst/>
          </a:prstGeom>
          <a:solidFill>
            <a:schemeClr val="bg1"/>
          </a:solidFill>
        </p:spPr>
        <p:txBody>
          <a:bodyPr wrap="square" lIns="216000" tIns="187200" rIns="216000" bIns="187200" rtlCol="0">
            <a:spAutoFit/>
          </a:bodyPr>
          <a:lstStyle/>
          <a:p>
            <a:pPr algn="ctr"/>
            <a:r>
              <a:rPr lang="en-GB" sz="1600" b="1" dirty="0">
                <a:solidFill>
                  <a:schemeClr val="accent1"/>
                </a:solidFill>
                <a:latin typeface="Arial"/>
                <a:cs typeface="Arial"/>
              </a:rPr>
              <a:t>Assessment during and at the end of P2</a:t>
            </a:r>
            <a:endParaRPr lang="en-GB" sz="1600" b="1" i="0" dirty="0">
              <a:solidFill>
                <a:schemeClr val="accent1"/>
              </a:solidFill>
              <a:latin typeface="Arial"/>
              <a:cs typeface="Arial"/>
            </a:endParaRPr>
          </a:p>
        </p:txBody>
      </p:sp>
      <p:sp>
        <p:nvSpPr>
          <p:cNvPr id="10" name="Arrow: Right 9">
            <a:extLst>
              <a:ext uri="{FF2B5EF4-FFF2-40B4-BE49-F238E27FC236}">
                <a16:creationId xmlns:a16="http://schemas.microsoft.com/office/drawing/2014/main" id="{465F2A48-FD8A-46E4-843A-C82A143E6549}"/>
              </a:ext>
            </a:extLst>
          </p:cNvPr>
          <p:cNvSpPr/>
          <p:nvPr/>
        </p:nvSpPr>
        <p:spPr>
          <a:xfrm rot="10800000">
            <a:off x="10431383" y="3283043"/>
            <a:ext cx="143647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37D4762-BB30-4ECB-8889-128F5F48D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93" y="613302"/>
            <a:ext cx="9160520" cy="6165588"/>
          </a:xfrm>
          <a:prstGeom prst="rect">
            <a:avLst/>
          </a:prstGeom>
        </p:spPr>
      </p:pic>
      <p:sp>
        <p:nvSpPr>
          <p:cNvPr id="5" name="Arrow: Right 4">
            <a:extLst>
              <a:ext uri="{FF2B5EF4-FFF2-40B4-BE49-F238E27FC236}">
                <a16:creationId xmlns:a16="http://schemas.microsoft.com/office/drawing/2014/main" id="{4815981E-53B8-4DF5-9E4A-3AACE067E21C}"/>
              </a:ext>
            </a:extLst>
          </p:cNvPr>
          <p:cNvSpPr/>
          <p:nvPr/>
        </p:nvSpPr>
        <p:spPr>
          <a:xfrm rot="1472223">
            <a:off x="338635" y="1031799"/>
            <a:ext cx="210901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E1A4468A-37AE-4167-8265-7B6293250E7E}"/>
              </a:ext>
            </a:extLst>
          </p:cNvPr>
          <p:cNvSpPr/>
          <p:nvPr/>
        </p:nvSpPr>
        <p:spPr>
          <a:xfrm rot="7890276">
            <a:off x="8017507" y="1010733"/>
            <a:ext cx="1646699"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E423C8E-0554-4DA5-8FA7-302BB9A5AC1E}"/>
              </a:ext>
            </a:extLst>
          </p:cNvPr>
          <p:cNvSpPr/>
          <p:nvPr/>
        </p:nvSpPr>
        <p:spPr>
          <a:xfrm rot="7890276">
            <a:off x="9895351" y="4952899"/>
            <a:ext cx="143647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6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6796B8-8A4D-4A82-A288-0053016816CF}"/>
              </a:ext>
            </a:extLst>
          </p:cNvPr>
          <p:cNvSpPr txBox="1"/>
          <p:nvPr/>
        </p:nvSpPr>
        <p:spPr>
          <a:xfrm>
            <a:off x="344557" y="238540"/>
            <a:ext cx="5788159" cy="1055165"/>
          </a:xfrm>
          <a:prstGeom prst="rect">
            <a:avLst/>
          </a:prstGeom>
          <a:solidFill>
            <a:schemeClr val="bg1"/>
          </a:solidFill>
        </p:spPr>
        <p:txBody>
          <a:bodyPr wrap="square" lIns="216000" tIns="187200" rIns="216000" bIns="187200" rtlCol="0">
            <a:spAutoFit/>
          </a:bodyPr>
          <a:lstStyle/>
          <a:p>
            <a:endParaRPr lang="en-GB" sz="4400" b="1" i="0" dirty="0">
              <a:solidFill>
                <a:schemeClr val="accent1"/>
              </a:solidFill>
              <a:latin typeface="Arial"/>
              <a:cs typeface="Arial"/>
            </a:endParaRPr>
          </a:p>
        </p:txBody>
      </p:sp>
      <p:sp>
        <p:nvSpPr>
          <p:cNvPr id="4" name="TextBox 3">
            <a:extLst>
              <a:ext uri="{FF2B5EF4-FFF2-40B4-BE49-F238E27FC236}">
                <a16:creationId xmlns:a16="http://schemas.microsoft.com/office/drawing/2014/main" id="{70D74DE5-3693-4666-855C-11D776181850}"/>
              </a:ext>
            </a:extLst>
          </p:cNvPr>
          <p:cNvSpPr txBox="1"/>
          <p:nvPr/>
        </p:nvSpPr>
        <p:spPr>
          <a:xfrm>
            <a:off x="-117842" y="-102152"/>
            <a:ext cx="4191000" cy="624278"/>
          </a:xfrm>
          <a:prstGeom prst="rect">
            <a:avLst/>
          </a:prstGeom>
          <a:solidFill>
            <a:schemeClr val="bg1"/>
          </a:solidFill>
        </p:spPr>
        <p:txBody>
          <a:bodyPr wrap="square" lIns="216000" tIns="187200" rIns="216000" bIns="187200" rtlCol="0">
            <a:spAutoFit/>
          </a:bodyPr>
          <a:lstStyle/>
          <a:p>
            <a:r>
              <a:rPr lang="en-GB" sz="1600" b="1" i="0" dirty="0">
                <a:solidFill>
                  <a:schemeClr val="accent1"/>
                </a:solidFill>
                <a:latin typeface="Arial"/>
                <a:cs typeface="Arial"/>
              </a:rPr>
              <a:t>University sessions have covered…</a:t>
            </a:r>
          </a:p>
        </p:txBody>
      </p:sp>
      <p:sp>
        <p:nvSpPr>
          <p:cNvPr id="7" name="TextBox 6">
            <a:extLst>
              <a:ext uri="{FF2B5EF4-FFF2-40B4-BE49-F238E27FC236}">
                <a16:creationId xmlns:a16="http://schemas.microsoft.com/office/drawing/2014/main" id="{2991B625-C23E-428F-B95A-6311E2A9A8E4}"/>
              </a:ext>
            </a:extLst>
          </p:cNvPr>
          <p:cNvSpPr txBox="1"/>
          <p:nvPr/>
        </p:nvSpPr>
        <p:spPr>
          <a:xfrm>
            <a:off x="3892550" y="-102152"/>
            <a:ext cx="4406900" cy="624278"/>
          </a:xfrm>
          <a:prstGeom prst="rect">
            <a:avLst/>
          </a:prstGeom>
          <a:solidFill>
            <a:schemeClr val="bg1"/>
          </a:solidFill>
        </p:spPr>
        <p:txBody>
          <a:bodyPr wrap="square" lIns="216000" tIns="187200" rIns="216000" bIns="187200" rtlCol="0">
            <a:spAutoFit/>
          </a:bodyPr>
          <a:lstStyle/>
          <a:p>
            <a:r>
              <a:rPr lang="en-GB" sz="1600" b="1" i="0" dirty="0">
                <a:solidFill>
                  <a:schemeClr val="accent1"/>
                </a:solidFill>
                <a:latin typeface="Arial"/>
                <a:cs typeface="Arial"/>
              </a:rPr>
              <a:t>School-based </a:t>
            </a:r>
            <a:r>
              <a:rPr lang="en-GB" sz="1600" b="1" dirty="0">
                <a:solidFill>
                  <a:schemeClr val="accent1"/>
                </a:solidFill>
                <a:latin typeface="Arial"/>
                <a:cs typeface="Arial"/>
              </a:rPr>
              <a:t>learning should include…</a:t>
            </a:r>
            <a:endParaRPr lang="en-GB" sz="1600" b="1" i="0" dirty="0">
              <a:solidFill>
                <a:schemeClr val="accent1"/>
              </a:solidFill>
              <a:latin typeface="Arial"/>
              <a:cs typeface="Arial"/>
            </a:endParaRPr>
          </a:p>
        </p:txBody>
      </p:sp>
      <p:sp>
        <p:nvSpPr>
          <p:cNvPr id="9" name="TextBox 8">
            <a:extLst>
              <a:ext uri="{FF2B5EF4-FFF2-40B4-BE49-F238E27FC236}">
                <a16:creationId xmlns:a16="http://schemas.microsoft.com/office/drawing/2014/main" id="{1F5A23B0-4D12-4EC6-BB3D-84E187C9921B}"/>
              </a:ext>
            </a:extLst>
          </p:cNvPr>
          <p:cNvSpPr txBox="1"/>
          <p:nvPr/>
        </p:nvSpPr>
        <p:spPr>
          <a:xfrm>
            <a:off x="10003444" y="1884600"/>
            <a:ext cx="1817472" cy="1116720"/>
          </a:xfrm>
          <a:prstGeom prst="rect">
            <a:avLst/>
          </a:prstGeom>
          <a:solidFill>
            <a:schemeClr val="bg1"/>
          </a:solidFill>
        </p:spPr>
        <p:txBody>
          <a:bodyPr wrap="square" lIns="216000" tIns="187200" rIns="216000" bIns="187200" rtlCol="0">
            <a:spAutoFit/>
          </a:bodyPr>
          <a:lstStyle/>
          <a:p>
            <a:pPr algn="ctr"/>
            <a:r>
              <a:rPr lang="en-GB" sz="1600" b="1" dirty="0">
                <a:solidFill>
                  <a:schemeClr val="accent1"/>
                </a:solidFill>
                <a:latin typeface="Arial"/>
                <a:cs typeface="Arial"/>
              </a:rPr>
              <a:t>Assessment during and at the end of P2</a:t>
            </a:r>
            <a:endParaRPr lang="en-GB" sz="1600" b="1" i="0" dirty="0">
              <a:solidFill>
                <a:schemeClr val="accent1"/>
              </a:solidFill>
              <a:latin typeface="Arial"/>
              <a:cs typeface="Arial"/>
            </a:endParaRPr>
          </a:p>
        </p:txBody>
      </p:sp>
      <p:sp>
        <p:nvSpPr>
          <p:cNvPr id="10" name="Arrow: Right 9">
            <a:extLst>
              <a:ext uri="{FF2B5EF4-FFF2-40B4-BE49-F238E27FC236}">
                <a16:creationId xmlns:a16="http://schemas.microsoft.com/office/drawing/2014/main" id="{465F2A48-FD8A-46E4-843A-C82A143E6549}"/>
              </a:ext>
            </a:extLst>
          </p:cNvPr>
          <p:cNvSpPr/>
          <p:nvPr/>
        </p:nvSpPr>
        <p:spPr>
          <a:xfrm rot="10800000">
            <a:off x="10003444" y="3001321"/>
            <a:ext cx="143647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E423C8E-0554-4DA5-8FA7-302BB9A5AC1E}"/>
              </a:ext>
            </a:extLst>
          </p:cNvPr>
          <p:cNvSpPr/>
          <p:nvPr/>
        </p:nvSpPr>
        <p:spPr>
          <a:xfrm rot="7890276">
            <a:off x="9674200" y="4152084"/>
            <a:ext cx="143647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057536-1134-4634-8F7A-48141D40562C}"/>
              </a:ext>
            </a:extLst>
          </p:cNvPr>
          <p:cNvSpPr txBox="1"/>
          <p:nvPr/>
        </p:nvSpPr>
        <p:spPr>
          <a:xfrm>
            <a:off x="7902942" y="273432"/>
            <a:ext cx="4406900" cy="624278"/>
          </a:xfrm>
          <a:prstGeom prst="rect">
            <a:avLst/>
          </a:prstGeom>
          <a:solidFill>
            <a:schemeClr val="bg1"/>
          </a:solidFill>
        </p:spPr>
        <p:txBody>
          <a:bodyPr wrap="square" lIns="216000" tIns="187200" rIns="216000" bIns="187200" rtlCol="0">
            <a:spAutoFit/>
          </a:bodyPr>
          <a:lstStyle/>
          <a:p>
            <a:r>
              <a:rPr lang="en-GB" sz="1600" b="1" dirty="0">
                <a:solidFill>
                  <a:schemeClr val="accent5">
                    <a:lumMod val="75000"/>
                  </a:schemeClr>
                </a:solidFill>
                <a:latin typeface="Arial"/>
                <a:cs typeface="Arial"/>
              </a:rPr>
              <a:t>Subject specific context to consider…</a:t>
            </a:r>
            <a:endParaRPr lang="en-GB" sz="1600" b="1" i="0" dirty="0">
              <a:solidFill>
                <a:schemeClr val="accent5">
                  <a:lumMod val="75000"/>
                </a:schemeClr>
              </a:solidFill>
              <a:latin typeface="Arial"/>
              <a:cs typeface="Arial"/>
            </a:endParaRPr>
          </a:p>
        </p:txBody>
      </p:sp>
      <p:pic>
        <p:nvPicPr>
          <p:cNvPr id="3" name="Picture 2">
            <a:extLst>
              <a:ext uri="{FF2B5EF4-FFF2-40B4-BE49-F238E27FC236}">
                <a16:creationId xmlns:a16="http://schemas.microsoft.com/office/drawing/2014/main" id="{D113C037-AE29-4CF8-9DE4-374E302CC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09" y="782761"/>
            <a:ext cx="9349560" cy="6033498"/>
          </a:xfrm>
          <a:prstGeom prst="rect">
            <a:avLst/>
          </a:prstGeom>
        </p:spPr>
      </p:pic>
      <p:sp>
        <p:nvSpPr>
          <p:cNvPr id="5" name="Arrow: Right 4">
            <a:extLst>
              <a:ext uri="{FF2B5EF4-FFF2-40B4-BE49-F238E27FC236}">
                <a16:creationId xmlns:a16="http://schemas.microsoft.com/office/drawing/2014/main" id="{4815981E-53B8-4DF5-9E4A-3AACE067E21C}"/>
              </a:ext>
            </a:extLst>
          </p:cNvPr>
          <p:cNvSpPr/>
          <p:nvPr/>
        </p:nvSpPr>
        <p:spPr>
          <a:xfrm rot="1472223">
            <a:off x="136630" y="710214"/>
            <a:ext cx="210901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E1A4468A-37AE-4167-8265-7B6293250E7E}"/>
              </a:ext>
            </a:extLst>
          </p:cNvPr>
          <p:cNvSpPr/>
          <p:nvPr/>
        </p:nvSpPr>
        <p:spPr>
          <a:xfrm rot="7890276">
            <a:off x="5684952" y="757064"/>
            <a:ext cx="1436472" cy="4301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3AE236A0-E4E6-4AB0-B543-885FA0503267}"/>
              </a:ext>
            </a:extLst>
          </p:cNvPr>
          <p:cNvSpPr/>
          <p:nvPr/>
        </p:nvSpPr>
        <p:spPr>
          <a:xfrm rot="7890276">
            <a:off x="7020620" y="945495"/>
            <a:ext cx="1193418" cy="430105"/>
          </a:xfrm>
          <a:prstGeom prst="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9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6796B8-8A4D-4A82-A288-0053016816CF}"/>
              </a:ext>
            </a:extLst>
          </p:cNvPr>
          <p:cNvSpPr txBox="1"/>
          <p:nvPr/>
        </p:nvSpPr>
        <p:spPr>
          <a:xfrm>
            <a:off x="344557" y="238540"/>
            <a:ext cx="5788159" cy="1055165"/>
          </a:xfrm>
          <a:prstGeom prst="rect">
            <a:avLst/>
          </a:prstGeom>
          <a:solidFill>
            <a:schemeClr val="bg1"/>
          </a:solidFill>
        </p:spPr>
        <p:txBody>
          <a:bodyPr wrap="square" lIns="216000" tIns="187200" rIns="216000" bIns="187200" rtlCol="0">
            <a:spAutoFit/>
          </a:bodyPr>
          <a:lstStyle/>
          <a:p>
            <a:endParaRPr lang="en-GB" sz="4400" b="1" i="0" dirty="0">
              <a:solidFill>
                <a:schemeClr val="accent1"/>
              </a:solidFill>
              <a:latin typeface="Arial"/>
              <a:cs typeface="Arial"/>
            </a:endParaRPr>
          </a:p>
        </p:txBody>
      </p:sp>
      <p:sp>
        <p:nvSpPr>
          <p:cNvPr id="9" name="TextBox 8">
            <a:extLst>
              <a:ext uri="{FF2B5EF4-FFF2-40B4-BE49-F238E27FC236}">
                <a16:creationId xmlns:a16="http://schemas.microsoft.com/office/drawing/2014/main" id="{1F5A23B0-4D12-4EC6-BB3D-84E187C9921B}"/>
              </a:ext>
            </a:extLst>
          </p:cNvPr>
          <p:cNvSpPr txBox="1"/>
          <p:nvPr/>
        </p:nvSpPr>
        <p:spPr>
          <a:xfrm>
            <a:off x="0" y="16153"/>
            <a:ext cx="5506010" cy="808943"/>
          </a:xfrm>
          <a:prstGeom prst="rect">
            <a:avLst/>
          </a:prstGeom>
          <a:solidFill>
            <a:schemeClr val="bg1"/>
          </a:solidFill>
        </p:spPr>
        <p:txBody>
          <a:bodyPr wrap="square" lIns="216000" tIns="187200" rIns="216000" bIns="187200" rtlCol="0">
            <a:spAutoFit/>
          </a:bodyPr>
          <a:lstStyle/>
          <a:p>
            <a:pPr algn="ctr"/>
            <a:r>
              <a:rPr lang="en-GB" sz="2800" b="1" dirty="0">
                <a:solidFill>
                  <a:schemeClr val="accent1"/>
                </a:solidFill>
                <a:latin typeface="Arial"/>
                <a:cs typeface="Arial"/>
              </a:rPr>
              <a:t>Assessment at the end of P2</a:t>
            </a:r>
            <a:endParaRPr lang="en-GB" sz="2800" b="1" i="0" dirty="0">
              <a:solidFill>
                <a:schemeClr val="accent1"/>
              </a:solidFill>
              <a:latin typeface="Arial"/>
              <a:cs typeface="Arial"/>
            </a:endParaRPr>
          </a:p>
        </p:txBody>
      </p:sp>
      <p:pic>
        <p:nvPicPr>
          <p:cNvPr id="4" name="Picture 3">
            <a:extLst>
              <a:ext uri="{FF2B5EF4-FFF2-40B4-BE49-F238E27FC236}">
                <a16:creationId xmlns:a16="http://schemas.microsoft.com/office/drawing/2014/main" id="{BB29EE33-60BA-46B3-A24F-D030BAD59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7" y="683794"/>
            <a:ext cx="9466708" cy="5935666"/>
          </a:xfrm>
          <a:prstGeom prst="rect">
            <a:avLst/>
          </a:prstGeom>
        </p:spPr>
      </p:pic>
    </p:spTree>
    <p:extLst>
      <p:ext uri="{BB962C8B-B14F-4D97-AF65-F5344CB8AC3E}">
        <p14:creationId xmlns:p14="http://schemas.microsoft.com/office/powerpoint/2010/main" val="29392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9110"/>
            <a:ext cx="11260667" cy="574516"/>
          </a:xfrm>
        </p:spPr>
        <p:txBody>
          <a:bodyPr/>
          <a:lstStyle/>
          <a:p>
            <a:r>
              <a:rPr lang="en-GB" dirty="0">
                <a:solidFill>
                  <a:srgbClr val="002060"/>
                </a:solidFill>
              </a:rPr>
              <a:t>Professional Development Cycle</a:t>
            </a:r>
          </a:p>
        </p:txBody>
      </p:sp>
      <p:sp>
        <p:nvSpPr>
          <p:cNvPr id="4" name="Slide Number Placeholder 3"/>
          <p:cNvSpPr>
            <a:spLocks noGrp="1"/>
          </p:cNvSpPr>
          <p:nvPr>
            <p:ph type="sldNum" sz="quarter" idx="4"/>
          </p:nvPr>
        </p:nvSpPr>
        <p:spPr/>
        <p:txBody>
          <a:bodyPr/>
          <a:lstStyle/>
          <a:p>
            <a:fld id="{05306F20-FBA2-4746-AE9F-DFBA4FFD6FE5}" type="slidenum">
              <a:rPr lang="en-US" smtClean="0"/>
              <a:t>35</a:t>
            </a:fld>
            <a:endParaRPr lang="en-US" dirty="0"/>
          </a:p>
        </p:txBody>
      </p:sp>
      <p:graphicFrame>
        <p:nvGraphicFramePr>
          <p:cNvPr id="7" name="Diagram 6"/>
          <p:cNvGraphicFramePr/>
          <p:nvPr>
            <p:extLst>
              <p:ext uri="{D42A27DB-BD31-4B8C-83A1-F6EECF244321}">
                <p14:modId xmlns:p14="http://schemas.microsoft.com/office/powerpoint/2010/main" val="3508319787"/>
              </p:ext>
            </p:extLst>
          </p:nvPr>
        </p:nvGraphicFramePr>
        <p:xfrm>
          <a:off x="1444977" y="1174046"/>
          <a:ext cx="9482667" cy="442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090619" y="598832"/>
            <a:ext cx="2627247" cy="1200329"/>
          </a:xfrm>
          <a:prstGeom prst="rect">
            <a:avLst/>
          </a:prstGeom>
          <a:noFill/>
        </p:spPr>
        <p:txBody>
          <a:bodyPr wrap="square" rtlCol="0">
            <a:spAutoFit/>
          </a:bodyPr>
          <a:lstStyle/>
          <a:p>
            <a:r>
              <a:rPr lang="en-GB" sz="2400" dirty="0"/>
              <a:t>Observations of teachers/children/tracking grids</a:t>
            </a:r>
          </a:p>
        </p:txBody>
      </p:sp>
      <p:sp>
        <p:nvSpPr>
          <p:cNvPr id="9" name="TextBox 8"/>
          <p:cNvSpPr txBox="1"/>
          <p:nvPr/>
        </p:nvSpPr>
        <p:spPr>
          <a:xfrm>
            <a:off x="881735" y="4491496"/>
            <a:ext cx="3055888" cy="1200329"/>
          </a:xfrm>
          <a:prstGeom prst="rect">
            <a:avLst/>
          </a:prstGeom>
          <a:noFill/>
        </p:spPr>
        <p:txBody>
          <a:bodyPr wrap="square" rtlCol="0">
            <a:spAutoFit/>
          </a:bodyPr>
          <a:lstStyle/>
          <a:p>
            <a:r>
              <a:rPr lang="en-GB" sz="2400" dirty="0"/>
              <a:t>Lesson Evaluations</a:t>
            </a:r>
          </a:p>
          <a:p>
            <a:r>
              <a:rPr lang="en-GB" sz="2400" dirty="0"/>
              <a:t>Feedback and Lesson observations</a:t>
            </a:r>
          </a:p>
        </p:txBody>
      </p:sp>
      <p:sp>
        <p:nvSpPr>
          <p:cNvPr id="11" name="TextBox 10"/>
          <p:cNvSpPr txBox="1"/>
          <p:nvPr/>
        </p:nvSpPr>
        <p:spPr>
          <a:xfrm>
            <a:off x="457200" y="2478801"/>
            <a:ext cx="3503067" cy="1200329"/>
          </a:xfrm>
          <a:prstGeom prst="rect">
            <a:avLst/>
          </a:prstGeom>
          <a:noFill/>
        </p:spPr>
        <p:txBody>
          <a:bodyPr wrap="square" rtlCol="0">
            <a:spAutoFit/>
          </a:bodyPr>
          <a:lstStyle/>
          <a:p>
            <a:r>
              <a:rPr lang="en-GB" sz="2400" dirty="0"/>
              <a:t>Weekly Review</a:t>
            </a:r>
          </a:p>
          <a:p>
            <a:r>
              <a:rPr lang="en-GB" sz="2400" dirty="0"/>
              <a:t>Feedback and Lesson observations</a:t>
            </a:r>
          </a:p>
        </p:txBody>
      </p:sp>
      <p:sp>
        <p:nvSpPr>
          <p:cNvPr id="12" name="TextBox 11"/>
          <p:cNvSpPr txBox="1"/>
          <p:nvPr/>
        </p:nvSpPr>
        <p:spPr>
          <a:xfrm>
            <a:off x="1444977" y="968163"/>
            <a:ext cx="3503067" cy="461665"/>
          </a:xfrm>
          <a:prstGeom prst="rect">
            <a:avLst/>
          </a:prstGeom>
          <a:noFill/>
        </p:spPr>
        <p:txBody>
          <a:bodyPr wrap="square" rtlCol="0">
            <a:spAutoFit/>
          </a:bodyPr>
          <a:lstStyle/>
          <a:p>
            <a:r>
              <a:rPr lang="en-GB" sz="2400" dirty="0"/>
              <a:t>Lesson/Activity plans</a:t>
            </a:r>
          </a:p>
        </p:txBody>
      </p:sp>
      <p:sp>
        <p:nvSpPr>
          <p:cNvPr id="3" name="TextBox 2"/>
          <p:cNvSpPr txBox="1"/>
          <p:nvPr/>
        </p:nvSpPr>
        <p:spPr>
          <a:xfrm>
            <a:off x="9002555" y="3114264"/>
            <a:ext cx="2715311" cy="1242739"/>
          </a:xfrm>
          <a:prstGeom prst="rect">
            <a:avLst/>
          </a:prstGeom>
          <a:solidFill>
            <a:schemeClr val="bg1"/>
          </a:solidFill>
        </p:spPr>
        <p:txBody>
          <a:bodyPr wrap="square" lIns="288000" tIns="249600" rIns="288000" bIns="249600" rtlCol="0">
            <a:spAutoFit/>
          </a:bodyPr>
          <a:lstStyle/>
          <a:p>
            <a:r>
              <a:rPr lang="en-GB" sz="2400" dirty="0">
                <a:latin typeface="Arial"/>
                <a:cs typeface="Arial"/>
              </a:rPr>
              <a:t>Lesson/activity plans</a:t>
            </a:r>
          </a:p>
        </p:txBody>
      </p:sp>
      <p:sp>
        <p:nvSpPr>
          <p:cNvPr id="5" name="TextBox 4">
            <a:extLst>
              <a:ext uri="{FF2B5EF4-FFF2-40B4-BE49-F238E27FC236}">
                <a16:creationId xmlns:a16="http://schemas.microsoft.com/office/drawing/2014/main" id="{08BE88AD-39F2-43D3-8FE2-8390A69794CA}"/>
              </a:ext>
            </a:extLst>
          </p:cNvPr>
          <p:cNvSpPr txBox="1"/>
          <p:nvPr/>
        </p:nvSpPr>
        <p:spPr>
          <a:xfrm>
            <a:off x="5123755" y="2586681"/>
            <a:ext cx="2715311"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CARD 2</a:t>
            </a:r>
          </a:p>
        </p:txBody>
      </p:sp>
    </p:spTree>
    <p:extLst>
      <p:ext uri="{BB962C8B-B14F-4D97-AF65-F5344CB8AC3E}">
        <p14:creationId xmlns:p14="http://schemas.microsoft.com/office/powerpoint/2010/main" val="4178809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2402-4980-4D99-9839-B431C8A1EC17}"/>
              </a:ext>
            </a:extLst>
          </p:cNvPr>
          <p:cNvSpPr>
            <a:spLocks noGrp="1"/>
          </p:cNvSpPr>
          <p:nvPr>
            <p:ph type="title"/>
          </p:nvPr>
        </p:nvSpPr>
        <p:spPr/>
        <p:txBody>
          <a:bodyPr/>
          <a:lstStyle/>
          <a:p>
            <a:r>
              <a:rPr lang="en-GB" dirty="0"/>
              <a:t>Mid-Phase Moderation Meeting </a:t>
            </a:r>
          </a:p>
        </p:txBody>
      </p:sp>
      <p:sp>
        <p:nvSpPr>
          <p:cNvPr id="3" name="Text Placeholder 2">
            <a:extLst>
              <a:ext uri="{FF2B5EF4-FFF2-40B4-BE49-F238E27FC236}">
                <a16:creationId xmlns:a16="http://schemas.microsoft.com/office/drawing/2014/main" id="{FBBAEF88-C2AC-4C98-AE3A-B4C182ED1F58}"/>
              </a:ext>
            </a:extLst>
          </p:cNvPr>
          <p:cNvSpPr>
            <a:spLocks noGrp="1"/>
          </p:cNvSpPr>
          <p:nvPr>
            <p:ph type="body" sz="quarter" idx="20"/>
          </p:nvPr>
        </p:nvSpPr>
        <p:spPr/>
        <p:txBody>
          <a:bodyPr/>
          <a:lstStyle/>
          <a:p>
            <a:r>
              <a:rPr lang="en-GB" dirty="0"/>
              <a:t>Wednesday 14</a:t>
            </a:r>
            <a:r>
              <a:rPr lang="en-GB" baseline="30000" dirty="0"/>
              <a:t>th</a:t>
            </a:r>
            <a:r>
              <a:rPr lang="en-GB" dirty="0"/>
              <a:t> February 1 – 4pm</a:t>
            </a:r>
          </a:p>
        </p:txBody>
      </p:sp>
      <p:sp>
        <p:nvSpPr>
          <p:cNvPr id="4" name="Slide Number Placeholder 3">
            <a:extLst>
              <a:ext uri="{FF2B5EF4-FFF2-40B4-BE49-F238E27FC236}">
                <a16:creationId xmlns:a16="http://schemas.microsoft.com/office/drawing/2014/main" id="{DFDD713F-B45B-4827-9AF7-50F2609B6AEC}"/>
              </a:ext>
            </a:extLst>
          </p:cNvPr>
          <p:cNvSpPr>
            <a:spLocks noGrp="1"/>
          </p:cNvSpPr>
          <p:nvPr>
            <p:ph type="sldNum" sz="quarter" idx="4"/>
          </p:nvPr>
        </p:nvSpPr>
        <p:spPr/>
        <p:txBody>
          <a:bodyPr/>
          <a:lstStyle/>
          <a:p>
            <a:fld id="{05306F20-FBA2-4746-AE9F-DFBA4FFD6FE5}" type="slidenum">
              <a:rPr lang="en-US" smtClean="0"/>
              <a:t>36</a:t>
            </a:fld>
            <a:endParaRPr lang="en-US" dirty="0"/>
          </a:p>
        </p:txBody>
      </p:sp>
    </p:spTree>
    <p:extLst>
      <p:ext uri="{BB962C8B-B14F-4D97-AF65-F5344CB8AC3E}">
        <p14:creationId xmlns:p14="http://schemas.microsoft.com/office/powerpoint/2010/main" val="384961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1116720"/>
          </a:xfrm>
        </p:spPr>
        <p:txBody>
          <a:bodyPr/>
          <a:lstStyle/>
          <a:p>
            <a:r>
              <a:rPr lang="en-GB" dirty="0"/>
              <a:t>Target setting </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37</a:t>
            </a:fld>
            <a:endParaRPr lang="en-US" dirty="0"/>
          </a:p>
        </p:txBody>
      </p:sp>
      <p:sp>
        <p:nvSpPr>
          <p:cNvPr id="6" name="TextBox 5">
            <a:extLst>
              <a:ext uri="{FF2B5EF4-FFF2-40B4-BE49-F238E27FC236}">
                <a16:creationId xmlns:a16="http://schemas.microsoft.com/office/drawing/2014/main" id="{7DD9BFFE-84C7-4171-81E8-4405BDE673B4}"/>
              </a:ext>
            </a:extLst>
          </p:cNvPr>
          <p:cNvSpPr txBox="1"/>
          <p:nvPr/>
        </p:nvSpPr>
        <p:spPr>
          <a:xfrm>
            <a:off x="6722362" y="2419148"/>
            <a:ext cx="5160433" cy="523220"/>
          </a:xfrm>
          <a:prstGeom prst="rect">
            <a:avLst/>
          </a:prstGeom>
          <a:solidFill>
            <a:schemeClr val="bg1"/>
          </a:solidFill>
        </p:spPr>
        <p:txBody>
          <a:bodyPr wrap="square">
            <a:spAutoFit/>
          </a:bodyPr>
          <a:lstStyle/>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14440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79" y="299560"/>
            <a:ext cx="11260667" cy="1149032"/>
          </a:xfrm>
        </p:spPr>
        <p:txBody>
          <a:bodyPr/>
          <a:lstStyle/>
          <a:p>
            <a:r>
              <a:rPr lang="en-GB" dirty="0">
                <a:solidFill>
                  <a:srgbClr val="002060"/>
                </a:solidFill>
              </a:rPr>
              <a:t>Model for Setting Targets</a:t>
            </a:r>
            <a:br>
              <a:rPr lang="en-GB" dirty="0"/>
            </a:b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38</a:t>
            </a:fld>
            <a:endParaRPr lang="en-US" dirty="0"/>
          </a:p>
        </p:txBody>
      </p:sp>
      <p:graphicFrame>
        <p:nvGraphicFramePr>
          <p:cNvPr id="5" name="Table 4"/>
          <p:cNvGraphicFramePr>
            <a:graphicFrameLocks noGrp="1"/>
          </p:cNvGraphicFramePr>
          <p:nvPr/>
        </p:nvGraphicFramePr>
        <p:xfrm>
          <a:off x="158579" y="2171062"/>
          <a:ext cx="11887199" cy="4202348"/>
        </p:xfrm>
        <a:graphic>
          <a:graphicData uri="http://schemas.openxmlformats.org/drawingml/2006/table">
            <a:tbl>
              <a:tblPr firstRow="1" firstCol="1" bandRow="1">
                <a:tableStyleId>{C4B1156A-380E-4F78-BDF5-A606A8083BF9}</a:tableStyleId>
              </a:tblPr>
              <a:tblGrid>
                <a:gridCol w="2372587">
                  <a:extLst>
                    <a:ext uri="{9D8B030D-6E8A-4147-A177-3AD203B41FA5}">
                      <a16:colId xmlns:a16="http://schemas.microsoft.com/office/drawing/2014/main" val="1701772399"/>
                    </a:ext>
                  </a:extLst>
                </a:gridCol>
                <a:gridCol w="5446644">
                  <a:extLst>
                    <a:ext uri="{9D8B030D-6E8A-4147-A177-3AD203B41FA5}">
                      <a16:colId xmlns:a16="http://schemas.microsoft.com/office/drawing/2014/main" val="566130847"/>
                    </a:ext>
                  </a:extLst>
                </a:gridCol>
                <a:gridCol w="4067968">
                  <a:extLst>
                    <a:ext uri="{9D8B030D-6E8A-4147-A177-3AD203B41FA5}">
                      <a16:colId xmlns:a16="http://schemas.microsoft.com/office/drawing/2014/main" val="3169644854"/>
                    </a:ext>
                  </a:extLst>
                </a:gridCol>
              </a:tblGrid>
              <a:tr h="787804">
                <a:tc>
                  <a:txBody>
                    <a:bodyPr/>
                    <a:lstStyle/>
                    <a:p>
                      <a:pPr>
                        <a:lnSpc>
                          <a:spcPct val="115000"/>
                        </a:lnSpc>
                        <a:spcAft>
                          <a:spcPts val="0"/>
                        </a:spcAft>
                      </a:pPr>
                      <a:r>
                        <a:rPr lang="en-GB" sz="1900" dirty="0">
                          <a:effectLst/>
                        </a:rPr>
                        <a:t>Verb</a:t>
                      </a:r>
                    </a:p>
                    <a:p>
                      <a:pPr>
                        <a:lnSpc>
                          <a:spcPct val="115000"/>
                        </a:lnSpc>
                        <a:spcAft>
                          <a:spcPts val="0"/>
                        </a:spcAft>
                      </a:pPr>
                      <a:r>
                        <a:rPr lang="en-GB" sz="1900" dirty="0">
                          <a:effectLst/>
                        </a:rPr>
                        <a:t>What is to be done</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Object</a:t>
                      </a:r>
                    </a:p>
                    <a:p>
                      <a:pPr>
                        <a:lnSpc>
                          <a:spcPct val="115000"/>
                        </a:lnSpc>
                        <a:spcAft>
                          <a:spcPts val="0"/>
                        </a:spcAft>
                      </a:pPr>
                      <a:r>
                        <a:rPr lang="en-GB" sz="1900" dirty="0">
                          <a:effectLst/>
                        </a:rPr>
                        <a:t>What/whom</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Result</a:t>
                      </a:r>
                    </a:p>
                    <a:p>
                      <a:pPr>
                        <a:lnSpc>
                          <a:spcPct val="115000"/>
                        </a:lnSpc>
                        <a:spcAft>
                          <a:spcPts val="0"/>
                        </a:spcAft>
                      </a:pPr>
                      <a:r>
                        <a:rPr lang="en-GB" sz="1900" dirty="0">
                          <a:effectLst/>
                        </a:rPr>
                        <a:t>What outcome will be achieved</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3571955806"/>
                  </a:ext>
                </a:extLst>
              </a:tr>
              <a:tr h="953601">
                <a:tc>
                  <a:txBody>
                    <a:bodyPr/>
                    <a:lstStyle/>
                    <a:p>
                      <a:pPr>
                        <a:lnSpc>
                          <a:spcPct val="115000"/>
                        </a:lnSpc>
                        <a:spcAft>
                          <a:spcPts val="0"/>
                        </a:spcAft>
                      </a:pPr>
                      <a:r>
                        <a:rPr lang="en-GB" sz="1900" dirty="0">
                          <a:effectLst/>
                        </a:rPr>
                        <a:t>To use …</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…quickly address low level off task behaviours</a:t>
                      </a:r>
                      <a:r>
                        <a:rPr lang="en-GB" sz="1900" baseline="0" dirty="0">
                          <a:effectLst/>
                        </a:rPr>
                        <a:t> using the school’s/class behaviour policy</a:t>
                      </a:r>
                      <a:r>
                        <a:rPr lang="en-GB" sz="1900" dirty="0">
                          <a:effectLst/>
                        </a:rPr>
                        <a:t>…</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..so children’s learning time is maximised and expectations reinforced.  </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2896401684"/>
                  </a:ext>
                </a:extLst>
              </a:tr>
              <a:tr h="675469">
                <a:tc>
                  <a:txBody>
                    <a:bodyPr/>
                    <a:lstStyle/>
                    <a:p>
                      <a:pPr>
                        <a:lnSpc>
                          <a:spcPct val="115000"/>
                        </a:lnSpc>
                        <a:spcAft>
                          <a:spcPts val="0"/>
                        </a:spcAft>
                      </a:pPr>
                      <a:r>
                        <a:rPr lang="en-GB" sz="1900" dirty="0">
                          <a:effectLst/>
                        </a:rPr>
                        <a:t>To model…</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…the schools agreed calculation policy…</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effectLst/>
                        </a:rPr>
                        <a:t>…so that a consistent approach is adopted.</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extLst>
                  <a:ext uri="{0D108BD9-81ED-4DB2-BD59-A6C34878D82A}">
                    <a16:rowId xmlns:a16="http://schemas.microsoft.com/office/drawing/2014/main" val="4173095904"/>
                  </a:ext>
                </a:extLst>
              </a:tr>
              <a:tr h="755213">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To provide….</a:t>
                      </a:r>
                    </a:p>
                  </a:txBody>
                  <a:tcPr marT="0" marB="0"/>
                </a:tc>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…clear LO and SC to the children…</a:t>
                      </a:r>
                    </a:p>
                  </a:txBody>
                  <a:tcPr marT="0" marB="0"/>
                </a:tc>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...so children know what they are learning and how to achieve this.</a:t>
                      </a:r>
                    </a:p>
                  </a:txBody>
                  <a:tcPr marT="0" marB="0"/>
                </a:tc>
                <a:extLst>
                  <a:ext uri="{0D108BD9-81ED-4DB2-BD59-A6C34878D82A}">
                    <a16:rowId xmlns:a16="http://schemas.microsoft.com/office/drawing/2014/main" val="625866306"/>
                  </a:ext>
                </a:extLst>
              </a:tr>
              <a:tr h="1013201">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To deploy..</a:t>
                      </a:r>
                    </a:p>
                  </a:txBody>
                  <a:tcPr marT="0" marB="0"/>
                </a:tc>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…additional adults in the room</a:t>
                      </a:r>
                      <a:r>
                        <a:rPr lang="en-GB" sz="1900" baseline="0" dirty="0">
                          <a:solidFill>
                            <a:srgbClr val="3C3C3C"/>
                          </a:solidFill>
                          <a:effectLst/>
                          <a:latin typeface="Arial" panose="020B0604020202020204" pitchFamily="34" charset="0"/>
                          <a:ea typeface="Calibri" panose="020F0502020204030204" pitchFamily="34" charset="0"/>
                        </a:rPr>
                        <a:t> to support the learning of target children..</a:t>
                      </a:r>
                      <a:endParaRPr lang="en-GB" sz="1900" dirty="0">
                        <a:solidFill>
                          <a:srgbClr val="3C3C3C"/>
                        </a:solidFill>
                        <a:effectLst/>
                        <a:latin typeface="Arial" panose="020B0604020202020204" pitchFamily="34" charset="0"/>
                        <a:ea typeface="Calibri" panose="020F0502020204030204" pitchFamily="34" charset="0"/>
                      </a:endParaRPr>
                    </a:p>
                  </a:txBody>
                  <a:tcPr marT="0" marB="0"/>
                </a:tc>
                <a:tc>
                  <a:txBody>
                    <a:bodyPr/>
                    <a:lstStyle/>
                    <a:p>
                      <a:pPr>
                        <a:lnSpc>
                          <a:spcPct val="115000"/>
                        </a:lnSpc>
                        <a:spcAft>
                          <a:spcPts val="0"/>
                        </a:spcAft>
                      </a:pPr>
                      <a:r>
                        <a:rPr lang="en-GB" sz="1900" dirty="0">
                          <a:solidFill>
                            <a:srgbClr val="3C3C3C"/>
                          </a:solidFill>
                          <a:effectLst/>
                          <a:latin typeface="Arial" panose="020B0604020202020204" pitchFamily="34" charset="0"/>
                          <a:ea typeface="Calibri" panose="020F0502020204030204" pitchFamily="34" charset="0"/>
                        </a:rPr>
                        <a:t>…so children are provided additional input to aid their progression.</a:t>
                      </a:r>
                    </a:p>
                  </a:txBody>
                  <a:tcPr marT="0" marB="0"/>
                </a:tc>
                <a:extLst>
                  <a:ext uri="{0D108BD9-81ED-4DB2-BD59-A6C34878D82A}">
                    <a16:rowId xmlns:a16="http://schemas.microsoft.com/office/drawing/2014/main" val="2976516358"/>
                  </a:ext>
                </a:extLst>
              </a:tr>
            </a:tbl>
          </a:graphicData>
        </a:graphic>
      </p:graphicFrame>
      <p:sp>
        <p:nvSpPr>
          <p:cNvPr id="6" name="TextBox 5">
            <a:extLst>
              <a:ext uri="{FF2B5EF4-FFF2-40B4-BE49-F238E27FC236}">
                <a16:creationId xmlns:a16="http://schemas.microsoft.com/office/drawing/2014/main" id="{B9DCA65B-EF6C-49D2-AFEB-7E48208192F0}"/>
              </a:ext>
            </a:extLst>
          </p:cNvPr>
          <p:cNvSpPr txBox="1"/>
          <p:nvPr/>
        </p:nvSpPr>
        <p:spPr>
          <a:xfrm>
            <a:off x="801979" y="1323379"/>
            <a:ext cx="10600397" cy="584775"/>
          </a:xfrm>
          <a:prstGeom prst="rect">
            <a:avLst/>
          </a:prstGeom>
          <a:solidFill>
            <a:schemeClr val="bg1"/>
          </a:solidFill>
        </p:spPr>
        <p:txBody>
          <a:bodyPr wrap="square">
            <a:spAutoFit/>
          </a:bodyPr>
          <a:lstStyle/>
          <a:p>
            <a:r>
              <a:rPr lang="en-GB" sz="3200" b="1" dirty="0"/>
              <a:t>S</a:t>
            </a:r>
            <a:r>
              <a:rPr lang="en-GB" sz="2400" dirty="0"/>
              <a:t>-Specific </a:t>
            </a:r>
            <a:r>
              <a:rPr lang="en-GB" sz="3200" b="1" dirty="0"/>
              <a:t>M</a:t>
            </a:r>
            <a:r>
              <a:rPr lang="en-GB" sz="2400" dirty="0"/>
              <a:t> – Measurable </a:t>
            </a:r>
            <a:r>
              <a:rPr lang="en-GB" sz="3200" b="1" dirty="0"/>
              <a:t>A</a:t>
            </a:r>
            <a:r>
              <a:rPr lang="en-GB" sz="2400" dirty="0"/>
              <a:t> – Attainable </a:t>
            </a:r>
            <a:r>
              <a:rPr lang="en-GB" sz="3200" b="1" dirty="0"/>
              <a:t>R</a:t>
            </a:r>
            <a:r>
              <a:rPr lang="en-GB" sz="2400" b="1" dirty="0"/>
              <a:t> –</a:t>
            </a:r>
            <a:r>
              <a:rPr lang="en-GB" sz="2400" dirty="0"/>
              <a:t> Realistic </a:t>
            </a:r>
            <a:r>
              <a:rPr lang="en-GB" sz="3200" b="1" dirty="0"/>
              <a:t>T</a:t>
            </a:r>
            <a:r>
              <a:rPr lang="en-GB" sz="2400" dirty="0"/>
              <a:t> – Time Related</a:t>
            </a:r>
          </a:p>
        </p:txBody>
      </p:sp>
    </p:spTree>
    <p:extLst>
      <p:ext uri="{BB962C8B-B14F-4D97-AF65-F5344CB8AC3E}">
        <p14:creationId xmlns:p14="http://schemas.microsoft.com/office/powerpoint/2010/main" val="2585581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EB7E-8F1C-4663-B6B5-C6B7931553A5}"/>
              </a:ext>
            </a:extLst>
          </p:cNvPr>
          <p:cNvSpPr>
            <a:spLocks noGrp="1"/>
          </p:cNvSpPr>
          <p:nvPr>
            <p:ph type="title"/>
          </p:nvPr>
        </p:nvSpPr>
        <p:spPr/>
        <p:txBody>
          <a:bodyPr/>
          <a:lstStyle/>
          <a:p>
            <a:r>
              <a:rPr lang="en-GB" dirty="0"/>
              <a:t>Target setting – SMART </a:t>
            </a:r>
          </a:p>
        </p:txBody>
      </p:sp>
      <p:graphicFrame>
        <p:nvGraphicFramePr>
          <p:cNvPr id="4" name="Table 4">
            <a:extLst>
              <a:ext uri="{FF2B5EF4-FFF2-40B4-BE49-F238E27FC236}">
                <a16:creationId xmlns:a16="http://schemas.microsoft.com/office/drawing/2014/main" id="{4D2D300B-706B-43F3-964B-45BE30411C3F}"/>
              </a:ext>
            </a:extLst>
          </p:cNvPr>
          <p:cNvGraphicFramePr>
            <a:graphicFrameLocks noGrp="1"/>
          </p:cNvGraphicFramePr>
          <p:nvPr>
            <p:extLst>
              <p:ext uri="{D42A27DB-BD31-4B8C-83A1-F6EECF244321}">
                <p14:modId xmlns:p14="http://schemas.microsoft.com/office/powerpoint/2010/main" val="383893219"/>
              </p:ext>
            </p:extLst>
          </p:nvPr>
        </p:nvGraphicFramePr>
        <p:xfrm>
          <a:off x="481414" y="2556932"/>
          <a:ext cx="11229172" cy="2711450"/>
        </p:xfrm>
        <a:graphic>
          <a:graphicData uri="http://schemas.openxmlformats.org/drawingml/2006/table">
            <a:tbl>
              <a:tblPr firstRow="1" bandRow="1">
                <a:tableStyleId>{5C22544A-7EE6-4342-B048-85BDC9FD1C3A}</a:tableStyleId>
              </a:tblPr>
              <a:tblGrid>
                <a:gridCol w="2807293">
                  <a:extLst>
                    <a:ext uri="{9D8B030D-6E8A-4147-A177-3AD203B41FA5}">
                      <a16:colId xmlns:a16="http://schemas.microsoft.com/office/drawing/2014/main" val="1813287213"/>
                    </a:ext>
                  </a:extLst>
                </a:gridCol>
                <a:gridCol w="2807293">
                  <a:extLst>
                    <a:ext uri="{9D8B030D-6E8A-4147-A177-3AD203B41FA5}">
                      <a16:colId xmlns:a16="http://schemas.microsoft.com/office/drawing/2014/main" val="297960710"/>
                    </a:ext>
                  </a:extLst>
                </a:gridCol>
                <a:gridCol w="2807293">
                  <a:extLst>
                    <a:ext uri="{9D8B030D-6E8A-4147-A177-3AD203B41FA5}">
                      <a16:colId xmlns:a16="http://schemas.microsoft.com/office/drawing/2014/main" val="1792095076"/>
                    </a:ext>
                  </a:extLst>
                </a:gridCol>
                <a:gridCol w="2807293">
                  <a:extLst>
                    <a:ext uri="{9D8B030D-6E8A-4147-A177-3AD203B41FA5}">
                      <a16:colId xmlns:a16="http://schemas.microsoft.com/office/drawing/2014/main" val="2177586681"/>
                    </a:ext>
                  </a:extLst>
                </a:gridCol>
              </a:tblGrid>
              <a:tr h="687630">
                <a:tc>
                  <a:txBody>
                    <a:bodyPr/>
                    <a:lstStyle/>
                    <a:p>
                      <a:r>
                        <a:rPr lang="en-GB" dirty="0"/>
                        <a:t>Target 1</a:t>
                      </a:r>
                    </a:p>
                  </a:txBody>
                  <a:tcPr/>
                </a:tc>
                <a:tc>
                  <a:txBody>
                    <a:bodyPr/>
                    <a:lstStyle/>
                    <a:p>
                      <a:r>
                        <a:rPr lang="en-GB" dirty="0"/>
                        <a:t>Target 2</a:t>
                      </a:r>
                    </a:p>
                  </a:txBody>
                  <a:tcPr/>
                </a:tc>
                <a:tc>
                  <a:txBody>
                    <a:bodyPr/>
                    <a:lstStyle/>
                    <a:p>
                      <a:r>
                        <a:rPr lang="en-GB" dirty="0"/>
                        <a:t>Target 3</a:t>
                      </a:r>
                    </a:p>
                  </a:txBody>
                  <a:tcPr/>
                </a:tc>
                <a:tc>
                  <a:txBody>
                    <a:bodyPr/>
                    <a:lstStyle/>
                    <a:p>
                      <a:r>
                        <a:rPr lang="en-GB" dirty="0"/>
                        <a:t>Target 4</a:t>
                      </a:r>
                    </a:p>
                  </a:txBody>
                  <a:tcPr/>
                </a:tc>
                <a:extLst>
                  <a:ext uri="{0D108BD9-81ED-4DB2-BD59-A6C34878D82A}">
                    <a16:rowId xmlns:a16="http://schemas.microsoft.com/office/drawing/2014/main" val="4066133932"/>
                  </a:ext>
                </a:extLst>
              </a:tr>
              <a:tr h="2023820">
                <a:tc>
                  <a:txBody>
                    <a:bodyPr/>
                    <a:lstStyle/>
                    <a:p>
                      <a:r>
                        <a:rPr lang="en-GB" dirty="0"/>
                        <a:t>Increase the pace of the lesson </a:t>
                      </a:r>
                    </a:p>
                  </a:txBody>
                  <a:tcPr/>
                </a:tc>
                <a:tc>
                  <a:txBody>
                    <a:bodyPr/>
                    <a:lstStyle/>
                    <a:p>
                      <a:r>
                        <a:rPr lang="en-GB" dirty="0"/>
                        <a:t>Think about your questioning </a:t>
                      </a:r>
                    </a:p>
                  </a:txBody>
                  <a:tcPr/>
                </a:tc>
                <a:tc>
                  <a:txBody>
                    <a:bodyPr/>
                    <a:lstStyle/>
                    <a:p>
                      <a:r>
                        <a:rPr lang="en-GB" dirty="0"/>
                        <a:t>Manage low level disruption </a:t>
                      </a:r>
                    </a:p>
                  </a:txBody>
                  <a:tcPr/>
                </a:tc>
                <a:tc>
                  <a:txBody>
                    <a:bodyPr/>
                    <a:lstStyle/>
                    <a:p>
                      <a:r>
                        <a:rPr lang="en-GB" dirty="0"/>
                        <a:t>Develop use of attention grabbers </a:t>
                      </a:r>
                    </a:p>
                  </a:txBody>
                  <a:tcPr/>
                </a:tc>
                <a:extLst>
                  <a:ext uri="{0D108BD9-81ED-4DB2-BD59-A6C34878D82A}">
                    <a16:rowId xmlns:a16="http://schemas.microsoft.com/office/drawing/2014/main" val="3415861459"/>
                  </a:ext>
                </a:extLst>
              </a:tr>
            </a:tbl>
          </a:graphicData>
        </a:graphic>
      </p:graphicFrame>
    </p:spTree>
    <p:extLst>
      <p:ext uri="{BB962C8B-B14F-4D97-AF65-F5344CB8AC3E}">
        <p14:creationId xmlns:p14="http://schemas.microsoft.com/office/powerpoint/2010/main" val="74831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1116720"/>
          </a:xfrm>
        </p:spPr>
        <p:txBody>
          <a:bodyPr/>
          <a:lstStyle/>
          <a:p>
            <a:r>
              <a:rPr lang="en-GB" dirty="0"/>
              <a:t>Mentoring </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4</a:t>
            </a:fld>
            <a:endParaRPr lang="en-US" dirty="0"/>
          </a:p>
        </p:txBody>
      </p:sp>
      <p:pic>
        <p:nvPicPr>
          <p:cNvPr id="2050" name="Picture 2" descr="image">
            <a:extLst>
              <a:ext uri="{FF2B5EF4-FFF2-40B4-BE49-F238E27FC236}">
                <a16:creationId xmlns:a16="http://schemas.microsoft.com/office/drawing/2014/main" id="{6B4157CC-3669-414B-8281-273D2C8D1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804" y="878393"/>
            <a:ext cx="2619375" cy="26574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129BEA-C8F3-42C4-BCDB-EC00760953D5}"/>
              </a:ext>
            </a:extLst>
          </p:cNvPr>
          <p:cNvSpPr txBox="1"/>
          <p:nvPr/>
        </p:nvSpPr>
        <p:spPr>
          <a:xfrm>
            <a:off x="9144000" y="3790434"/>
            <a:ext cx="6096000" cy="369332"/>
          </a:xfrm>
          <a:prstGeom prst="rect">
            <a:avLst/>
          </a:prstGeom>
          <a:solidFill>
            <a:schemeClr val="bg1"/>
          </a:solidFill>
        </p:spPr>
        <p:txBody>
          <a:bodyPr wrap="square">
            <a:spAutoFit/>
          </a:bodyPr>
          <a:lstStyle/>
          <a:p>
            <a:r>
              <a:rPr lang="en-GB" dirty="0"/>
              <a:t>National Mentor Standards</a:t>
            </a:r>
          </a:p>
        </p:txBody>
      </p:sp>
    </p:spTree>
    <p:extLst>
      <p:ext uri="{BB962C8B-B14F-4D97-AF65-F5344CB8AC3E}">
        <p14:creationId xmlns:p14="http://schemas.microsoft.com/office/powerpoint/2010/main" val="326842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Professional Development Focus</a:t>
            </a:r>
          </a:p>
        </p:txBody>
      </p:sp>
      <p:sp>
        <p:nvSpPr>
          <p:cNvPr id="3" name="Content Placeholder 2"/>
          <p:cNvSpPr>
            <a:spLocks noGrp="1"/>
          </p:cNvSpPr>
          <p:nvPr>
            <p:ph sz="quarter" idx="11"/>
          </p:nvPr>
        </p:nvSpPr>
        <p:spPr/>
        <p:txBody>
          <a:bodyPr/>
          <a:lstStyle/>
          <a:p>
            <a:pPr marL="0" indent="0">
              <a:buNone/>
            </a:pPr>
            <a:r>
              <a:rPr lang="en-GB" dirty="0"/>
              <a:t>Comes from:</a:t>
            </a:r>
          </a:p>
          <a:p>
            <a:pPr marL="1240336" lvl="1" indent="-609585">
              <a:buFont typeface="+mj-lt"/>
              <a:buAutoNum type="arabicPeriod"/>
            </a:pPr>
            <a:r>
              <a:rPr lang="en-GB" dirty="0"/>
              <a:t>Weekly review target </a:t>
            </a:r>
          </a:p>
          <a:p>
            <a:pPr marL="1240336" lvl="1" indent="-609585">
              <a:buFont typeface="+mj-lt"/>
              <a:buAutoNum type="arabicPeriod"/>
            </a:pPr>
            <a:r>
              <a:rPr lang="en-GB" dirty="0"/>
              <a:t>Lesson observation informal/formal feedback</a:t>
            </a:r>
          </a:p>
          <a:p>
            <a:pPr marL="1240336" lvl="1" indent="-609585">
              <a:buFont typeface="+mj-lt"/>
              <a:buAutoNum type="arabicPeriod"/>
            </a:pPr>
            <a:r>
              <a:rPr lang="en-GB" dirty="0"/>
              <a:t>A consideration pertinent to a particular lesson your trainee is teaching e.g. ensuring equipment is set up safely for P.E.</a:t>
            </a:r>
          </a:p>
          <a:p>
            <a:pPr marL="0" indent="0">
              <a:buNone/>
            </a:pPr>
            <a:r>
              <a:rPr lang="en-GB" dirty="0"/>
              <a:t>Within </a:t>
            </a:r>
            <a:r>
              <a:rPr lang="en-GB" b="1" dirty="0"/>
              <a:t>a lesson </a:t>
            </a:r>
            <a:r>
              <a:rPr lang="en-GB" dirty="0"/>
              <a:t>there should be evidence that they are making progress towards meeting their PDF.</a:t>
            </a:r>
          </a:p>
          <a:p>
            <a:pPr marL="0" indent="0">
              <a:buNone/>
            </a:pPr>
            <a:endParaRPr lang="en-GB" dirty="0"/>
          </a:p>
          <a:p>
            <a:pPr marL="0" indent="0">
              <a:buNone/>
            </a:pPr>
            <a:r>
              <a:rPr lang="en-GB" dirty="0"/>
              <a:t>Targets need to be smart (specific, measurable, achievable, realistic and time bound).</a:t>
            </a:r>
          </a:p>
        </p:txBody>
      </p:sp>
      <p:sp>
        <p:nvSpPr>
          <p:cNvPr id="4" name="Slide Number Placeholder 3"/>
          <p:cNvSpPr>
            <a:spLocks noGrp="1"/>
          </p:cNvSpPr>
          <p:nvPr>
            <p:ph type="sldNum" sz="quarter" idx="4"/>
          </p:nvPr>
        </p:nvSpPr>
        <p:spPr/>
        <p:txBody>
          <a:bodyPr/>
          <a:lstStyle/>
          <a:p>
            <a:fld id="{05306F20-FBA2-4746-AE9F-DFBA4FFD6FE5}" type="slidenum">
              <a:rPr lang="en-US" smtClean="0"/>
              <a:t>40</a:t>
            </a:fld>
            <a:endParaRPr lang="en-US" dirty="0"/>
          </a:p>
        </p:txBody>
      </p:sp>
    </p:spTree>
    <p:extLst>
      <p:ext uri="{BB962C8B-B14F-4D97-AF65-F5344CB8AC3E}">
        <p14:creationId xmlns:p14="http://schemas.microsoft.com/office/powerpoint/2010/main" val="75871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002060"/>
                </a:solidFill>
              </a:rPr>
              <a:t>Professional Development Focus (PDF)</a:t>
            </a:r>
          </a:p>
        </p:txBody>
      </p:sp>
      <p:sp>
        <p:nvSpPr>
          <p:cNvPr id="6" name="Content Placeholder 5"/>
          <p:cNvSpPr>
            <a:spLocks noGrp="1"/>
          </p:cNvSpPr>
          <p:nvPr>
            <p:ph sz="quarter" idx="11"/>
          </p:nvPr>
        </p:nvSpPr>
        <p:spPr>
          <a:xfrm>
            <a:off x="279401" y="1388533"/>
            <a:ext cx="7133772" cy="4080933"/>
          </a:xfrm>
        </p:spPr>
        <p:txBody>
          <a:bodyPr/>
          <a:lstStyle/>
          <a:p>
            <a:pPr marL="527291" indent="-380990">
              <a:spcAft>
                <a:spcPts val="0"/>
              </a:spcAft>
              <a:buFont typeface="Arial" panose="020B0604020202020204" pitchFamily="34" charset="0"/>
              <a:buChar char="•"/>
              <a:defRPr/>
            </a:pPr>
            <a:r>
              <a:rPr lang="en-GB" dirty="0"/>
              <a:t>How the professional development focus emerged</a:t>
            </a:r>
          </a:p>
          <a:p>
            <a:pPr marL="527291" indent="-380990">
              <a:spcAft>
                <a:spcPts val="0"/>
              </a:spcAft>
              <a:buFont typeface="Arial" panose="020B0604020202020204" pitchFamily="34" charset="0"/>
              <a:buChar char="•"/>
              <a:defRPr/>
            </a:pPr>
            <a:r>
              <a:rPr lang="en-GB" dirty="0"/>
              <a:t>Where it demonstrates how this was addressed during the lesson</a:t>
            </a:r>
          </a:p>
          <a:p>
            <a:pPr marL="527291" indent="-380990">
              <a:spcAft>
                <a:spcPts val="0"/>
              </a:spcAft>
              <a:buFont typeface="Arial" panose="020B0604020202020204" pitchFamily="34" charset="0"/>
              <a:buChar char="•"/>
              <a:defRPr/>
            </a:pPr>
            <a:r>
              <a:rPr lang="en-GB" dirty="0"/>
              <a:t>Where they have observed you as their mentor in relation to this PDF</a:t>
            </a:r>
          </a:p>
          <a:p>
            <a:pPr marL="527291" indent="-380990">
              <a:spcAft>
                <a:spcPts val="0"/>
              </a:spcAft>
              <a:buFont typeface="Arial" panose="020B0604020202020204" pitchFamily="34" charset="0"/>
              <a:buChar char="•"/>
              <a:defRPr/>
            </a:pPr>
            <a:r>
              <a:rPr lang="en-GB" dirty="0"/>
              <a:t>Was this an effective PDF? Why?</a:t>
            </a:r>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41</a:t>
            </a:fld>
            <a:endParaRPr lang="en-US" dirty="0"/>
          </a:p>
        </p:txBody>
      </p:sp>
      <p:pic>
        <p:nvPicPr>
          <p:cNvPr id="7" name="Content Placeholder 7">
            <a:extLst>
              <a:ext uri="{FF2B5EF4-FFF2-40B4-BE49-F238E27FC236}">
                <a16:creationId xmlns:a16="http://schemas.microsoft.com/office/drawing/2014/main" id="{9B29EFF6-41A5-48BB-839C-0237E27D3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19182" y="1439251"/>
            <a:ext cx="3998685" cy="349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37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1116720"/>
          </a:xfrm>
        </p:spPr>
        <p:txBody>
          <a:bodyPr/>
          <a:lstStyle/>
          <a:p>
            <a:r>
              <a:rPr lang="en-GB" dirty="0"/>
              <a:t>Directed Tasks </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42</a:t>
            </a:fld>
            <a:endParaRPr lang="en-US" dirty="0"/>
          </a:p>
        </p:txBody>
      </p:sp>
      <p:sp>
        <p:nvSpPr>
          <p:cNvPr id="6" name="TextBox 5">
            <a:extLst>
              <a:ext uri="{FF2B5EF4-FFF2-40B4-BE49-F238E27FC236}">
                <a16:creationId xmlns:a16="http://schemas.microsoft.com/office/drawing/2014/main" id="{7DD9BFFE-84C7-4171-81E8-4405BDE673B4}"/>
              </a:ext>
            </a:extLst>
          </p:cNvPr>
          <p:cNvSpPr txBox="1"/>
          <p:nvPr/>
        </p:nvSpPr>
        <p:spPr>
          <a:xfrm>
            <a:off x="6722362" y="2419148"/>
            <a:ext cx="5160433" cy="523220"/>
          </a:xfrm>
          <a:prstGeom prst="rect">
            <a:avLst/>
          </a:prstGeom>
          <a:solidFill>
            <a:schemeClr val="bg1"/>
          </a:solidFill>
        </p:spPr>
        <p:txBody>
          <a:bodyPr wrap="square">
            <a:spAutoFit/>
          </a:bodyPr>
          <a:lstStyle/>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760976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B72C21BD-3023-44AA-A02A-869EE8E25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4" y="1456550"/>
            <a:ext cx="6786741" cy="52109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ACA6D2-434F-4B2F-B2A1-0B15374FF8C1}"/>
              </a:ext>
            </a:extLst>
          </p:cNvPr>
          <p:cNvSpPr txBox="1"/>
          <p:nvPr/>
        </p:nvSpPr>
        <p:spPr>
          <a:xfrm>
            <a:off x="4864100" y="6115735"/>
            <a:ext cx="7327900" cy="369332"/>
          </a:xfrm>
          <a:prstGeom prst="rect">
            <a:avLst/>
          </a:prstGeom>
          <a:solidFill>
            <a:schemeClr val="bg1"/>
          </a:solidFill>
        </p:spPr>
        <p:txBody>
          <a:bodyPr wrap="square">
            <a:spAutoFit/>
          </a:bodyPr>
          <a:lstStyle/>
          <a:p>
            <a:r>
              <a:rPr lang="en-GB" dirty="0"/>
              <a:t>https://pgce-school-experience.le.ac.uk/directed-tasks-for-phase-2/</a:t>
            </a:r>
          </a:p>
        </p:txBody>
      </p:sp>
      <p:pic>
        <p:nvPicPr>
          <p:cNvPr id="1028" name="Picture 4" descr="image">
            <a:extLst>
              <a:ext uri="{FF2B5EF4-FFF2-40B4-BE49-F238E27FC236}">
                <a16:creationId xmlns:a16="http://schemas.microsoft.com/office/drawing/2014/main" id="{38114196-3F56-4E20-A5BD-C1B8E17A0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2147887"/>
            <a:ext cx="25527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49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72A6-BAAA-446A-B7A1-007EDC3610FE}"/>
              </a:ext>
            </a:extLst>
          </p:cNvPr>
          <p:cNvSpPr>
            <a:spLocks noGrp="1"/>
          </p:cNvSpPr>
          <p:nvPr>
            <p:ph type="title"/>
          </p:nvPr>
        </p:nvSpPr>
        <p:spPr>
          <a:xfrm>
            <a:off x="313928" y="1384901"/>
            <a:ext cx="10543371" cy="574516"/>
          </a:xfrm>
        </p:spPr>
        <p:txBody>
          <a:bodyPr/>
          <a:lstStyle/>
          <a:p>
            <a:r>
              <a:rPr lang="en-GB" dirty="0"/>
              <a:t>The details!</a:t>
            </a:r>
          </a:p>
        </p:txBody>
      </p:sp>
      <p:sp>
        <p:nvSpPr>
          <p:cNvPr id="3" name="Text Placeholder 2">
            <a:extLst>
              <a:ext uri="{FF2B5EF4-FFF2-40B4-BE49-F238E27FC236}">
                <a16:creationId xmlns:a16="http://schemas.microsoft.com/office/drawing/2014/main" id="{7CEA8976-D5C0-4734-A1CB-1E2F766A5802}"/>
              </a:ext>
            </a:extLst>
          </p:cNvPr>
          <p:cNvSpPr>
            <a:spLocks noGrp="1"/>
          </p:cNvSpPr>
          <p:nvPr>
            <p:ph type="body" sz="quarter" idx="20"/>
          </p:nvPr>
        </p:nvSpPr>
        <p:spPr>
          <a:xfrm>
            <a:off x="109212" y="2164134"/>
            <a:ext cx="11900818" cy="4021875"/>
          </a:xfrm>
        </p:spPr>
        <p:txBody>
          <a:bodyPr/>
          <a:lstStyle/>
          <a:p>
            <a:r>
              <a:rPr lang="en-GB" dirty="0"/>
              <a:t>The university-led students’ personal tutor will visit twice during phase 2</a:t>
            </a:r>
          </a:p>
          <a:p>
            <a:r>
              <a:rPr lang="en-GB" dirty="0"/>
              <a:t>School direct students will have one visit from their personal tutor and one from their SD lead </a:t>
            </a:r>
          </a:p>
          <a:p>
            <a:r>
              <a:rPr lang="en-GB" dirty="0"/>
              <a:t>You will receive a ‘Friday email’ each week to summarise the expectations for the following week </a:t>
            </a:r>
          </a:p>
          <a:p>
            <a:r>
              <a:rPr lang="en-GB" dirty="0"/>
              <a:t>You should aim to formally observe and feedback to your trainee once a week but you will also have informal professional discussions throughout the placement </a:t>
            </a:r>
          </a:p>
          <a:p>
            <a:r>
              <a:rPr lang="en-GB" dirty="0"/>
              <a:t>The CARD should form part of your weekly review meetings and support you and your trainee in tracking progress and setting targets </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217712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212" y="201693"/>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When to raise concerns</a:t>
            </a:r>
          </a:p>
        </p:txBody>
      </p:sp>
      <p:sp>
        <p:nvSpPr>
          <p:cNvPr id="6" name="Content Placeholder 5"/>
          <p:cNvSpPr>
            <a:spLocks noGrp="1"/>
          </p:cNvSpPr>
          <p:nvPr>
            <p:ph sz="quarter" idx="11"/>
          </p:nvPr>
        </p:nvSpPr>
        <p:spPr>
          <a:xfrm>
            <a:off x="223211" y="1010196"/>
            <a:ext cx="11822567" cy="4080933"/>
          </a:xfrm>
        </p:spPr>
        <p:txBody>
          <a:bodyPr/>
          <a:lstStyle/>
          <a:p>
            <a:r>
              <a:rPr lang="en-GB" dirty="0">
                <a:latin typeface="Calibri" panose="020F0502020204030204" pitchFamily="34" charset="0"/>
                <a:cs typeface="Calibri" panose="020F0502020204030204" pitchFamily="34" charset="0"/>
              </a:rPr>
              <a:t>Is the trainee behaving </a:t>
            </a:r>
            <a:r>
              <a:rPr lang="en-GB" b="1" dirty="0">
                <a:latin typeface="Calibri" panose="020F0502020204030204" pitchFamily="34" charset="0"/>
                <a:cs typeface="Calibri" panose="020F0502020204030204" pitchFamily="34" charset="0"/>
              </a:rPr>
              <a:t>consistently </a:t>
            </a:r>
            <a:r>
              <a:rPr lang="en-GB" dirty="0">
                <a:latin typeface="Calibri" panose="020F0502020204030204" pitchFamily="34" charset="0"/>
                <a:cs typeface="Calibri" panose="020F0502020204030204" pitchFamily="34" charset="0"/>
              </a:rPr>
              <a:t>and to a high standard to the personal and professional conduct element of Part 2 of the standards? </a:t>
            </a:r>
          </a:p>
          <a:p>
            <a:r>
              <a:rPr lang="en-GB" dirty="0">
                <a:latin typeface="Calibri" panose="020F0502020204030204" pitchFamily="34" charset="0"/>
                <a:cs typeface="Calibri" panose="020F0502020204030204" pitchFamily="34" charset="0"/>
              </a:rPr>
              <a:t>Are they meeting your expectations of what is outlined for this stage of their development?</a:t>
            </a:r>
          </a:p>
          <a:p>
            <a:r>
              <a:rPr lang="en-GB" dirty="0">
                <a:latin typeface="Calibri" panose="020F0502020204030204" pitchFamily="34" charset="0"/>
                <a:cs typeface="Calibri" panose="020F0502020204030204" pitchFamily="34" charset="0"/>
              </a:rPr>
              <a:t>Are they meeting your expectations for progress within the professional development cycle, from your observations, weekly reviews and discussions?</a:t>
            </a:r>
          </a:p>
          <a:p>
            <a:pPr marL="0" indent="0">
              <a:buNone/>
            </a:pPr>
            <a:r>
              <a:rPr lang="en-GB" dirty="0">
                <a:latin typeface="Calibri" panose="020F0502020204030204" pitchFamily="34" charset="0"/>
                <a:cs typeface="Calibri" panose="020F0502020204030204" pitchFamily="34" charset="0"/>
              </a:rPr>
              <a:t>If not:</a:t>
            </a:r>
          </a:p>
          <a:p>
            <a:r>
              <a:rPr lang="en-GB" dirty="0">
                <a:latin typeface="Calibri" panose="020F0502020204030204" pitchFamily="34" charset="0"/>
                <a:cs typeface="Calibri" panose="020F0502020204030204" pitchFamily="34" charset="0"/>
              </a:rPr>
              <a:t>Speak to your Visiting Tutor when they visit/ make contact</a:t>
            </a:r>
          </a:p>
          <a:p>
            <a:r>
              <a:rPr lang="en-GB" dirty="0">
                <a:latin typeface="Calibri" panose="020F0502020204030204" pitchFamily="34" charset="0"/>
                <a:cs typeface="Calibri" panose="020F0502020204030204" pitchFamily="34" charset="0"/>
              </a:rPr>
              <a:t>If you have serious concerns, email your Visiting Tutor and they will discuss the next stage of the support process with you</a:t>
            </a:r>
          </a:p>
          <a:p>
            <a:r>
              <a:rPr lang="en-GB" dirty="0">
                <a:latin typeface="Calibri" panose="020F0502020204030204" pitchFamily="34" charset="0"/>
                <a:cs typeface="Calibri" panose="020F0502020204030204" pitchFamily="34" charset="0"/>
              </a:rPr>
              <a:t>If your concerns relate to Part 2, contact your Visiting Tutor immediately </a:t>
            </a:r>
          </a:p>
          <a:p>
            <a:pPr marL="0" indent="0">
              <a:buNone/>
            </a:pP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45</a:t>
            </a:fld>
            <a:endParaRPr lang="en-US" dirty="0"/>
          </a:p>
        </p:txBody>
      </p:sp>
    </p:spTree>
    <p:extLst>
      <p:ext uri="{BB962C8B-B14F-4D97-AF65-F5344CB8AC3E}">
        <p14:creationId xmlns:p14="http://schemas.microsoft.com/office/powerpoint/2010/main" val="199014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625" y="201693"/>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What does the CCF say?</a:t>
            </a:r>
          </a:p>
        </p:txBody>
      </p:sp>
      <p:sp>
        <p:nvSpPr>
          <p:cNvPr id="6" name="Content Placeholder 5"/>
          <p:cNvSpPr>
            <a:spLocks noGrp="1"/>
          </p:cNvSpPr>
          <p:nvPr>
            <p:ph sz="quarter" idx="11"/>
          </p:nvPr>
        </p:nvSpPr>
        <p:spPr>
          <a:xfrm>
            <a:off x="208626" y="935116"/>
            <a:ext cx="11837153" cy="4080933"/>
          </a:xfrm>
        </p:spPr>
        <p:txBody>
          <a:bodyPr/>
          <a:lstStyle/>
          <a:p>
            <a:r>
              <a:rPr lang="en-GB" b="1" dirty="0">
                <a:latin typeface="Calibri" panose="020F0502020204030204" pitchFamily="34" charset="0"/>
                <a:cs typeface="Calibri" panose="020F0502020204030204" pitchFamily="34" charset="0"/>
              </a:rPr>
              <a:t>Discussing and analysing with expert colleagues</a:t>
            </a:r>
            <a:r>
              <a:rPr lang="en-GB" dirty="0">
                <a:latin typeface="Calibri" panose="020F0502020204030204" pitchFamily="34" charset="0"/>
                <a:cs typeface="Calibri" panose="020F0502020204030204" pitchFamily="34" charset="0"/>
              </a:rPr>
              <a:t>: Interrogate with an expert colleague – using the best available evidence – what makes a particular approach successful or unsuccessful, reflecting on how this approach might be integrated into the trainee’s own practice. </a:t>
            </a:r>
          </a:p>
          <a:p>
            <a:r>
              <a:rPr lang="en-GB" b="1" dirty="0">
                <a:latin typeface="Calibri" panose="020F0502020204030204" pitchFamily="34" charset="0"/>
                <a:cs typeface="Calibri" panose="020F0502020204030204" pitchFamily="34" charset="0"/>
              </a:rPr>
              <a:t>Observing how expert colleagues … and deconstructing this approach</a:t>
            </a:r>
            <a:r>
              <a:rPr lang="en-GB" dirty="0">
                <a:latin typeface="Calibri" panose="020F0502020204030204" pitchFamily="34" charset="0"/>
                <a:cs typeface="Calibri" panose="020F0502020204030204" pitchFamily="34" charset="0"/>
              </a:rPr>
              <a:t>: Working with expert colleagues – using the best available evidence – to critique a particular approach – whether using in-class observation, modelling or analysis of video – to understand what might make it successful or unsuccessful. </a:t>
            </a:r>
          </a:p>
          <a:p>
            <a:r>
              <a:rPr lang="en-GB" b="1" dirty="0">
                <a:latin typeface="Calibri" panose="020F0502020204030204" pitchFamily="34" charset="0"/>
                <a:cs typeface="Calibri" panose="020F0502020204030204" pitchFamily="34" charset="0"/>
              </a:rPr>
              <a:t>Receiving clear consistent and effective mentoring</a:t>
            </a:r>
            <a:r>
              <a:rPr lang="en-GB" dirty="0">
                <a:latin typeface="Calibri" panose="020F0502020204030204" pitchFamily="34" charset="0"/>
                <a:cs typeface="Calibri" panose="020F0502020204030204" pitchFamily="34" charset="0"/>
              </a:rPr>
              <a:t>: Receiving structured feedback from expert colleagues on a particular approach – using the best available evidence – to provide a structured process for improving the trainee’s practice.</a:t>
            </a:r>
          </a:p>
        </p:txBody>
      </p:sp>
      <p:sp>
        <p:nvSpPr>
          <p:cNvPr id="4" name="Slide Number Placeholder 3"/>
          <p:cNvSpPr>
            <a:spLocks noGrp="1"/>
          </p:cNvSpPr>
          <p:nvPr>
            <p:ph type="sldNum" sz="quarter" idx="4"/>
          </p:nvPr>
        </p:nvSpPr>
        <p:spPr/>
        <p:txBody>
          <a:bodyPr/>
          <a:lstStyle/>
          <a:p>
            <a:fld id="{05306F20-FBA2-4746-AE9F-DFBA4FFD6FE5}" type="slidenum">
              <a:rPr lang="en-US" smtClean="0"/>
              <a:t>46</a:t>
            </a:fld>
            <a:endParaRPr lang="en-US" dirty="0"/>
          </a:p>
        </p:txBody>
      </p:sp>
    </p:spTree>
    <p:extLst>
      <p:ext uri="{BB962C8B-B14F-4D97-AF65-F5344CB8AC3E}">
        <p14:creationId xmlns:p14="http://schemas.microsoft.com/office/powerpoint/2010/main" val="5483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72A6-BAAA-446A-B7A1-007EDC3610FE}"/>
              </a:ext>
            </a:extLst>
          </p:cNvPr>
          <p:cNvSpPr>
            <a:spLocks noGrp="1"/>
          </p:cNvSpPr>
          <p:nvPr>
            <p:ph type="title"/>
          </p:nvPr>
        </p:nvSpPr>
        <p:spPr/>
        <p:txBody>
          <a:bodyPr/>
          <a:lstStyle/>
          <a:p>
            <a:r>
              <a:rPr lang="en-GB" dirty="0"/>
              <a:t>Ofsted updates </a:t>
            </a:r>
          </a:p>
        </p:txBody>
      </p:sp>
      <p:sp>
        <p:nvSpPr>
          <p:cNvPr id="3" name="Text Placeholder 2">
            <a:extLst>
              <a:ext uri="{FF2B5EF4-FFF2-40B4-BE49-F238E27FC236}">
                <a16:creationId xmlns:a16="http://schemas.microsoft.com/office/drawing/2014/main" id="{7CEA8976-D5C0-4734-A1CB-1E2F766A5802}"/>
              </a:ext>
            </a:extLst>
          </p:cNvPr>
          <p:cNvSpPr>
            <a:spLocks noGrp="1"/>
          </p:cNvSpPr>
          <p:nvPr>
            <p:ph type="body" sz="quarter" idx="20"/>
          </p:nvPr>
        </p:nvSpPr>
        <p:spPr/>
        <p:txBody>
          <a:bodyPr/>
          <a:lstStyle/>
          <a:p>
            <a:r>
              <a:rPr lang="en-GB" dirty="0"/>
              <a:t>SEND focus</a:t>
            </a:r>
          </a:p>
          <a:p>
            <a:r>
              <a:rPr lang="en-GB" dirty="0"/>
              <a:t>Making the links between university sessions and school-based learning</a:t>
            </a:r>
          </a:p>
          <a:p>
            <a:r>
              <a:rPr lang="en-GB" dirty="0"/>
              <a:t>Core content embedded through both – ‘purposeful integration’ </a:t>
            </a:r>
          </a:p>
        </p:txBody>
      </p:sp>
    </p:spTree>
    <p:extLst>
      <p:ext uri="{BB962C8B-B14F-4D97-AF65-F5344CB8AC3E}">
        <p14:creationId xmlns:p14="http://schemas.microsoft.com/office/powerpoint/2010/main" val="1535607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9110"/>
            <a:ext cx="11260667" cy="574516"/>
          </a:xfrm>
        </p:spPr>
        <p:txBody>
          <a:bodyPr/>
          <a:lstStyle/>
          <a:p>
            <a:r>
              <a:rPr lang="en-GB" dirty="0">
                <a:solidFill>
                  <a:srgbClr val="002060"/>
                </a:solidFill>
              </a:rPr>
              <a:t>Professional Development Cycle</a:t>
            </a:r>
          </a:p>
        </p:txBody>
      </p:sp>
      <p:sp>
        <p:nvSpPr>
          <p:cNvPr id="4" name="Slide Number Placeholder 3"/>
          <p:cNvSpPr>
            <a:spLocks noGrp="1"/>
          </p:cNvSpPr>
          <p:nvPr>
            <p:ph type="sldNum" sz="quarter" idx="4"/>
          </p:nvPr>
        </p:nvSpPr>
        <p:spPr/>
        <p:txBody>
          <a:bodyPr/>
          <a:lstStyle/>
          <a:p>
            <a:fld id="{05306F20-FBA2-4746-AE9F-DFBA4FFD6FE5}" type="slidenum">
              <a:rPr lang="en-US" smtClean="0"/>
              <a:t>48</a:t>
            </a:fld>
            <a:endParaRPr lang="en-US" dirty="0"/>
          </a:p>
        </p:txBody>
      </p:sp>
      <p:graphicFrame>
        <p:nvGraphicFramePr>
          <p:cNvPr id="7" name="Diagram 6"/>
          <p:cNvGraphicFramePr/>
          <p:nvPr/>
        </p:nvGraphicFramePr>
        <p:xfrm>
          <a:off x="1444977" y="1174046"/>
          <a:ext cx="9482667" cy="442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090619" y="598832"/>
            <a:ext cx="2627247" cy="1200329"/>
          </a:xfrm>
          <a:prstGeom prst="rect">
            <a:avLst/>
          </a:prstGeom>
          <a:noFill/>
        </p:spPr>
        <p:txBody>
          <a:bodyPr wrap="square" rtlCol="0">
            <a:spAutoFit/>
          </a:bodyPr>
          <a:lstStyle/>
          <a:p>
            <a:r>
              <a:rPr lang="en-GB" sz="2400" dirty="0"/>
              <a:t>Observations of teachers/children/tracking grids</a:t>
            </a:r>
          </a:p>
        </p:txBody>
      </p:sp>
      <p:sp>
        <p:nvSpPr>
          <p:cNvPr id="9" name="TextBox 8"/>
          <p:cNvSpPr txBox="1"/>
          <p:nvPr/>
        </p:nvSpPr>
        <p:spPr>
          <a:xfrm>
            <a:off x="881735" y="4491496"/>
            <a:ext cx="3055888" cy="1200329"/>
          </a:xfrm>
          <a:prstGeom prst="rect">
            <a:avLst/>
          </a:prstGeom>
          <a:noFill/>
        </p:spPr>
        <p:txBody>
          <a:bodyPr wrap="square" rtlCol="0">
            <a:spAutoFit/>
          </a:bodyPr>
          <a:lstStyle/>
          <a:p>
            <a:r>
              <a:rPr lang="en-GB" sz="2400" dirty="0"/>
              <a:t>Lesson Evaluations</a:t>
            </a:r>
          </a:p>
          <a:p>
            <a:r>
              <a:rPr lang="en-GB" sz="2400" dirty="0"/>
              <a:t>Feedback and Lesson observations</a:t>
            </a:r>
          </a:p>
        </p:txBody>
      </p:sp>
      <p:sp>
        <p:nvSpPr>
          <p:cNvPr id="11" name="TextBox 10"/>
          <p:cNvSpPr txBox="1"/>
          <p:nvPr/>
        </p:nvSpPr>
        <p:spPr>
          <a:xfrm>
            <a:off x="457200" y="2478801"/>
            <a:ext cx="3503067" cy="1200329"/>
          </a:xfrm>
          <a:prstGeom prst="rect">
            <a:avLst/>
          </a:prstGeom>
          <a:noFill/>
        </p:spPr>
        <p:txBody>
          <a:bodyPr wrap="square" rtlCol="0">
            <a:spAutoFit/>
          </a:bodyPr>
          <a:lstStyle/>
          <a:p>
            <a:r>
              <a:rPr lang="en-GB" sz="2400" dirty="0"/>
              <a:t>Weekly Review</a:t>
            </a:r>
          </a:p>
          <a:p>
            <a:r>
              <a:rPr lang="en-GB" sz="2400" dirty="0"/>
              <a:t>Feedback and Lesson observations</a:t>
            </a:r>
          </a:p>
        </p:txBody>
      </p:sp>
      <p:sp>
        <p:nvSpPr>
          <p:cNvPr id="12" name="TextBox 11"/>
          <p:cNvSpPr txBox="1"/>
          <p:nvPr/>
        </p:nvSpPr>
        <p:spPr>
          <a:xfrm>
            <a:off x="1444977" y="968163"/>
            <a:ext cx="3503067" cy="461665"/>
          </a:xfrm>
          <a:prstGeom prst="rect">
            <a:avLst/>
          </a:prstGeom>
          <a:noFill/>
        </p:spPr>
        <p:txBody>
          <a:bodyPr wrap="square" rtlCol="0">
            <a:spAutoFit/>
          </a:bodyPr>
          <a:lstStyle/>
          <a:p>
            <a:r>
              <a:rPr lang="en-GB" sz="2400" dirty="0"/>
              <a:t>Lesson/Activity plans</a:t>
            </a:r>
          </a:p>
        </p:txBody>
      </p:sp>
      <p:sp>
        <p:nvSpPr>
          <p:cNvPr id="3" name="TextBox 2"/>
          <p:cNvSpPr txBox="1"/>
          <p:nvPr/>
        </p:nvSpPr>
        <p:spPr>
          <a:xfrm>
            <a:off x="9002555" y="3114264"/>
            <a:ext cx="2715311" cy="1242739"/>
          </a:xfrm>
          <a:prstGeom prst="rect">
            <a:avLst/>
          </a:prstGeom>
          <a:solidFill>
            <a:schemeClr val="bg1"/>
          </a:solidFill>
        </p:spPr>
        <p:txBody>
          <a:bodyPr wrap="square" lIns="288000" tIns="249600" rIns="288000" bIns="249600" rtlCol="0">
            <a:spAutoFit/>
          </a:bodyPr>
          <a:lstStyle/>
          <a:p>
            <a:r>
              <a:rPr lang="en-GB" sz="2400" dirty="0">
                <a:latin typeface="Arial"/>
                <a:cs typeface="Arial"/>
              </a:rPr>
              <a:t>Lesson/activity plans</a:t>
            </a:r>
          </a:p>
        </p:txBody>
      </p:sp>
      <p:sp>
        <p:nvSpPr>
          <p:cNvPr id="5" name="TextBox 4">
            <a:extLst>
              <a:ext uri="{FF2B5EF4-FFF2-40B4-BE49-F238E27FC236}">
                <a16:creationId xmlns:a16="http://schemas.microsoft.com/office/drawing/2014/main" id="{08BE88AD-39F2-43D3-8FE2-8390A69794CA}"/>
              </a:ext>
            </a:extLst>
          </p:cNvPr>
          <p:cNvSpPr txBox="1"/>
          <p:nvPr/>
        </p:nvSpPr>
        <p:spPr>
          <a:xfrm>
            <a:off x="5123755" y="2586681"/>
            <a:ext cx="2715311" cy="1055165"/>
          </a:xfrm>
          <a:prstGeom prst="rect">
            <a:avLst/>
          </a:prstGeom>
          <a:solidFill>
            <a:schemeClr val="bg1"/>
          </a:solidFill>
        </p:spPr>
        <p:txBody>
          <a:bodyPr wrap="square" lIns="216000" tIns="187200" rIns="216000" bIns="187200" rtlCol="0">
            <a:spAutoFit/>
          </a:bodyPr>
          <a:lstStyle/>
          <a:p>
            <a:r>
              <a:rPr lang="en-GB" sz="4400" b="1" i="0" dirty="0">
                <a:solidFill>
                  <a:schemeClr val="accent1"/>
                </a:solidFill>
                <a:latin typeface="Arial"/>
                <a:cs typeface="Arial"/>
              </a:rPr>
              <a:t>CARD 2</a:t>
            </a:r>
          </a:p>
        </p:txBody>
      </p:sp>
    </p:spTree>
    <p:extLst>
      <p:ext uri="{BB962C8B-B14F-4D97-AF65-F5344CB8AC3E}">
        <p14:creationId xmlns:p14="http://schemas.microsoft.com/office/powerpoint/2010/main" val="1876325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uot;&quot;">
            <a:extLst>
              <a:ext uri="{FF2B5EF4-FFF2-40B4-BE49-F238E27FC236}">
                <a16:creationId xmlns:a16="http://schemas.microsoft.com/office/drawing/2014/main" id="{409E2130-AA1E-2A44-AC9C-C31B2DBA6315}"/>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3" name="Title 2">
            <a:extLst>
              <a:ext uri="{FF2B5EF4-FFF2-40B4-BE49-F238E27FC236}">
                <a16:creationId xmlns:a16="http://schemas.microsoft.com/office/drawing/2014/main" id="{A7D6F2B1-B24B-7B48-8793-E342785AF17B}"/>
              </a:ext>
            </a:extLst>
          </p:cNvPr>
          <p:cNvSpPr>
            <a:spLocks noGrp="1"/>
          </p:cNvSpPr>
          <p:nvPr>
            <p:ph type="title"/>
          </p:nvPr>
        </p:nvSpPr>
        <p:spPr>
          <a:xfrm>
            <a:off x="1337734" y="2419148"/>
            <a:ext cx="5046133" cy="1116720"/>
          </a:xfrm>
        </p:spPr>
        <p:txBody>
          <a:bodyPr/>
          <a:lstStyle/>
          <a:p>
            <a:r>
              <a:rPr lang="en-GB" dirty="0"/>
              <a:t>Questions?</a:t>
            </a:r>
          </a:p>
        </p:txBody>
      </p:sp>
      <p:sp>
        <p:nvSpPr>
          <p:cNvPr id="2" name="Slide Number Placeholder 1">
            <a:extLst>
              <a:ext uri="{FF2B5EF4-FFF2-40B4-BE49-F238E27FC236}">
                <a16:creationId xmlns:a16="http://schemas.microsoft.com/office/drawing/2014/main" id="{F0866E44-70AC-BD4D-9DA0-AE0C97F0BC85}"/>
              </a:ext>
            </a:extLst>
          </p:cNvPr>
          <p:cNvSpPr>
            <a:spLocks noGrp="1"/>
          </p:cNvSpPr>
          <p:nvPr>
            <p:ph type="sldNum" sz="quarter" idx="4"/>
          </p:nvPr>
        </p:nvSpPr>
        <p:spPr/>
        <p:txBody>
          <a:bodyPr/>
          <a:lstStyle/>
          <a:p>
            <a:fld id="{05306F20-FBA2-4746-AE9F-DFBA4FFD6FE5}" type="slidenum">
              <a:rPr lang="en-US" smtClean="0"/>
              <a:t>49</a:t>
            </a:fld>
            <a:endParaRPr lang="en-US" dirty="0"/>
          </a:p>
        </p:txBody>
      </p:sp>
      <p:sp>
        <p:nvSpPr>
          <p:cNvPr id="6" name="TextBox 5">
            <a:extLst>
              <a:ext uri="{FF2B5EF4-FFF2-40B4-BE49-F238E27FC236}">
                <a16:creationId xmlns:a16="http://schemas.microsoft.com/office/drawing/2014/main" id="{7DD9BFFE-84C7-4171-81E8-4405BDE673B4}"/>
              </a:ext>
            </a:extLst>
          </p:cNvPr>
          <p:cNvSpPr txBox="1"/>
          <p:nvPr/>
        </p:nvSpPr>
        <p:spPr>
          <a:xfrm>
            <a:off x="6383867" y="603266"/>
            <a:ext cx="5160433" cy="3170099"/>
          </a:xfrm>
          <a:prstGeom prst="rect">
            <a:avLst/>
          </a:prstGeom>
          <a:solidFill>
            <a:schemeClr val="bg1"/>
          </a:solidFill>
        </p:spPr>
        <p:txBody>
          <a:bodyPr wrap="square">
            <a:spAutoFit/>
          </a:bodyPr>
          <a:lstStyle/>
          <a:p>
            <a:pPr marL="0" indent="0">
              <a:buNone/>
            </a:pPr>
            <a:r>
              <a:rPr lang="en-GB" sz="2000" dirty="0">
                <a:solidFill>
                  <a:srgbClr val="000000"/>
                </a:solidFill>
                <a:effectLst/>
                <a:latin typeface="Segoe UI" panose="020B0502040204020203" pitchFamily="34" charset="0"/>
                <a:ea typeface="Calibri" panose="020F0502020204030204" pitchFamily="34" charset="0"/>
              </a:rPr>
              <a:t>1) The mentoring role </a:t>
            </a:r>
          </a:p>
          <a:p>
            <a:pPr marL="0" indent="0">
              <a:buNone/>
            </a:pPr>
            <a:endParaRPr lang="en-GB" sz="2000" dirty="0">
              <a:solidFill>
                <a:srgbClr val="000000"/>
              </a:solidFill>
              <a:latin typeface="Segoe UI" panose="020B0502040204020203" pitchFamily="34" charset="0"/>
              <a:ea typeface="Calibri" panose="020F0502020204030204" pitchFamily="34" charset="0"/>
            </a:endParaRPr>
          </a:p>
          <a:p>
            <a:pPr marL="0" indent="0">
              <a:buNone/>
            </a:pPr>
            <a:r>
              <a:rPr lang="en-GB" sz="2000" dirty="0">
                <a:solidFill>
                  <a:srgbClr val="000000"/>
                </a:solidFill>
                <a:effectLst/>
                <a:latin typeface="Segoe UI" panose="020B0502040204020203" pitchFamily="34" charset="0"/>
                <a:ea typeface="Calibri" panose="020F0502020204030204" pitchFamily="34" charset="0"/>
              </a:rPr>
              <a:t>2) The University of Leiceste</a:t>
            </a:r>
            <a:r>
              <a:rPr lang="en-GB" sz="2000" dirty="0">
                <a:solidFill>
                  <a:srgbClr val="000000"/>
                </a:solidFill>
                <a:latin typeface="Segoe UI" panose="020B0502040204020203" pitchFamily="34" charset="0"/>
                <a:ea typeface="Calibri" panose="020F0502020204030204" pitchFamily="34" charset="0"/>
              </a:rPr>
              <a:t>r curriculum and assessment  </a:t>
            </a:r>
          </a:p>
          <a:p>
            <a:pPr marL="0" indent="0">
              <a:buNone/>
            </a:pPr>
            <a:endParaRPr lang="en-GB" sz="2000" dirty="0">
              <a:solidFill>
                <a:srgbClr val="000000"/>
              </a:solidFill>
              <a:latin typeface="Segoe UI" panose="020B0502040204020203" pitchFamily="34" charset="0"/>
              <a:ea typeface="Calibri" panose="020F0502020204030204" pitchFamily="34" charset="0"/>
            </a:endParaRPr>
          </a:p>
          <a:p>
            <a:pPr marL="0" indent="0">
              <a:buNone/>
            </a:pPr>
            <a:r>
              <a:rPr lang="en-GB" sz="2000" dirty="0">
                <a:solidFill>
                  <a:srgbClr val="000000"/>
                </a:solidFill>
                <a:effectLst/>
                <a:latin typeface="Segoe UI" panose="020B0502040204020203" pitchFamily="34" charset="0"/>
                <a:ea typeface="Calibri" panose="020F0502020204030204" pitchFamily="34" charset="0"/>
              </a:rPr>
              <a:t>3</a:t>
            </a:r>
            <a:r>
              <a:rPr lang="en-GB" sz="2000" dirty="0">
                <a:solidFill>
                  <a:srgbClr val="000000"/>
                </a:solidFill>
                <a:latin typeface="Segoe UI" panose="020B0502040204020203" pitchFamily="34" charset="0"/>
                <a:ea typeface="Calibri" panose="020F0502020204030204" pitchFamily="34" charset="0"/>
              </a:rPr>
              <a:t>) SMART Targets and PDF input</a:t>
            </a:r>
            <a:endParaRPr lang="en-GB" sz="2000" dirty="0">
              <a:latin typeface="Calibri" panose="020F0502020204030204" pitchFamily="34" charset="0"/>
              <a:ea typeface="Calibri" panose="020F0502020204030204" pitchFamily="34" charset="0"/>
            </a:endParaRPr>
          </a:p>
          <a:p>
            <a:pPr marL="0" indent="0">
              <a:buNone/>
            </a:pPr>
            <a:endParaRPr lang="en-GB" sz="2000" dirty="0">
              <a:solidFill>
                <a:srgbClr val="000000"/>
              </a:solidFill>
              <a:effectLst/>
              <a:latin typeface="Segoe UI" panose="020B0502040204020203" pitchFamily="34" charset="0"/>
              <a:ea typeface="Calibri" panose="020F0502020204030204" pitchFamily="34" charset="0"/>
            </a:endParaRPr>
          </a:p>
          <a:p>
            <a:pPr marL="0" indent="0">
              <a:buNone/>
            </a:pPr>
            <a:r>
              <a:rPr lang="en-GB" sz="2000" dirty="0">
                <a:solidFill>
                  <a:srgbClr val="000000"/>
                </a:solidFill>
                <a:latin typeface="Segoe UI" panose="020B0502040204020203" pitchFamily="34" charset="0"/>
                <a:ea typeface="Calibri" panose="020F0502020204030204" pitchFamily="34" charset="0"/>
              </a:rPr>
              <a:t>4) </a:t>
            </a:r>
            <a:r>
              <a:rPr lang="en-GB" sz="2000" dirty="0">
                <a:solidFill>
                  <a:srgbClr val="000000"/>
                </a:solidFill>
                <a:effectLst/>
                <a:latin typeface="Segoe UI" panose="020B0502040204020203" pitchFamily="34" charset="0"/>
                <a:ea typeface="Calibri" panose="020F0502020204030204" pitchFamily="34" charset="0"/>
              </a:rPr>
              <a:t>Expectations for Phase 2 for trainees  </a:t>
            </a:r>
          </a:p>
          <a:p>
            <a:pPr marL="0" indent="0">
              <a:buNone/>
            </a:pPr>
            <a:endParaRPr lang="en-GB" sz="2000" dirty="0">
              <a:solidFill>
                <a:srgbClr val="000000"/>
              </a:solidFill>
              <a:effectLst/>
              <a:latin typeface="Calibri" panose="020F0502020204030204" pitchFamily="34" charset="0"/>
              <a:ea typeface="Calibri" panose="020F0502020204030204" pitchFamily="34" charset="0"/>
            </a:endParaRPr>
          </a:p>
          <a:p>
            <a:pPr marL="0" indent="0">
              <a:buNone/>
            </a:pPr>
            <a:r>
              <a:rPr lang="en-GB" sz="2000" dirty="0">
                <a:solidFill>
                  <a:srgbClr val="000000"/>
                </a:solidFill>
                <a:latin typeface="Calibri" panose="020F0502020204030204" pitchFamily="34" charset="0"/>
                <a:ea typeface="Calibri" panose="020F0502020204030204" pitchFamily="34" charset="0"/>
              </a:rPr>
              <a:t>5) </a:t>
            </a:r>
            <a:r>
              <a:rPr lang="en-GB" sz="2000" dirty="0">
                <a:solidFill>
                  <a:srgbClr val="000000"/>
                </a:solidFill>
                <a:effectLst/>
                <a:latin typeface="Segoe UI" panose="020B0502040204020203" pitchFamily="34" charset="0"/>
                <a:ea typeface="Calibri" panose="020F0502020204030204" pitchFamily="34" charset="0"/>
              </a:rPr>
              <a:t>Review the PD cycle and key messages  </a:t>
            </a:r>
            <a:endParaRPr lang="en-GB" sz="20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4C25D1A-D6F8-4475-AE15-B19901CC866B}"/>
              </a:ext>
            </a:extLst>
          </p:cNvPr>
          <p:cNvSpPr txBox="1"/>
          <p:nvPr/>
        </p:nvSpPr>
        <p:spPr>
          <a:xfrm>
            <a:off x="8565979" y="4808744"/>
            <a:ext cx="3479800" cy="1547607"/>
          </a:xfrm>
          <a:prstGeom prst="rect">
            <a:avLst/>
          </a:prstGeom>
          <a:solidFill>
            <a:schemeClr val="bg1"/>
          </a:solidFill>
        </p:spPr>
        <p:txBody>
          <a:bodyPr wrap="square" lIns="216000" tIns="187200" rIns="216000" bIns="187200" rtlCol="0">
            <a:spAutoFit/>
          </a:bodyPr>
          <a:lstStyle/>
          <a:p>
            <a:r>
              <a:rPr lang="en-GB" sz="4400" b="1" dirty="0">
                <a:solidFill>
                  <a:schemeClr val="accent1"/>
                </a:solidFill>
                <a:latin typeface="Arial"/>
                <a:cs typeface="Arial"/>
              </a:rPr>
              <a:t>Thank you!</a:t>
            </a:r>
          </a:p>
          <a:p>
            <a:endParaRPr lang="en-GB" sz="1600" b="1" i="0" dirty="0">
              <a:latin typeface="Arial"/>
              <a:cs typeface="Arial"/>
            </a:endParaRPr>
          </a:p>
          <a:p>
            <a:r>
              <a:rPr lang="en-GB" sz="1600" b="1" i="0" dirty="0">
                <a:latin typeface="Arial"/>
                <a:cs typeface="Arial"/>
              </a:rPr>
              <a:t>See you on 14</a:t>
            </a:r>
            <a:r>
              <a:rPr lang="en-GB" sz="1600" b="1" i="0" baseline="30000" dirty="0">
                <a:latin typeface="Arial"/>
                <a:cs typeface="Arial"/>
              </a:rPr>
              <a:t>th</a:t>
            </a:r>
            <a:r>
              <a:rPr lang="en-GB" sz="1600" b="1" i="0" dirty="0">
                <a:latin typeface="Arial"/>
                <a:cs typeface="Arial"/>
              </a:rPr>
              <a:t> February </a:t>
            </a:r>
          </a:p>
        </p:txBody>
      </p:sp>
    </p:spTree>
    <p:extLst>
      <p:ext uri="{BB962C8B-B14F-4D97-AF65-F5344CB8AC3E}">
        <p14:creationId xmlns:p14="http://schemas.microsoft.com/office/powerpoint/2010/main" val="14559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4F1F-9F64-4A66-9A5A-2D7EC7AA871E}"/>
              </a:ext>
            </a:extLst>
          </p:cNvPr>
          <p:cNvSpPr>
            <a:spLocks noGrp="1"/>
          </p:cNvSpPr>
          <p:nvPr>
            <p:ph type="title"/>
          </p:nvPr>
        </p:nvSpPr>
        <p:spPr>
          <a:xfrm>
            <a:off x="818896" y="1589618"/>
            <a:ext cx="10543371" cy="1148904"/>
          </a:xfrm>
        </p:spPr>
        <p:txBody>
          <a:bodyPr/>
          <a:lstStyle/>
          <a:p>
            <a:r>
              <a:rPr lang="en-GB" dirty="0"/>
              <a:t>What are the rules of professionalism as a teacher in your school?</a:t>
            </a:r>
          </a:p>
        </p:txBody>
      </p:sp>
      <p:sp>
        <p:nvSpPr>
          <p:cNvPr id="3" name="Text Placeholder 2">
            <a:extLst>
              <a:ext uri="{FF2B5EF4-FFF2-40B4-BE49-F238E27FC236}">
                <a16:creationId xmlns:a16="http://schemas.microsoft.com/office/drawing/2014/main" id="{27FC36C9-5439-4E36-9FC0-EE69EC741BCA}"/>
              </a:ext>
            </a:extLst>
          </p:cNvPr>
          <p:cNvSpPr>
            <a:spLocks noGrp="1"/>
          </p:cNvSpPr>
          <p:nvPr>
            <p:ph type="body" sz="quarter" idx="20"/>
          </p:nvPr>
        </p:nvSpPr>
        <p:spPr>
          <a:xfrm>
            <a:off x="818895" y="3113170"/>
            <a:ext cx="10543371" cy="3744830"/>
          </a:xfrm>
        </p:spPr>
        <p:txBody>
          <a:bodyPr/>
          <a:lstStyle/>
          <a:p>
            <a:r>
              <a:rPr lang="en-GB" dirty="0"/>
              <a:t>What are explicit? What are implicit? </a:t>
            </a:r>
          </a:p>
          <a:p>
            <a:r>
              <a:rPr lang="en-GB" dirty="0"/>
              <a:t>What issues might a beginning teacher have at the start of Phase 2 in terms of professionalism and following cultural norms in your school?</a:t>
            </a:r>
          </a:p>
          <a:p>
            <a:r>
              <a:rPr lang="en-GB" dirty="0"/>
              <a:t>How can you as a mentor help to introduce beginning teachers to your professional community?</a:t>
            </a:r>
          </a:p>
        </p:txBody>
      </p:sp>
    </p:spTree>
    <p:extLst>
      <p:ext uri="{BB962C8B-B14F-4D97-AF65-F5344CB8AC3E}">
        <p14:creationId xmlns:p14="http://schemas.microsoft.com/office/powerpoint/2010/main" val="309676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A21E-73ED-4A40-B82C-12B824702D8C}"/>
              </a:ext>
            </a:extLst>
          </p:cNvPr>
          <p:cNvSpPr>
            <a:spLocks noGrp="1"/>
          </p:cNvSpPr>
          <p:nvPr>
            <p:ph type="title"/>
          </p:nvPr>
        </p:nvSpPr>
        <p:spPr/>
        <p:txBody>
          <a:bodyPr/>
          <a:lstStyle/>
          <a:p>
            <a:r>
              <a:rPr lang="en-GB" dirty="0"/>
              <a:t>National Mentor Standards</a:t>
            </a:r>
          </a:p>
        </p:txBody>
      </p:sp>
      <p:sp>
        <p:nvSpPr>
          <p:cNvPr id="3" name="Text Placeholder 2">
            <a:extLst>
              <a:ext uri="{FF2B5EF4-FFF2-40B4-BE49-F238E27FC236}">
                <a16:creationId xmlns:a16="http://schemas.microsoft.com/office/drawing/2014/main" id="{EA965A24-62F8-4B74-A77F-D49786951506}"/>
              </a:ext>
            </a:extLst>
          </p:cNvPr>
          <p:cNvSpPr>
            <a:spLocks noGrp="1"/>
          </p:cNvSpPr>
          <p:nvPr>
            <p:ph type="body" sz="quarter" idx="20"/>
          </p:nvPr>
        </p:nvSpPr>
        <p:spPr>
          <a:xfrm>
            <a:off x="829733" y="2164134"/>
            <a:ext cx="10543371" cy="4021875"/>
          </a:xfrm>
        </p:spPr>
        <p:txBody>
          <a:bodyPr/>
          <a:lstStyle/>
          <a:p>
            <a:pPr marL="0" indent="0">
              <a:buNone/>
            </a:pPr>
            <a:r>
              <a:rPr lang="en-GB" sz="1800" b="1" dirty="0"/>
              <a:t>Standard 3 – Professionalism </a:t>
            </a:r>
          </a:p>
          <a:p>
            <a:pPr marL="0" indent="0">
              <a:buNone/>
            </a:pPr>
            <a:r>
              <a:rPr lang="en-GB" sz="1800" dirty="0"/>
              <a:t>Set high expectations and induct the trainee to understand their role and responsibilities as a teacher </a:t>
            </a:r>
          </a:p>
          <a:p>
            <a:pPr marL="0" indent="0">
              <a:buNone/>
            </a:pPr>
            <a:r>
              <a:rPr lang="en-GB" sz="1800" dirty="0"/>
              <a:t>The mentor should: </a:t>
            </a:r>
          </a:p>
          <a:p>
            <a:pPr marL="0" indent="0">
              <a:buNone/>
            </a:pPr>
            <a:r>
              <a:rPr lang="en-GB" sz="1800" dirty="0"/>
              <a:t>• </a:t>
            </a:r>
            <a:r>
              <a:rPr lang="en-GB" sz="1800" dirty="0">
                <a:highlight>
                  <a:srgbClr val="FFFF00"/>
                </a:highlight>
              </a:rPr>
              <a:t>encourage the trainee to participate in the life of the school and understand its role within the wider community; </a:t>
            </a:r>
          </a:p>
          <a:p>
            <a:pPr marL="0" indent="0">
              <a:buNone/>
            </a:pPr>
            <a:r>
              <a:rPr lang="en-GB" sz="1800" dirty="0"/>
              <a:t>• </a:t>
            </a:r>
            <a:r>
              <a:rPr lang="en-GB" sz="1800" dirty="0">
                <a:highlight>
                  <a:srgbClr val="FFFF00"/>
                </a:highlight>
              </a:rPr>
              <a:t>support the trainee in developing the highest standards of professional and personal conduct; </a:t>
            </a:r>
          </a:p>
          <a:p>
            <a:pPr marL="0" indent="0">
              <a:buNone/>
            </a:pPr>
            <a:r>
              <a:rPr lang="en-GB" sz="1800" dirty="0"/>
              <a:t>• support the trainee in promoting equality and diversity; </a:t>
            </a:r>
          </a:p>
          <a:p>
            <a:pPr marL="0" indent="0">
              <a:buNone/>
            </a:pPr>
            <a:r>
              <a:rPr lang="en-GB" sz="1800" dirty="0"/>
              <a:t>• ensure the trainee understands and complies with relevant legislation, including that related to the safeguarding of children; and </a:t>
            </a:r>
          </a:p>
          <a:p>
            <a:pPr marL="0" indent="0">
              <a:buNone/>
            </a:pPr>
            <a:r>
              <a:rPr lang="en-GB" sz="1800" dirty="0"/>
              <a:t>• </a:t>
            </a:r>
            <a:r>
              <a:rPr lang="en-GB" sz="1800" dirty="0">
                <a:highlight>
                  <a:srgbClr val="FFFF00"/>
                </a:highlight>
              </a:rPr>
              <a:t>support the trainee to develop skills to manage time effectively. </a:t>
            </a:r>
          </a:p>
        </p:txBody>
      </p:sp>
    </p:spTree>
    <p:extLst>
      <p:ext uri="{BB962C8B-B14F-4D97-AF65-F5344CB8AC3E}">
        <p14:creationId xmlns:p14="http://schemas.microsoft.com/office/powerpoint/2010/main" val="333902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37"/>
            <a:ext cx="11260667" cy="574516"/>
          </a:xfrm>
        </p:spPr>
        <p:txBody>
          <a:bodyPr/>
          <a:lstStyle/>
          <a:p>
            <a:r>
              <a:rPr lang="en-GB" dirty="0">
                <a:solidFill>
                  <a:srgbClr val="C00000"/>
                </a:solidFill>
                <a:latin typeface="Calibri" panose="020F0502020204030204" pitchFamily="34" charset="0"/>
                <a:cs typeface="Calibri" panose="020F0502020204030204" pitchFamily="34" charset="0"/>
              </a:rPr>
              <a:t>Traditional </a:t>
            </a:r>
            <a:r>
              <a:rPr lang="en-GB" dirty="0">
                <a:solidFill>
                  <a:schemeClr val="bg2">
                    <a:lumMod val="50000"/>
                  </a:schemeClr>
                </a:solidFill>
                <a:latin typeface="Calibri" panose="020F0502020204030204" pitchFamily="34" charset="0"/>
                <a:cs typeface="Calibri" panose="020F0502020204030204" pitchFamily="34" charset="0"/>
              </a:rPr>
              <a:t>vs</a:t>
            </a:r>
            <a:r>
              <a:rPr lang="en-GB" dirty="0">
                <a:latin typeface="Calibri" panose="020F0502020204030204" pitchFamily="34" charset="0"/>
                <a:cs typeface="Calibri" panose="020F0502020204030204" pitchFamily="34" charset="0"/>
              </a:rPr>
              <a:t> Educative mentoring </a:t>
            </a:r>
          </a:p>
        </p:txBody>
      </p:sp>
      <p:sp>
        <p:nvSpPr>
          <p:cNvPr id="3" name="Content Placeholder 2"/>
          <p:cNvSpPr>
            <a:spLocks noGrp="1"/>
          </p:cNvSpPr>
          <p:nvPr>
            <p:ph sz="quarter" idx="11"/>
          </p:nvPr>
        </p:nvSpPr>
        <p:spPr>
          <a:xfrm>
            <a:off x="264695" y="888057"/>
            <a:ext cx="11781084" cy="5207943"/>
          </a:xfrm>
        </p:spPr>
        <p:txBody>
          <a:bodyPr/>
          <a:lstStyle/>
          <a:p>
            <a:pPr marL="0" indent="0">
              <a:buNone/>
            </a:pPr>
            <a:r>
              <a:rPr lang="en-GB" sz="2133" dirty="0">
                <a:solidFill>
                  <a:srgbClr val="C00000"/>
                </a:solidFill>
                <a:latin typeface="Calibri" panose="020F0502020204030204" pitchFamily="34" charset="0"/>
                <a:cs typeface="Calibri" panose="020F0502020204030204" pitchFamily="34" charset="0"/>
              </a:rPr>
              <a:t>Mentors show their mentees plans for scrutiny – ‘Here is my lesson plan, now write your own’</a:t>
            </a:r>
          </a:p>
          <a:p>
            <a:pPr marL="0" indent="0">
              <a:buNone/>
            </a:pPr>
            <a:r>
              <a:rPr lang="en-GB" sz="2133" dirty="0">
                <a:latin typeface="Calibri" panose="020F0502020204030204" pitchFamily="34" charset="0"/>
                <a:cs typeface="Calibri" panose="020F0502020204030204" pitchFamily="34" charset="0"/>
              </a:rPr>
              <a:t>Educative mentors co-plan collaboratively making thoughts and discussions explicit</a:t>
            </a:r>
          </a:p>
          <a:p>
            <a:pPr marL="0" indent="0">
              <a:buNone/>
            </a:pPr>
            <a:endParaRPr lang="en-GB" sz="2133" dirty="0">
              <a:solidFill>
                <a:srgbClr val="C00000"/>
              </a:solidFill>
              <a:latin typeface="Calibri" panose="020F0502020204030204" pitchFamily="34" charset="0"/>
              <a:cs typeface="Calibri" panose="020F0502020204030204" pitchFamily="34" charset="0"/>
            </a:endParaRPr>
          </a:p>
          <a:p>
            <a:pPr marL="0" indent="0">
              <a:buNone/>
            </a:pPr>
            <a:r>
              <a:rPr lang="en-GB" sz="2133" dirty="0">
                <a:solidFill>
                  <a:srgbClr val="C00000"/>
                </a:solidFill>
                <a:latin typeface="Calibri" panose="020F0502020204030204" pitchFamily="34" charset="0"/>
                <a:cs typeface="Calibri" panose="020F0502020204030204" pitchFamily="34" charset="0"/>
              </a:rPr>
              <a:t>‘Watch me, now you do that.’</a:t>
            </a:r>
          </a:p>
          <a:p>
            <a:pPr marL="0" indent="0">
              <a:buNone/>
            </a:pPr>
            <a:r>
              <a:rPr lang="en-GB" sz="2133" dirty="0">
                <a:latin typeface="Calibri" panose="020F0502020204030204" pitchFamily="34" charset="0"/>
                <a:cs typeface="Calibri" panose="020F0502020204030204" pitchFamily="34" charset="0"/>
              </a:rPr>
              <a:t>Did you notice… Why do you think I did that?</a:t>
            </a:r>
          </a:p>
          <a:p>
            <a:pPr marL="0" indent="0">
              <a:buNone/>
            </a:pPr>
            <a:endParaRPr lang="en-GB" sz="2133" dirty="0">
              <a:latin typeface="Calibri" panose="020F0502020204030204" pitchFamily="34" charset="0"/>
              <a:cs typeface="Calibri" panose="020F0502020204030204" pitchFamily="34" charset="0"/>
            </a:endParaRPr>
          </a:p>
          <a:p>
            <a:pPr marL="0" indent="0">
              <a:buNone/>
            </a:pPr>
            <a:r>
              <a:rPr lang="en-GB" sz="2133" dirty="0">
                <a:solidFill>
                  <a:srgbClr val="C00000"/>
                </a:solidFill>
                <a:latin typeface="Calibri" panose="020F0502020204030204" pitchFamily="34" charset="0"/>
                <a:cs typeface="Calibri" panose="020F0502020204030204" pitchFamily="34" charset="0"/>
              </a:rPr>
              <a:t>You did…. and this happened. You could have…</a:t>
            </a:r>
          </a:p>
          <a:p>
            <a:pPr marL="0" indent="0">
              <a:buNone/>
            </a:pPr>
            <a:r>
              <a:rPr lang="en-GB" sz="2133" dirty="0">
                <a:latin typeface="Calibri" panose="020F0502020204030204" pitchFamily="34" charset="0"/>
                <a:cs typeface="Calibri" panose="020F0502020204030204" pitchFamily="34" charset="0"/>
              </a:rPr>
              <a:t>Did you notice… What does that tell us? What might we do instead?</a:t>
            </a:r>
          </a:p>
          <a:p>
            <a:pPr marL="0" indent="0">
              <a:buNone/>
            </a:pPr>
            <a:endParaRPr lang="en-GB" sz="2133" dirty="0">
              <a:latin typeface="Calibri" panose="020F0502020204030204" pitchFamily="34" charset="0"/>
              <a:cs typeface="Calibri" panose="020F0502020204030204" pitchFamily="34" charset="0"/>
            </a:endParaRPr>
          </a:p>
          <a:p>
            <a:pPr marL="0" indent="0">
              <a:buNone/>
            </a:pPr>
            <a:r>
              <a:rPr lang="en-GB" sz="2133" dirty="0">
                <a:solidFill>
                  <a:srgbClr val="C00000"/>
                </a:solidFill>
                <a:latin typeface="Calibri" panose="020F0502020204030204" pitchFamily="34" charset="0"/>
                <a:cs typeface="Calibri" panose="020F0502020204030204" pitchFamily="34" charset="0"/>
              </a:rPr>
              <a:t>I have seen… Therefore, I think you are working towards…</a:t>
            </a:r>
          </a:p>
          <a:p>
            <a:pPr marL="0" indent="0">
              <a:buNone/>
            </a:pPr>
            <a:r>
              <a:rPr lang="en-GB" sz="2133" dirty="0">
                <a:latin typeface="Calibri" panose="020F0502020204030204" pitchFamily="34" charset="0"/>
                <a:cs typeface="Calibri" panose="020F0502020204030204" pitchFamily="34" charset="0"/>
              </a:rPr>
              <a:t>How well do you think you are getting on with this? Where is it still challenging for you?</a:t>
            </a:r>
          </a:p>
          <a:p>
            <a:pPr marL="0" indent="0">
              <a:buNone/>
            </a:pP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05306F20-FBA2-4746-AE9F-DFBA4FFD6FE5}" type="slidenum">
              <a:rPr lang="en-US">
                <a:solidFill>
                  <a:srgbClr val="3C3C3C">
                    <a:tint val="75000"/>
                  </a:srgbClr>
                </a:solidFill>
                <a:latin typeface="Arial"/>
              </a:rPr>
              <a:pPr defTabSz="609585"/>
              <a:t>7</a:t>
            </a:fld>
            <a:endParaRPr lang="en-US" dirty="0">
              <a:solidFill>
                <a:srgbClr val="3C3C3C">
                  <a:tint val="75000"/>
                </a:srgbClr>
              </a:solidFill>
              <a:latin typeface="Arial"/>
            </a:endParaRPr>
          </a:p>
        </p:txBody>
      </p:sp>
    </p:spTree>
    <p:extLst>
      <p:ext uri="{BB962C8B-B14F-4D97-AF65-F5344CB8AC3E}">
        <p14:creationId xmlns:p14="http://schemas.microsoft.com/office/powerpoint/2010/main" val="265071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896" y="548681"/>
            <a:ext cx="10772504" cy="1267057"/>
          </a:xfrm>
        </p:spPr>
        <p:txBody>
          <a:bodyPr/>
          <a:lstStyle/>
          <a:p>
            <a:br>
              <a:rPr lang="en-GB" b="1" dirty="0"/>
            </a:br>
            <a:r>
              <a:rPr lang="en-GB" b="1" dirty="0">
                <a:solidFill>
                  <a:schemeClr val="tx2"/>
                </a:solidFill>
              </a:rPr>
              <a:t>One model for your weekly meetings/ feedback/ professional discussions</a:t>
            </a:r>
            <a:br>
              <a:rPr lang="en-GB" b="1" dirty="0">
                <a:solidFill>
                  <a:schemeClr val="tx2"/>
                </a:solidFill>
              </a:rPr>
            </a:br>
            <a:r>
              <a:rPr lang="en-GB" b="1" i="1" dirty="0">
                <a:solidFill>
                  <a:schemeClr val="tx2"/>
                </a:solidFill>
              </a:rPr>
              <a:t>The three </a:t>
            </a:r>
            <a:r>
              <a:rPr lang="en-GB" b="1" i="1" dirty="0" err="1">
                <a:solidFill>
                  <a:schemeClr val="tx2"/>
                </a:solidFill>
              </a:rPr>
              <a:t>Es</a:t>
            </a:r>
            <a:r>
              <a:rPr lang="en-GB" b="1" i="1" dirty="0">
                <a:solidFill>
                  <a:schemeClr val="tx2"/>
                </a:solidFill>
              </a:rPr>
              <a:t> of Questioning </a:t>
            </a:r>
          </a:p>
        </p:txBody>
      </p:sp>
      <p:sp>
        <p:nvSpPr>
          <p:cNvPr id="3" name="Content Placeholder 2"/>
          <p:cNvSpPr>
            <a:spLocks noGrp="1"/>
          </p:cNvSpPr>
          <p:nvPr>
            <p:ph idx="1"/>
          </p:nvPr>
        </p:nvSpPr>
        <p:spPr>
          <a:xfrm>
            <a:off x="914402" y="2769327"/>
            <a:ext cx="10667999" cy="3467984"/>
          </a:xfrm>
        </p:spPr>
        <p:txBody>
          <a:bodyPr/>
          <a:lstStyle/>
          <a:p>
            <a:pPr marL="0" indent="0">
              <a:buNone/>
            </a:pPr>
            <a:r>
              <a:rPr lang="en-GB" sz="4000" dirty="0"/>
              <a:t>Establish</a:t>
            </a:r>
          </a:p>
          <a:p>
            <a:pPr marL="0" indent="0">
              <a:buNone/>
            </a:pPr>
            <a:r>
              <a:rPr lang="en-GB" sz="4000" dirty="0"/>
              <a:t>Expand</a:t>
            </a:r>
          </a:p>
          <a:p>
            <a:pPr marL="0" indent="0">
              <a:buNone/>
            </a:pPr>
            <a:r>
              <a:rPr lang="en-GB" sz="4000" dirty="0"/>
              <a:t>Explore </a:t>
            </a:r>
          </a:p>
        </p:txBody>
      </p:sp>
      <p:sp>
        <p:nvSpPr>
          <p:cNvPr id="4" name="TextBox 3"/>
          <p:cNvSpPr txBox="1"/>
          <p:nvPr/>
        </p:nvSpPr>
        <p:spPr>
          <a:xfrm>
            <a:off x="914401" y="6237309"/>
            <a:ext cx="4506687" cy="369332"/>
          </a:xfrm>
          <a:prstGeom prst="rect">
            <a:avLst/>
          </a:prstGeom>
          <a:noFill/>
        </p:spPr>
        <p:txBody>
          <a:bodyPr wrap="square" rtlCol="0">
            <a:spAutoFit/>
          </a:bodyPr>
          <a:lstStyle/>
          <a:p>
            <a:pPr defTabSz="609585"/>
            <a:r>
              <a:rPr lang="en-GB" dirty="0">
                <a:solidFill>
                  <a:srgbClr val="515B70"/>
                </a:solidFill>
                <a:latin typeface="Arial"/>
              </a:rPr>
              <a:t>With thanks to </a:t>
            </a:r>
            <a:r>
              <a:rPr lang="en-GB" dirty="0" err="1">
                <a:solidFill>
                  <a:srgbClr val="515B70"/>
                </a:solidFill>
                <a:latin typeface="Arial"/>
              </a:rPr>
              <a:t>Haili</a:t>
            </a:r>
            <a:r>
              <a:rPr lang="en-GB" dirty="0">
                <a:solidFill>
                  <a:srgbClr val="515B70"/>
                </a:solidFill>
                <a:latin typeface="Arial"/>
              </a:rPr>
              <a:t> Hughes</a:t>
            </a:r>
          </a:p>
        </p:txBody>
      </p:sp>
    </p:spTree>
    <p:extLst>
      <p:ext uri="{BB962C8B-B14F-4D97-AF65-F5344CB8AC3E}">
        <p14:creationId xmlns:p14="http://schemas.microsoft.com/office/powerpoint/2010/main" val="223554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548642"/>
            <a:ext cx="11059885" cy="5688671"/>
          </a:xfrm>
        </p:spPr>
        <p:txBody>
          <a:bodyPr/>
          <a:lstStyle/>
          <a:p>
            <a:pPr marL="0" indent="0">
              <a:buNone/>
            </a:pPr>
            <a:r>
              <a:rPr lang="en-GB" sz="4000" b="1" dirty="0">
                <a:solidFill>
                  <a:schemeClr val="tx2"/>
                </a:solidFill>
                <a:latin typeface="Calibri" panose="020F0502020204030204" pitchFamily="34" charset="0"/>
                <a:cs typeface="Calibri" panose="020F0502020204030204" pitchFamily="34" charset="0"/>
              </a:rPr>
              <a:t>Establish</a:t>
            </a:r>
            <a:r>
              <a:rPr lang="en-GB" sz="4000" dirty="0">
                <a:solidFill>
                  <a:schemeClr val="tx2"/>
                </a:solidFill>
                <a:latin typeface="Calibri" panose="020F0502020204030204" pitchFamily="34" charset="0"/>
                <a:cs typeface="Calibri" panose="020F0502020204030204" pitchFamily="34" charset="0"/>
              </a:rPr>
              <a:t>: ‘to initiate, bring about, introduce’</a:t>
            </a:r>
          </a:p>
          <a:p>
            <a:r>
              <a:rPr lang="en-GB" sz="3200" dirty="0">
                <a:latin typeface="Calibri" panose="020F0502020204030204" pitchFamily="34" charset="0"/>
                <a:cs typeface="Calibri" panose="020F0502020204030204" pitchFamily="34" charset="0"/>
              </a:rPr>
              <a:t>Tell me about..</a:t>
            </a:r>
          </a:p>
          <a:p>
            <a:r>
              <a:rPr lang="en-GB" sz="3200" dirty="0">
                <a:latin typeface="Calibri" panose="020F0502020204030204" pitchFamily="34" charset="0"/>
                <a:cs typeface="Calibri" panose="020F0502020204030204" pitchFamily="34" charset="0"/>
              </a:rPr>
              <a:t>What happened when..</a:t>
            </a:r>
          </a:p>
          <a:p>
            <a:r>
              <a:rPr lang="en-GB" sz="3200" dirty="0">
                <a:latin typeface="Calibri" panose="020F0502020204030204" pitchFamily="34" charset="0"/>
                <a:cs typeface="Calibri" panose="020F0502020204030204" pitchFamily="34" charset="0"/>
              </a:rPr>
              <a:t>What did you do..</a:t>
            </a:r>
          </a:p>
          <a:p>
            <a:r>
              <a:rPr lang="en-GB" sz="3200" dirty="0">
                <a:latin typeface="Calibri" panose="020F0502020204030204" pitchFamily="34" charset="0"/>
                <a:cs typeface="Calibri" panose="020F0502020204030204" pitchFamily="34" charset="0"/>
              </a:rPr>
              <a:t>What made you think that..</a:t>
            </a:r>
          </a:p>
          <a:p>
            <a:r>
              <a:rPr lang="en-GB" sz="3200" dirty="0">
                <a:latin typeface="Calibri" panose="020F0502020204030204" pitchFamily="34" charset="0"/>
                <a:cs typeface="Calibri" panose="020F0502020204030204" pitchFamily="34" charset="0"/>
              </a:rPr>
              <a:t>What are your goals?</a:t>
            </a:r>
          </a:p>
          <a:p>
            <a:r>
              <a:rPr lang="en-GB" sz="3200" dirty="0">
                <a:latin typeface="Calibri" panose="020F0502020204030204" pitchFamily="34" charset="0"/>
                <a:cs typeface="Calibri" panose="020F0502020204030204" pitchFamily="34" charset="0"/>
              </a:rPr>
              <a:t>Why would you chose that (method/task)..</a:t>
            </a:r>
          </a:p>
        </p:txBody>
      </p:sp>
      <p:sp>
        <p:nvSpPr>
          <p:cNvPr id="5" name="TextBox 4"/>
          <p:cNvSpPr txBox="1"/>
          <p:nvPr/>
        </p:nvSpPr>
        <p:spPr>
          <a:xfrm>
            <a:off x="6988631" y="1528355"/>
            <a:ext cx="4781004" cy="2554545"/>
          </a:xfrm>
          <a:prstGeom prst="rect">
            <a:avLst/>
          </a:prstGeom>
          <a:noFill/>
          <a:ln w="28575">
            <a:solidFill>
              <a:schemeClr val="tx2"/>
            </a:solidFill>
          </a:ln>
        </p:spPr>
        <p:txBody>
          <a:bodyPr wrap="square" rtlCol="0">
            <a:spAutoFit/>
          </a:bodyPr>
          <a:lstStyle/>
          <a:p>
            <a:pPr defTabSz="609585"/>
            <a:r>
              <a:rPr lang="en-GB" sz="3200" i="1" dirty="0">
                <a:solidFill>
                  <a:srgbClr val="515B70"/>
                </a:solidFill>
                <a:latin typeface="Calibri" panose="020F0502020204030204" pitchFamily="34" charset="0"/>
                <a:cs typeface="Calibri" panose="020F0502020204030204" pitchFamily="34" charset="0"/>
              </a:rPr>
              <a:t>Making pedagogical decisions visible</a:t>
            </a:r>
            <a:r>
              <a:rPr lang="en-GB" sz="3200" dirty="0">
                <a:solidFill>
                  <a:srgbClr val="515B70"/>
                </a:solidFill>
                <a:latin typeface="Calibri" panose="020F0502020204030204" pitchFamily="34" charset="0"/>
                <a:cs typeface="Calibri" panose="020F0502020204030204" pitchFamily="34" charset="0"/>
              </a:rPr>
              <a:t>; important to </a:t>
            </a:r>
            <a:r>
              <a:rPr lang="en-GB" sz="3200" b="1" dirty="0">
                <a:solidFill>
                  <a:srgbClr val="515B70"/>
                </a:solidFill>
                <a:latin typeface="Calibri" panose="020F0502020204030204" pitchFamily="34" charset="0"/>
                <a:cs typeface="Calibri" panose="020F0502020204030204" pitchFamily="34" charset="0"/>
              </a:rPr>
              <a:t>listen</a:t>
            </a:r>
            <a:r>
              <a:rPr lang="en-GB" sz="3200" dirty="0">
                <a:solidFill>
                  <a:srgbClr val="515B70"/>
                </a:solidFill>
                <a:latin typeface="Calibri" panose="020F0502020204030204" pitchFamily="34" charset="0"/>
                <a:cs typeface="Calibri" panose="020F0502020204030204" pitchFamily="34" charset="0"/>
              </a:rPr>
              <a:t> to the student teacher to understand how they are thinking </a:t>
            </a:r>
          </a:p>
        </p:txBody>
      </p:sp>
    </p:spTree>
    <p:extLst>
      <p:ext uri="{BB962C8B-B14F-4D97-AF65-F5344CB8AC3E}">
        <p14:creationId xmlns:p14="http://schemas.microsoft.com/office/powerpoint/2010/main" val="210897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1_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3.xml><?xml version="1.0" encoding="utf-8"?>
<a:theme xmlns:a="http://schemas.openxmlformats.org/drawingml/2006/main" name="White Background">
  <a:themeElements>
    <a:clrScheme name="Custom 5">
      <a:dk1>
        <a:srgbClr val="515B70"/>
      </a:dk1>
      <a:lt1>
        <a:srgbClr val="FFFFFF"/>
      </a:lt1>
      <a:dk2>
        <a:srgbClr val="B9202F"/>
      </a:dk2>
      <a:lt2>
        <a:srgbClr val="CACBCA"/>
      </a:lt2>
      <a:accent1>
        <a:srgbClr val="EE302F"/>
      </a:accent1>
      <a:accent2>
        <a:srgbClr val="EB6F1A"/>
      </a:accent2>
      <a:accent3>
        <a:srgbClr val="497728"/>
      </a:accent3>
      <a:accent4>
        <a:srgbClr val="8CBAD2"/>
      </a:accent4>
      <a:accent5>
        <a:srgbClr val="B39243"/>
      </a:accent5>
      <a:accent6>
        <a:srgbClr val="706359"/>
      </a:accent6>
      <a:hlink>
        <a:srgbClr val="004E77"/>
      </a:hlink>
      <a:folHlink>
        <a:srgbClr val="CACB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L Powerpoint Template 16x9.pptx [Read-Only]" id="{0D35316B-237A-4423-BAE5-051970959799}" vid="{436F9203-A305-4100-B539-5E45434D4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6490</TotalTime>
  <Words>2799</Words>
  <Application>Microsoft Office PowerPoint</Application>
  <PresentationFormat>Widescreen</PresentationFormat>
  <Paragraphs>414</Paragraphs>
  <Slides>49</Slides>
  <Notes>48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Georgia</vt:lpstr>
      <vt:lpstr>Helvetica</vt:lpstr>
      <vt:lpstr>Lucida Grande</vt:lpstr>
      <vt:lpstr>Segoe UI</vt:lpstr>
      <vt:lpstr>Symbol</vt:lpstr>
      <vt:lpstr>Trebuchet MS</vt:lpstr>
      <vt:lpstr>UoL Powerpoint Guidelines Accessibility Design</vt:lpstr>
      <vt:lpstr>1_UoL Powerpoint Guidelines Accessibility Design</vt:lpstr>
      <vt:lpstr>White Background</vt:lpstr>
      <vt:lpstr>Primary PGCE Mentor training   19th January 2024 </vt:lpstr>
      <vt:lpstr>What we will cover:</vt:lpstr>
      <vt:lpstr>Who’s who? </vt:lpstr>
      <vt:lpstr>Mentoring </vt:lpstr>
      <vt:lpstr>What are the rules of professionalism as a teacher in your school?</vt:lpstr>
      <vt:lpstr>National Mentor Standards</vt:lpstr>
      <vt:lpstr>Traditional vs Educative mentoring </vt:lpstr>
      <vt:lpstr> One model for your weekly meetings/ feedback/ professional discussions The three Es of Questioning </vt:lpstr>
      <vt:lpstr>PowerPoint Presentation</vt:lpstr>
      <vt:lpstr>PowerPoint Presentation</vt:lpstr>
      <vt:lpstr>PowerPoint Presentation</vt:lpstr>
      <vt:lpstr>Discussion:</vt:lpstr>
      <vt:lpstr>What will our trainees experience in Phase 2?</vt:lpstr>
      <vt:lpstr>PowerPoint Presentation</vt:lpstr>
      <vt:lpstr>School Experience website </vt:lpstr>
      <vt:lpstr>PowerPoint Presentation</vt:lpstr>
      <vt:lpstr>PowerPoint Presentation</vt:lpstr>
      <vt:lpstr>Being a mentor with The University of Leicester </vt:lpstr>
      <vt:lpstr>Purposeful Integration</vt:lpstr>
      <vt:lpstr>PowerPoint Presentation</vt:lpstr>
      <vt:lpstr>Knowing</vt:lpstr>
      <vt:lpstr>Doing</vt:lpstr>
      <vt:lpstr>Being</vt:lpstr>
      <vt:lpstr>Development cycle</vt:lpstr>
      <vt:lpstr>Curriculum and Assessment </vt:lpstr>
      <vt:lpstr>The role of the Teachers’ Standards</vt:lpstr>
      <vt:lpstr>University Assessment 3: Reflective Practice</vt:lpstr>
      <vt:lpstr>Updates: documentation </vt:lpstr>
      <vt:lpstr>Curriculum Assessment and Review Document (CARD 2)</vt:lpstr>
      <vt:lpstr>Assessment of Knowing and Doing – CARD 2</vt:lpstr>
      <vt:lpstr>PowerPoint Presentation</vt:lpstr>
      <vt:lpstr>PowerPoint Presentation</vt:lpstr>
      <vt:lpstr>PowerPoint Presentation</vt:lpstr>
      <vt:lpstr>PowerPoint Presentation</vt:lpstr>
      <vt:lpstr>Professional Development Cycle</vt:lpstr>
      <vt:lpstr>Mid-Phase Moderation Meeting </vt:lpstr>
      <vt:lpstr>Target setting </vt:lpstr>
      <vt:lpstr>Model for Setting Targets </vt:lpstr>
      <vt:lpstr>Target setting – SMART </vt:lpstr>
      <vt:lpstr>Professional Development Focus</vt:lpstr>
      <vt:lpstr>Professional Development Focus (PDF)</vt:lpstr>
      <vt:lpstr>Directed Tasks </vt:lpstr>
      <vt:lpstr>PowerPoint Presentation</vt:lpstr>
      <vt:lpstr>The details!</vt:lpstr>
      <vt:lpstr>When to raise concerns</vt:lpstr>
      <vt:lpstr>What does the CCF say?</vt:lpstr>
      <vt:lpstr>Ofsted updates </vt:lpstr>
      <vt:lpstr>Professional Development Cycle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PGCE Co-tutor meeting  5 October 2023</dc:title>
  <dc:creator>Oswald, Stephanie</dc:creator>
  <cp:lastModifiedBy>Bosworth, Jenny</cp:lastModifiedBy>
  <cp:revision>70</cp:revision>
  <cp:lastPrinted>2024-01-19T12:34:12Z</cp:lastPrinted>
  <dcterms:created xsi:type="dcterms:W3CDTF">2023-09-18T12:08:39Z</dcterms:created>
  <dcterms:modified xsi:type="dcterms:W3CDTF">2024-01-19T15:22:45Z</dcterms:modified>
</cp:coreProperties>
</file>