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80" r:id="rId5"/>
  </p:sldMasterIdLst>
  <p:notesMasterIdLst>
    <p:notesMasterId r:id="rId18"/>
  </p:notesMasterIdLst>
  <p:sldIdLst>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3">
          <p15:clr>
            <a:srgbClr val="A4A3A4"/>
          </p15:clr>
        </p15:guide>
        <p15:guide id="2" pos="275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59454" autoAdjust="0"/>
  </p:normalViewPr>
  <p:slideViewPr>
    <p:cSldViewPr snapToGrid="0" snapToObjects="1" showGuides="1">
      <p:cViewPr varScale="1">
        <p:scale>
          <a:sx n="67" d="100"/>
          <a:sy n="67" d="100"/>
        </p:scale>
        <p:origin x="1325" y="58"/>
      </p:cViewPr>
      <p:guideLst>
        <p:guide orient="horz" pos="1583"/>
        <p:guide pos="2752"/>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showGuides="1">
      <p:cViewPr varScale="1">
        <p:scale>
          <a:sx n="101" d="100"/>
          <a:sy n="101" d="100"/>
        </p:scale>
        <p:origin x="-2504" y="-1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21D7CF-5F4D-5148-AB1A-A05EF0B57D46}" type="datetimeFigureOut">
              <a:rPr lang="en-US" smtClean="0"/>
              <a:t>10/17/2024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72C7E9-CA6E-C945-826B-68C1FAB00F44}" type="slidenum">
              <a:rPr lang="en-US" smtClean="0"/>
              <a:t>‹#›</a:t>
            </a:fld>
            <a:endParaRPr lang="en-US" dirty="0"/>
          </a:p>
        </p:txBody>
      </p:sp>
    </p:spTree>
    <p:extLst>
      <p:ext uri="{BB962C8B-B14F-4D97-AF65-F5344CB8AC3E}">
        <p14:creationId xmlns:p14="http://schemas.microsoft.com/office/powerpoint/2010/main" val="177922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163739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0"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Picture Placeholder 5" descr="&quot;&quot;">
            <a:extLst>
              <a:ext uri="{C183D7F6-B498-43B3-948B-1728B52AA6E4}">
                <adec:decorative xmlns:adec="http://schemas.microsoft.com/office/drawing/2017/decorative" val="0"/>
              </a:ext>
            </a:extLst>
          </p:cNvPr>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indent="0">
              <a:buNone/>
              <a:defRPr sz="1600">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adec="http://schemas.microsoft.com/office/drawing/2017/decorative" val="0"/>
              </a:ext>
            </a:extLst>
          </p:cNvPr>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3606800" y="4870451"/>
            <a:ext cx="1358900" cy="148085"/>
          </a:xfrm>
          <a:prstGeom prst="rect">
            <a:avLst/>
          </a:prstGeom>
        </p:spPr>
      </p:pic>
      <p:sp>
        <p:nvSpPr>
          <p:cNvPr id="12" name="Slide Number Placeholder 5">
            <a:extLst>
              <a:ext uri="{FF2B5EF4-FFF2-40B4-BE49-F238E27FC236}">
                <a16:creationId xmlns:a16="http://schemas.microsoft.com/office/drawing/2014/main" id="{0AAC969B-9F13-034E-B663-52115B22C24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85529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indent="0">
              <a:buNone/>
              <a:defRPr sz="1600">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13" name="Slide Number Placeholder 5">
            <a:extLst>
              <a:ext uri="{FF2B5EF4-FFF2-40B4-BE49-F238E27FC236}">
                <a16:creationId xmlns:a16="http://schemas.microsoft.com/office/drawing/2014/main" id="{E8C1839C-E96C-4544-9ABF-388A484FA96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93744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6"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7"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3"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12"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9" name="Slide Number Placeholder 5">
            <a:extLst>
              <a:ext uri="{FF2B5EF4-FFF2-40B4-BE49-F238E27FC236}">
                <a16:creationId xmlns:a16="http://schemas.microsoft.com/office/drawing/2014/main" id="{06CC22BD-2E67-5141-997D-78A8A2FD82D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252009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11"/>
          <p:cNvSpPr>
            <a:spLocks noGrp="1"/>
          </p:cNvSpPr>
          <p:nvPr>
            <p:ph type="body" sz="quarter" idx="20" hasCustomPrompt="1"/>
          </p:nvPr>
        </p:nvSpPr>
        <p:spPr>
          <a:xfrm>
            <a:off x="614172" y="1846108"/>
            <a:ext cx="7907528" cy="3016406"/>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2672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ubhead/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12375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3F1E7E8-C77B-9449-9C41-C649D6B2CD8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07904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3">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6527F58-0398-A947-8487-9CAB1F08887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38874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18858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5"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6"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7" name="Text Placeholder 6"/>
          <p:cNvSpPr>
            <a:spLocks noGrp="1"/>
          </p:cNvSpPr>
          <p:nvPr>
            <p:ph type="body" sz="quarter" idx="20" hasCustomPrompt="1"/>
          </p:nvPr>
        </p:nvSpPr>
        <p:spPr>
          <a:xfrm>
            <a:off x="47244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8" name="Text Placeholder 11"/>
          <p:cNvSpPr>
            <a:spLocks noGrp="1"/>
          </p:cNvSpPr>
          <p:nvPr>
            <p:ph type="body" sz="quarter" idx="21"/>
          </p:nvPr>
        </p:nvSpPr>
        <p:spPr>
          <a:xfrm>
            <a:off x="47244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6697C437-15B1-6B4E-820F-F4B9AC40F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07257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E2605B3C-76AB-7C44-89B6-69DB9CE354B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00083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3" hasCustomPrompt="1"/>
          </p:nvPr>
        </p:nvSpPr>
        <p:spPr>
          <a:xfrm>
            <a:off x="614172" y="21969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subhead</a:t>
            </a:r>
            <a:endParaRPr lang="en-US" dirty="0"/>
          </a:p>
        </p:txBody>
      </p:sp>
      <p:sp>
        <p:nvSpPr>
          <p:cNvPr id="9" name="Text Placeholder 11"/>
          <p:cNvSpPr>
            <a:spLocks noGrp="1"/>
          </p:cNvSpPr>
          <p:nvPr>
            <p:ph type="body" sz="quarter" idx="21"/>
          </p:nvPr>
        </p:nvSpPr>
        <p:spPr>
          <a:xfrm>
            <a:off x="4559300" y="1203220"/>
            <a:ext cx="4216400" cy="3698980"/>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9633F8C1-4EA3-184A-9B17-D7331273E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0421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adec="http://schemas.microsoft.com/office/drawing/2017/decorative" val="0"/>
              </a:ext>
            </a:extLst>
          </p:cNvPr>
          <p:cNvSpPr>
            <a:spLocks noGrp="1"/>
          </p:cNvSpPr>
          <p:nvPr>
            <p:ph type="pic" sz="quarter" idx="14" hasCustomPrompt="1"/>
          </p:nvPr>
        </p:nvSpPr>
        <p:spPr>
          <a:xfrm>
            <a:off x="0" y="7485"/>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904492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1"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indent="0">
              <a:buNone/>
              <a:defRPr sz="1800">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Slide Number Placeholder 5">
            <a:extLst>
              <a:ext uri="{FF2B5EF4-FFF2-40B4-BE49-F238E27FC236}">
                <a16:creationId xmlns:a16="http://schemas.microsoft.com/office/drawing/2014/main" id="{AD5A5362-FC22-DF4B-9E6F-A0E1C0DD1A8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5402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5D78585B-3519-EA4C-8EFE-828830A1A9D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62417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0C79F5E8-6F33-6448-9D61-25C04DA7CEA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405151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887384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adec="http://schemas.microsoft.com/office/drawing/2017/decorative" val="0"/>
              </a:ext>
            </a:extLst>
          </p:cNvPr>
          <p:cNvSpPr>
            <a:spLocks noGrp="1"/>
          </p:cNvSpPr>
          <p:nvPr>
            <p:ph type="pic" sz="quarter" idx="14" hasCustomPrompt="1"/>
          </p:nvPr>
        </p:nvSpPr>
        <p:spPr>
          <a:xfrm>
            <a:off x="0" y="0"/>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2791145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A9C166AB-27BD-4149-A913-0D1E5AFD40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2250187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t>
            </a:r>
            <a:r>
              <a:rPr lang="en-GB"/>
              <a:t>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494960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628277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7" name="Picture 6"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32631"/>
            <a:ext cx="1558544" cy="387617"/>
          </a:xfrm>
          <a:prstGeom prst="rect">
            <a:avLst/>
          </a:prstGeom>
        </p:spPr>
      </p:pic>
      <p:sp>
        <p:nvSpPr>
          <p:cNvPr id="11" name="Slide Number Placeholder 5">
            <a:extLst>
              <a:ext uri="{FF2B5EF4-FFF2-40B4-BE49-F238E27FC236}">
                <a16:creationId xmlns:a16="http://schemas.microsoft.com/office/drawing/2014/main" id="{595DB804-4732-0A49-92B8-34A108D7B1F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907015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32631"/>
            <a:ext cx="1558544" cy="387617"/>
          </a:xfrm>
          <a:prstGeom prst="rect">
            <a:avLst/>
          </a:prstGeom>
        </p:spPr>
      </p:pic>
      <p:sp>
        <p:nvSpPr>
          <p:cNvPr id="8" name="Slide Number Placeholder 5">
            <a:extLst>
              <a:ext uri="{FF2B5EF4-FFF2-40B4-BE49-F238E27FC236}">
                <a16:creationId xmlns:a16="http://schemas.microsoft.com/office/drawing/2014/main" id="{04813599-D109-184A-9D4F-10505C1375D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661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a:extLst>
              <a:ext uri="{FF2B5EF4-FFF2-40B4-BE49-F238E27FC236}">
                <a16:creationId xmlns:a16="http://schemas.microsoft.com/office/drawing/2014/main" id="{A9C166AB-27BD-4149-A913-0D1E5AFD40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1262124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31605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32631"/>
            <a:ext cx="1558544" cy="387617"/>
          </a:xfrm>
          <a:prstGeom prst="rect">
            <a:avLst/>
          </a:prstGeom>
        </p:spPr>
      </p:pic>
      <p:sp>
        <p:nvSpPr>
          <p:cNvPr id="8" name="Slide Number Placeholder 5">
            <a:extLst>
              <a:ext uri="{FF2B5EF4-FFF2-40B4-BE49-F238E27FC236}">
                <a16:creationId xmlns:a16="http://schemas.microsoft.com/office/drawing/2014/main" id="{341EF440-DEC2-2642-9DB0-CDA24878B83A}"/>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867200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0B0D9EC-01FE-5148-B2BB-C56A9FE840B0}"/>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9"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val="0"/>
              </a:ext>
            </a:extLst>
          </p:cNvPr>
          <p:cNvSpPr>
            <a:spLocks noGrp="1"/>
          </p:cNvSpPr>
          <p:nvPr>
            <p:ph type="pic" sz="quarter" idx="12"/>
          </p:nvPr>
        </p:nvSpPr>
        <p:spPr>
          <a:xfrm>
            <a:off x="0" y="2095559"/>
            <a:ext cx="4940300" cy="252571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8" name="Picture 7"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32631"/>
            <a:ext cx="1558544" cy="387617"/>
          </a:xfrm>
          <a:prstGeom prst="rect">
            <a:avLst/>
          </a:prstGeom>
        </p:spPr>
      </p:pic>
      <p:sp>
        <p:nvSpPr>
          <p:cNvPr id="11" name="Slide Number Placeholder 5">
            <a:extLst>
              <a:ext uri="{FF2B5EF4-FFF2-40B4-BE49-F238E27FC236}">
                <a16:creationId xmlns:a16="http://schemas.microsoft.com/office/drawing/2014/main" id="{9622B233-292E-9A4B-AFAC-C559E42ABDA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452744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4"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Picture Placeholder 5" descr="&quot;&quot;"/>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Picture Placeholder 5" descr="&quot;&quot;"/>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07156" y="4730483"/>
            <a:ext cx="1558544" cy="387617"/>
          </a:xfrm>
          <a:prstGeom prst="rect">
            <a:avLst/>
          </a:prstGeom>
        </p:spPr>
      </p:pic>
      <p:sp>
        <p:nvSpPr>
          <p:cNvPr id="10" name="Slide Number Placeholder 5">
            <a:extLst>
              <a:ext uri="{FF2B5EF4-FFF2-40B4-BE49-F238E27FC236}">
                <a16:creationId xmlns:a16="http://schemas.microsoft.com/office/drawing/2014/main" id="{1943519F-C55C-0648-A62F-5D04AD3DBCC3}"/>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544153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3" name="Slide Number Placeholder 5">
            <a:extLst>
              <a:ext uri="{FF2B5EF4-FFF2-40B4-BE49-F238E27FC236}">
                <a16:creationId xmlns:a16="http://schemas.microsoft.com/office/drawing/2014/main" id="{1307CB6E-72C2-7544-A884-0F4A718E4E2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06441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73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4"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3"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2"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3" name="Slide Number Placeholder 5">
            <a:extLst>
              <a:ext uri="{FF2B5EF4-FFF2-40B4-BE49-F238E27FC236}">
                <a16:creationId xmlns:a16="http://schemas.microsoft.com/office/drawing/2014/main" id="{2504453C-9E63-D142-865C-F59161D11D8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523698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8A25767-1F7D-7040-BA40-A995C4D52B6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848199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CF565E20-2817-494B-B459-64A70D298F4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320160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4" name="Text Placeholder 6"/>
          <p:cNvSpPr>
            <a:spLocks noGrp="1"/>
          </p:cNvSpPr>
          <p:nvPr>
            <p:ph type="body" sz="quarter" idx="20" hasCustomPrompt="1"/>
          </p:nvPr>
        </p:nvSpPr>
        <p:spPr>
          <a:xfrm>
            <a:off x="47371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5" name="Text Placeholder 11"/>
          <p:cNvSpPr>
            <a:spLocks noGrp="1"/>
          </p:cNvSpPr>
          <p:nvPr>
            <p:ph type="body" sz="quarter" idx="21"/>
          </p:nvPr>
        </p:nvSpPr>
        <p:spPr>
          <a:xfrm>
            <a:off x="47371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1889AA6C-D552-954D-B080-64CBB4CC531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976172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3AC85C26-D4E7-3349-883B-7419398BE07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03052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6" name="Text Placeholder 6"/>
          <p:cNvSpPr>
            <a:spLocks noGrp="1"/>
          </p:cNvSpPr>
          <p:nvPr>
            <p:ph type="body" sz="quarter" idx="12" hasCustomPrompt="1"/>
          </p:nvPr>
        </p:nvSpPr>
        <p:spPr>
          <a:xfrm>
            <a:off x="614172" y="2274930"/>
            <a:ext cx="3653028" cy="307777"/>
          </a:xfrm>
          <a:prstGeom prst="rect">
            <a:avLst/>
          </a:prstGeom>
          <a:solidFill>
            <a:schemeClr val="bg2">
              <a:alpha val="50000"/>
            </a:schemeClr>
          </a:solidFill>
        </p:spPr>
        <p:txBody>
          <a:bodyPr wrap="square" lIns="0" tIns="0" rIns="0" bIns="0" anchor="t" anchorCtr="0">
            <a:sp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9" name="Text Placeholder 11"/>
          <p:cNvSpPr>
            <a:spLocks noGrp="1"/>
          </p:cNvSpPr>
          <p:nvPr>
            <p:ph type="body" sz="quarter" idx="21"/>
          </p:nvPr>
        </p:nvSpPr>
        <p:spPr>
          <a:xfrm>
            <a:off x="4559300" y="1192212"/>
            <a:ext cx="4267200" cy="368458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2590DC9-2480-7E40-A503-6DE88A72F3B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66020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787973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10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2"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756215E2-D643-8945-85D2-61D046A08E2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76631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DD776C0C-6ECC-1B44-8A0C-E5B787BA9F3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1944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CE7BCD14-5690-7845-A319-66D30543A5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679907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59170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8"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326184" y="4830142"/>
            <a:ext cx="1358900" cy="148085"/>
          </a:xfrm>
          <a:prstGeom prst="rect">
            <a:avLst/>
          </a:prstGeom>
        </p:spPr>
      </p:pic>
      <p:sp>
        <p:nvSpPr>
          <p:cNvPr id="9" name="Slide Number Placeholder 5">
            <a:extLst>
              <a:ext uri="{FF2B5EF4-FFF2-40B4-BE49-F238E27FC236}">
                <a16:creationId xmlns:a16="http://schemas.microsoft.com/office/drawing/2014/main" id="{FD5121BD-3184-7B4E-AF38-5D06A178DB6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4275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42170"/>
            <a:ext cx="1358900" cy="148085"/>
          </a:xfrm>
          <a:prstGeom prst="rect">
            <a:avLst/>
          </a:prstGeom>
        </p:spPr>
      </p:pic>
      <p:sp>
        <p:nvSpPr>
          <p:cNvPr id="8" name="Slide Number Placeholder 5">
            <a:extLst>
              <a:ext uri="{FF2B5EF4-FFF2-40B4-BE49-F238E27FC236}">
                <a16:creationId xmlns:a16="http://schemas.microsoft.com/office/drawing/2014/main" id="{AFBFCF30-02D1-924A-9CEA-301EA59457D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90808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3135313"/>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42170"/>
            <a:ext cx="1358900" cy="148085"/>
          </a:xfrm>
          <a:prstGeom prst="rect">
            <a:avLst/>
          </a:prstGeom>
        </p:spPr>
      </p:pic>
      <p:sp>
        <p:nvSpPr>
          <p:cNvPr id="8" name="Slide Number Placeholder 5">
            <a:extLst>
              <a:ext uri="{FF2B5EF4-FFF2-40B4-BE49-F238E27FC236}">
                <a16:creationId xmlns:a16="http://schemas.microsoft.com/office/drawing/2014/main" id="{1127B17B-3FD5-B64C-B165-99E09B79C49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51963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BDC53B4-4996-8745-8E53-958C291B0667}"/>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8"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val="0"/>
              </a:ext>
            </a:extLst>
          </p:cNvPr>
          <p:cNvSpPr>
            <a:spLocks noGrp="1"/>
          </p:cNvSpPr>
          <p:nvPr>
            <p:ph type="pic" sz="quarter" idx="12"/>
          </p:nvPr>
        </p:nvSpPr>
        <p:spPr>
          <a:xfrm>
            <a:off x="0" y="2123966"/>
            <a:ext cx="4940300" cy="2525713"/>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pic>
        <p:nvPicPr>
          <p:cNvPr id="13" name="Picture 12"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42170"/>
            <a:ext cx="1358900" cy="148085"/>
          </a:xfrm>
          <a:prstGeom prst="rect">
            <a:avLst/>
          </a:prstGeom>
        </p:spPr>
      </p:pic>
      <p:sp>
        <p:nvSpPr>
          <p:cNvPr id="11" name="Slide Number Placeholder 5">
            <a:extLst>
              <a:ext uri="{FF2B5EF4-FFF2-40B4-BE49-F238E27FC236}">
                <a16:creationId xmlns:a16="http://schemas.microsoft.com/office/drawing/2014/main" id="{7509A432-DF92-7E40-BF61-AA6C75E153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3250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2.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19760A-70CA-F344-B257-539E482A9494}"/>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929856652"/>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711" r:id="rId3"/>
    <p:sldLayoutId id="2147483706" r:id="rId4"/>
    <p:sldLayoutId id="2147483701" r:id="rId5"/>
    <p:sldLayoutId id="2147483661" r:id="rId6"/>
    <p:sldLayoutId id="2147483672" r:id="rId7"/>
    <p:sldLayoutId id="2147483673" r:id="rId8"/>
    <p:sldLayoutId id="2147483649" r:id="rId9"/>
    <p:sldLayoutId id="2147483666" r:id="rId10"/>
    <p:sldLayoutId id="2147483678" r:id="rId11"/>
    <p:sldLayoutId id="2147483679" r:id="rId12"/>
    <p:sldLayoutId id="2147483700" r:id="rId13"/>
    <p:sldLayoutId id="2147483671" r:id="rId14"/>
    <p:sldLayoutId id="2147483660" r:id="rId15"/>
    <p:sldLayoutId id="2147483664" r:id="rId16"/>
    <p:sldLayoutId id="2147483674" r:id="rId17"/>
    <p:sldLayoutId id="2147483677" r:id="rId18"/>
    <p:sldLayoutId id="2147483668" r:id="rId19"/>
    <p:sldLayoutId id="2147483670" r:id="rId20"/>
    <p:sldLayoutId id="2147483675" r:id="rId21"/>
    <p:sldLayoutId id="2147483669" r:id="rId2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248286"/>
      </p:ext>
    </p:extLst>
  </p:cSld>
  <p:clrMap bg1="dk1" tx1="lt1" bg2="dk2" tx2="lt2" accent1="accent1" accent2="accent2" accent3="accent3" accent4="accent4" accent5="accent5" accent6="accent6" hlink="hlink" folHlink="folHlink"/>
  <p:sldLayoutIdLst>
    <p:sldLayoutId id="2147483713" r:id="rId1"/>
    <p:sldLayoutId id="2147483708" r:id="rId2"/>
    <p:sldLayoutId id="2147483712" r:id="rId3"/>
    <p:sldLayoutId id="2147483709" r:id="rId4"/>
    <p:sldLayoutId id="2147483710" r:id="rId5"/>
    <p:sldLayoutId id="2147483684" r:id="rId6"/>
    <p:sldLayoutId id="2147483685" r:id="rId7"/>
    <p:sldLayoutId id="2147483686" r:id="rId8"/>
    <p:sldLayoutId id="2147483687" r:id="rId9"/>
    <p:sldLayoutId id="2147483688" r:id="rId10"/>
    <p:sldLayoutId id="2147483689" r:id="rId11"/>
    <p:sldLayoutId id="2147483690"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learn-eu-central-1-prod-fleet01-xythos.content.blackboardcdn.com/5bfe8efc36910/4831986?X-Blackboard-Expiration=1633456800000&amp;X-Blackboard-Signature=r133g%2FzE2dX7bzJbpc8kRfS" TargetMode="External"/><Relationship Id="rId5" Type="http://schemas.openxmlformats.org/officeDocument/2006/relationships/hyperlink" Target="https://www.gov.uk/government/publications/national-curriculum-in-england-english-programmes-of-study/national-curriculum-in-england-english-programmes-of-study" TargetMode="External"/><Relationship Id="rId4" Type="http://schemas.openxmlformats.org/officeDocument/2006/relationships/hyperlink" Target="https://assets.publishing.service.gov.uk/government/uploads/system/uploads/attachment_data/file/1007446/6.7534_DfE_Development_Matters_Report_and_illustrations_web__2_.pdf"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hyperlink" Target="https://rl.talis.com/3/leicester/lists/816EC583-E5B9-450E-F78C-241FC4B6632D.html"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hyperlink" Target="https://rl.talis.com/3/leicester/lists/816EC583-E5B9-450E-F78C-241FC4B6632D.html"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Assessing learning in reading</a:t>
            </a:r>
          </a:p>
        </p:txBody>
      </p:sp>
      <p:sp>
        <p:nvSpPr>
          <p:cNvPr id="3" name="Rectangle 2"/>
          <p:cNvSpPr/>
          <p:nvPr/>
        </p:nvSpPr>
        <p:spPr>
          <a:xfrm>
            <a:off x="342900" y="1043768"/>
            <a:ext cx="8445500" cy="3330655"/>
          </a:xfrm>
          <a:prstGeom prst="rect">
            <a:avLst/>
          </a:prstGeom>
        </p:spPr>
        <p:txBody>
          <a:bodyPr wrap="square">
            <a:spAutoFit/>
          </a:bodyPr>
          <a:lstStyle/>
          <a:p>
            <a:pPr>
              <a:lnSpc>
                <a:spcPct val="107000"/>
              </a:lnSpc>
              <a:spcAft>
                <a:spcPts val="600"/>
              </a:spcAft>
            </a:pPr>
            <a:r>
              <a:rPr lang="en-GB" sz="2400" dirty="0">
                <a:latin typeface="Calibri" panose="020F0502020204030204" pitchFamily="34" charset="0"/>
                <a:ea typeface="Calibri" panose="020F0502020204030204" pitchFamily="34" charset="0"/>
                <a:cs typeface="Times New Roman" panose="02020603050405020304" pitchFamily="18" charset="0"/>
              </a:rPr>
              <a:t>The aim of this directed task is to build a rich picture of the reading experiences and competence of your three focus children, working towards, at and at greater depth in relation to age-related expectations, and your focus child with SEND.</a:t>
            </a:r>
          </a:p>
          <a:p>
            <a:pPr>
              <a:lnSpc>
                <a:spcPct val="107000"/>
              </a:lnSpc>
              <a:spcAft>
                <a:spcPts val="600"/>
              </a:spcAft>
            </a:pPr>
            <a:r>
              <a:rPr lang="en-GB"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This knowledge will inform your focus children’s progress meetings (week 4) and begin to inform your planning of next steps in learning for those individuals, groups or the whole class during the final weeks of your placement.  </a:t>
            </a: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73613" y="366713"/>
            <a:ext cx="487363" cy="487363"/>
          </a:xfrm>
          <a:prstGeom prst="rect">
            <a:avLst/>
          </a:prstGeom>
        </p:spPr>
      </p:pic>
    </p:spTree>
    <p:extLst>
      <p:ext uri="{BB962C8B-B14F-4D97-AF65-F5344CB8AC3E}">
        <p14:creationId xmlns:p14="http://schemas.microsoft.com/office/powerpoint/2010/main" val="3804582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Step 4: </a:t>
            </a:r>
          </a:p>
        </p:txBody>
      </p:sp>
      <p:sp>
        <p:nvSpPr>
          <p:cNvPr id="3" name="Rectangle 2"/>
          <p:cNvSpPr/>
          <p:nvPr/>
        </p:nvSpPr>
        <p:spPr>
          <a:xfrm>
            <a:off x="342900" y="909927"/>
            <a:ext cx="8445500" cy="981423"/>
          </a:xfrm>
          <a:prstGeom prst="rect">
            <a:avLst/>
          </a:prstGeom>
        </p:spPr>
        <p:txBody>
          <a:bodyPr wrap="square">
            <a:spAutoFit/>
          </a:bodyPr>
          <a:lstStyle/>
          <a:p>
            <a:pPr lvl="0">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Assess your focus children’s reading competencies using the EYFS or National Curriculum age-related expectations. You should also familiarise yourself with the school’s assessment system and may use this when carrying out your own assessment.</a:t>
            </a:r>
          </a:p>
        </p:txBody>
      </p:sp>
      <p:sp>
        <p:nvSpPr>
          <p:cNvPr id="5" name="Rectangle 4"/>
          <p:cNvSpPr/>
          <p:nvPr/>
        </p:nvSpPr>
        <p:spPr>
          <a:xfrm>
            <a:off x="342900" y="1891350"/>
            <a:ext cx="8445500" cy="2565831"/>
          </a:xfrm>
          <a:prstGeom prst="rect">
            <a:avLst/>
          </a:prstGeom>
        </p:spPr>
        <p:txBody>
          <a:bodyPr wrap="square">
            <a:sp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From your observations you made in steps 1-3 use this to assess each focus child’s attainment:</a:t>
            </a: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Use either the </a:t>
            </a:r>
            <a:r>
              <a:rPr lang="en-GB"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Development Matters for EYFS</a:t>
            </a:r>
            <a:r>
              <a:rPr lang="en-GB" dirty="0">
                <a:latin typeface="Calibri" panose="020F0502020204030204" pitchFamily="34" charset="0"/>
                <a:ea typeface="Calibri" panose="020F0502020204030204" pitchFamily="34" charset="0"/>
                <a:cs typeface="Times New Roman" panose="02020603050405020304" pitchFamily="18" charset="0"/>
              </a:rPr>
              <a:t> or Year Expectations from the </a:t>
            </a:r>
            <a:r>
              <a:rPr lang="en-GB"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National Curriculum</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You can also use the </a:t>
            </a:r>
            <a:r>
              <a:rPr lang="en-GB"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CLPE Reading Scale</a:t>
            </a:r>
            <a:r>
              <a:rPr lang="en-GB"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If the school uses a standardised reading test you may be able to conduct one</a:t>
            </a:r>
          </a:p>
          <a:p>
            <a:pPr marL="342900" lvl="0" indent="-342900">
              <a:lnSpc>
                <a:spcPct val="107000"/>
              </a:lnSpc>
              <a:spcAft>
                <a:spcPts val="80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It may also be appropriate to assess their phonics knowledge by testing which sounds and words your focus children do know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1037" y="310237"/>
            <a:ext cx="487363" cy="487363"/>
          </a:xfrm>
          <a:prstGeom prst="rect">
            <a:avLst/>
          </a:prstGeom>
        </p:spPr>
      </p:pic>
    </p:spTree>
    <p:extLst>
      <p:ext uri="{BB962C8B-B14F-4D97-AF65-F5344CB8AC3E}">
        <p14:creationId xmlns:p14="http://schemas.microsoft.com/office/powerpoint/2010/main" val="492828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Focus Children’s Progress Meeting – week 4</a:t>
            </a:r>
          </a:p>
        </p:txBody>
      </p:sp>
      <p:sp>
        <p:nvSpPr>
          <p:cNvPr id="3" name="Rectangle 2"/>
          <p:cNvSpPr/>
          <p:nvPr/>
        </p:nvSpPr>
        <p:spPr>
          <a:xfrm>
            <a:off x="342900" y="903249"/>
            <a:ext cx="8445500" cy="2577244"/>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articulate your assessment of your focus children’s learning including strengths and areas for development</a:t>
            </a:r>
          </a:p>
          <a:p>
            <a:pPr marL="285750" indent="-285750">
              <a:lnSpc>
                <a:spcPct val="107000"/>
              </a:lnSpc>
              <a:spcAft>
                <a:spcPts val="8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discuss with your mentor, setting small, next-step reading targets for each child </a:t>
            </a:r>
          </a:p>
          <a:p>
            <a:pPr marL="285750" indent="-285750">
              <a:lnSpc>
                <a:spcPct val="107000"/>
              </a:lnSpc>
              <a:spcAft>
                <a:spcPts val="8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support the children to achieve these over the final two weeks of placement. </a:t>
            </a:r>
          </a:p>
          <a:p>
            <a:pPr marL="285750" indent="-285750">
              <a:lnSpc>
                <a:spcPct val="107000"/>
              </a:lnSpc>
              <a:spcAft>
                <a:spcPts val="8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plan, prepare and deliver reading sessions that promote progress – these can be cross curricular</a:t>
            </a:r>
          </a:p>
          <a:p>
            <a:pPr marL="285750" indent="-285750">
              <a:lnSpc>
                <a:spcPct val="107000"/>
              </a:lnSpc>
              <a:spcAft>
                <a:spcPts val="8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You will review the targets in your final week of placement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1037" y="261064"/>
            <a:ext cx="487363" cy="487363"/>
          </a:xfrm>
          <a:prstGeom prst="rect">
            <a:avLst/>
          </a:prstGeom>
        </p:spPr>
      </p:pic>
    </p:spTree>
    <p:extLst>
      <p:ext uri="{BB962C8B-B14F-4D97-AF65-F5344CB8AC3E}">
        <p14:creationId xmlns:p14="http://schemas.microsoft.com/office/powerpoint/2010/main" val="770863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Where to record this task</a:t>
            </a:r>
          </a:p>
        </p:txBody>
      </p:sp>
      <p:sp>
        <p:nvSpPr>
          <p:cNvPr id="3" name="Rectangle 2"/>
          <p:cNvSpPr/>
          <p:nvPr/>
        </p:nvSpPr>
        <p:spPr>
          <a:xfrm>
            <a:off x="342900" y="892097"/>
            <a:ext cx="8445500" cy="2858539"/>
          </a:xfrm>
          <a:prstGeom prst="rect">
            <a:avLst/>
          </a:prstGeom>
        </p:spPr>
        <p:txBody>
          <a:bodyPr wrap="square">
            <a:spAutoFit/>
          </a:bodyPr>
          <a:lstStyle/>
          <a:p>
            <a:pPr marL="342900" lvl="0" indent="-342900">
              <a:lnSpc>
                <a:spcPct val="107000"/>
              </a:lnSpc>
              <a:spcAft>
                <a:spcPts val="0"/>
              </a:spcAft>
              <a:buSzPts val="1000"/>
              <a:buFont typeface="Symbol" panose="05050102010706020507" pitchFamily="18" charset="2"/>
              <a:buChar char=""/>
              <a:tabLst>
                <a:tab pos="457200" algn="l"/>
              </a:tabLst>
            </a:pPr>
            <a:r>
              <a:rPr lang="en-GB"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Keep the observation notes/assessments, your reflections and any evidence of the children’s work on these tasks in your Planning and Assessment folder.</a:t>
            </a:r>
          </a:p>
          <a:p>
            <a:pPr marL="342900" lvl="0" indent="-342900">
              <a:lnSpc>
                <a:spcPct val="107000"/>
              </a:lnSpc>
              <a:spcAft>
                <a:spcPts val="0"/>
              </a:spcAft>
              <a:buSzPts val="1000"/>
              <a:buFont typeface="Symbol" panose="05050102010706020507" pitchFamily="18" charset="2"/>
              <a:buChar char=""/>
              <a:tabLst>
                <a:tab pos="457200" algn="l"/>
              </a:tabLst>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SzPts val="1000"/>
              <a:buFont typeface="Symbol" panose="05050102010706020507" pitchFamily="18" charset="2"/>
              <a:buChar char=""/>
              <a:tabLst>
                <a:tab pos="457200" algn="l"/>
              </a:tabLst>
            </a:pPr>
            <a:r>
              <a:rPr lang="en-GB"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Summarise your observations and assessments in preparation for your Pupil Progress meeting in Week 4 using the PowerPoint template. </a:t>
            </a: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1037" y="357485"/>
            <a:ext cx="487363" cy="487363"/>
          </a:xfrm>
          <a:prstGeom prst="rect">
            <a:avLst/>
          </a:prstGeom>
        </p:spPr>
      </p:pic>
    </p:spTree>
    <p:extLst>
      <p:ext uri="{BB962C8B-B14F-4D97-AF65-F5344CB8AC3E}">
        <p14:creationId xmlns:p14="http://schemas.microsoft.com/office/powerpoint/2010/main" val="125152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8445500" cy="547687"/>
          </a:xfrm>
        </p:spPr>
        <p:txBody>
          <a:bodyPr/>
          <a:lstStyle/>
          <a:p>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There are four steps to follow  </a:t>
            </a:r>
            <a:b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endParaRPr lang="en-GB" dirty="0"/>
          </a:p>
        </p:txBody>
      </p:sp>
      <p:sp>
        <p:nvSpPr>
          <p:cNvPr id="3" name="Rectangle 2"/>
          <p:cNvSpPr/>
          <p:nvPr/>
        </p:nvSpPr>
        <p:spPr>
          <a:xfrm>
            <a:off x="342900" y="797600"/>
            <a:ext cx="8445500" cy="2935484"/>
          </a:xfrm>
          <a:prstGeom prst="rect">
            <a:avLst/>
          </a:prstGeom>
        </p:spPr>
        <p:txBody>
          <a:bodyPr wrap="square">
            <a:spAutoFit/>
          </a:bodyPr>
          <a:lstStyle/>
          <a:p>
            <a:pPr>
              <a:lnSpc>
                <a:spcPct val="107000"/>
              </a:lnSpc>
              <a:spcAft>
                <a:spcPts val="600"/>
              </a:spcAft>
            </a:pPr>
            <a:r>
              <a:rPr lang="en-GB"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Some of these require you to make your own observations of the focus children, while others require you to engage in reading with the children yourself.  </a:t>
            </a:r>
          </a:p>
          <a:p>
            <a:pPr>
              <a:lnSpc>
                <a:spcPct val="107000"/>
              </a:lnSpc>
              <a:spcAft>
                <a:spcPts val="600"/>
              </a:spcAft>
            </a:pPr>
            <a:r>
              <a:rPr lang="en-GB"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It may be useful to arrange for someone to observe this process in order to make detailed notes and to share in discussion afterwards. For most students this will be your placement partner or other student in the school. </a:t>
            </a: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73974" y="310237"/>
            <a:ext cx="487363" cy="487363"/>
          </a:xfrm>
          <a:prstGeom prst="rect">
            <a:avLst/>
          </a:prstGeom>
        </p:spPr>
      </p:pic>
    </p:spTree>
    <p:extLst>
      <p:ext uri="{BB962C8B-B14F-4D97-AF65-F5344CB8AC3E}">
        <p14:creationId xmlns:p14="http://schemas.microsoft.com/office/powerpoint/2010/main" val="2445695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Step 1:</a:t>
            </a:r>
          </a:p>
        </p:txBody>
      </p:sp>
      <p:sp>
        <p:nvSpPr>
          <p:cNvPr id="3" name="Rectangle 2"/>
          <p:cNvSpPr/>
          <p:nvPr/>
        </p:nvSpPr>
        <p:spPr>
          <a:xfrm>
            <a:off x="342900" y="895586"/>
            <a:ext cx="8445500" cy="3342453"/>
          </a:xfrm>
          <a:prstGeom prst="rect">
            <a:avLst/>
          </a:prstGeom>
        </p:spPr>
        <p:txBody>
          <a:bodyPr wrap="square">
            <a:spAutoFit/>
          </a:bodyPr>
          <a:lstStyle/>
          <a:p>
            <a:pPr marL="342900" lvl="0" indent="-342900">
              <a:lnSpc>
                <a:spcPct val="107000"/>
              </a:lnSpc>
              <a:spcAft>
                <a:spcPts val="800"/>
              </a:spcAft>
              <a:buFont typeface="+mj-lt"/>
              <a:buAutoNum type="arabicPeriod"/>
            </a:pPr>
            <a:r>
              <a:rPr lang="en-GB" sz="2000" dirty="0">
                <a:latin typeface="Calibri" panose="020F0502020204030204" pitchFamily="34" charset="0"/>
                <a:ea typeface="Calibri" panose="020F0502020204030204" pitchFamily="34" charset="0"/>
                <a:cs typeface="Times New Roman" panose="02020603050405020304" pitchFamily="18" charset="0"/>
              </a:rPr>
              <a:t>Observe and make notes about your focus children while they are engaged in reading activities on </a:t>
            </a:r>
            <a:r>
              <a:rPr lang="en-GB" sz="2000" b="1" dirty="0">
                <a:latin typeface="Calibri" panose="020F0502020204030204" pitchFamily="34" charset="0"/>
                <a:ea typeface="Calibri" panose="020F0502020204030204" pitchFamily="34" charset="0"/>
                <a:cs typeface="Times New Roman" panose="02020603050405020304" pitchFamily="18" charset="0"/>
              </a:rPr>
              <a:t>at least</a:t>
            </a:r>
            <a:r>
              <a:rPr lang="en-GB" sz="2000" dirty="0">
                <a:latin typeface="Calibri" panose="020F0502020204030204" pitchFamily="34" charset="0"/>
                <a:ea typeface="Calibri" panose="020F0502020204030204" pitchFamily="34" charset="0"/>
                <a:cs typeface="Times New Roman" panose="02020603050405020304" pitchFamily="18" charset="0"/>
              </a:rPr>
              <a:t> three occasions. This might be: </a:t>
            </a:r>
          </a:p>
          <a:p>
            <a:pPr marL="342900" lvl="0" indent="-342900">
              <a:lnSpc>
                <a:spcPct val="107000"/>
              </a:lnSpc>
              <a:spcAft>
                <a:spcPts val="800"/>
              </a:spcAft>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1:1 reading with you or another adult </a:t>
            </a:r>
          </a:p>
          <a:p>
            <a:pPr marL="342900" lvl="0" indent="-342900">
              <a:lnSpc>
                <a:spcPct val="107000"/>
              </a:lnSpc>
              <a:spcAft>
                <a:spcPts val="800"/>
              </a:spcAft>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guided reading in a group or whole class context</a:t>
            </a:r>
          </a:p>
          <a:p>
            <a:pPr marL="342900" lvl="0" indent="-342900">
              <a:lnSpc>
                <a:spcPct val="107000"/>
              </a:lnSpc>
              <a:spcAft>
                <a:spcPts val="800"/>
              </a:spcAft>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independent reading and choosing books from the library or book corner </a:t>
            </a:r>
          </a:p>
          <a:p>
            <a:pPr marL="342900" lvl="0" indent="-342900">
              <a:lnSpc>
                <a:spcPct val="107000"/>
              </a:lnSpc>
              <a:spcAft>
                <a:spcPts val="800"/>
              </a:spcAft>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comprehension work</a:t>
            </a:r>
          </a:p>
          <a:p>
            <a:pPr marL="342900" lvl="0" indent="-342900">
              <a:lnSpc>
                <a:spcPct val="107000"/>
              </a:lnSpc>
              <a:spcAft>
                <a:spcPts val="800"/>
              </a:spcAft>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 joining in with a shared reading/storytelling experience  </a:t>
            </a:r>
          </a:p>
          <a:p>
            <a:pPr marL="342900" lvl="0" indent="-342900">
              <a:lnSpc>
                <a:spcPct val="107000"/>
              </a:lnSpc>
              <a:spcAft>
                <a:spcPts val="800"/>
              </a:spcAft>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any other reading opportunities across the curriculum</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1037" y="310237"/>
            <a:ext cx="487363" cy="487363"/>
          </a:xfrm>
          <a:prstGeom prst="rect">
            <a:avLst/>
          </a:prstGeom>
        </p:spPr>
      </p:pic>
    </p:spTree>
    <p:extLst>
      <p:ext uri="{BB962C8B-B14F-4D97-AF65-F5344CB8AC3E}">
        <p14:creationId xmlns:p14="http://schemas.microsoft.com/office/powerpoint/2010/main" val="4127741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0293" y="379141"/>
            <a:ext cx="8430322" cy="3802836"/>
          </a:xfrm>
          <a:prstGeom prst="rect">
            <a:avLst/>
          </a:prstGeom>
        </p:spPr>
        <p:txBody>
          <a:bodyPr wrap="square">
            <a:spAutoFit/>
          </a:bodyPr>
          <a:lstStyle/>
          <a:p>
            <a:pPr>
              <a:lnSpc>
                <a:spcPct val="107000"/>
              </a:lnSpc>
              <a:spcAft>
                <a:spcPts val="800"/>
              </a:spcAft>
            </a:pPr>
            <a:r>
              <a:rPr lang="en-GB" sz="2000" b="1" dirty="0">
                <a:latin typeface="Calibri" panose="020F0502020204030204" pitchFamily="34" charset="0"/>
                <a:ea typeface="Calibri" panose="020F0502020204030204" pitchFamily="34" charset="0"/>
                <a:cs typeface="Times New Roman" panose="02020603050405020304" pitchFamily="18" charset="0"/>
              </a:rPr>
              <a:t>Early Years Foundation Stage</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Do they understand how books work? (</a:t>
            </a:r>
            <a:r>
              <a:rPr lang="en-GB" sz="2000" dirty="0" err="1">
                <a:latin typeface="Calibri" panose="020F0502020204030204" pitchFamily="34" charset="0"/>
                <a:ea typeface="Calibri" panose="020F0502020204030204" pitchFamily="34" charset="0"/>
                <a:cs typeface="Times New Roman" panose="02020603050405020304" pitchFamily="18" charset="0"/>
              </a:rPr>
              <a:t>e.g</a:t>
            </a:r>
            <a:r>
              <a:rPr lang="en-GB" sz="2000" dirty="0">
                <a:latin typeface="Calibri" panose="020F0502020204030204" pitchFamily="34" charset="0"/>
                <a:ea typeface="Calibri" panose="020F0502020204030204" pitchFamily="34" charset="0"/>
                <a:cs typeface="Times New Roman" panose="02020603050405020304" pitchFamily="18" charset="0"/>
              </a:rPr>
              <a:t> is it the right way up, do they start from the front and turn the pages through to the back?)</a:t>
            </a: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Do they understand that there is print?</a:t>
            </a: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Can they read any words, phrases, sentences? (Do they apply their phonics knowledge?)</a:t>
            </a: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Are they able to retell a story if it has been read to them?</a:t>
            </a: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Are they able to answer questions about a book that has been read to them?</a:t>
            </a: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Do they point to aspects of the book?</a:t>
            </a:r>
          </a:p>
          <a:p>
            <a:pPr marL="342900" lvl="0" indent="-342900">
              <a:lnSpc>
                <a:spcPct val="107000"/>
              </a:lnSpc>
              <a:spcAft>
                <a:spcPts val="80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Do they choose particular types of books?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3252" y="275451"/>
            <a:ext cx="487363" cy="487363"/>
          </a:xfrm>
          <a:prstGeom prst="rect">
            <a:avLst/>
          </a:prstGeom>
        </p:spPr>
      </p:pic>
    </p:spTree>
    <p:extLst>
      <p:ext uri="{BB962C8B-B14F-4D97-AF65-F5344CB8AC3E}">
        <p14:creationId xmlns:p14="http://schemas.microsoft.com/office/powerpoint/2010/main" val="1984450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67628"/>
            <a:ext cx="8396868" cy="4132157"/>
          </a:xfrm>
          <a:prstGeom prst="rect">
            <a:avLst/>
          </a:prstGeom>
        </p:spPr>
        <p:txBody>
          <a:bodyPr wrap="square">
            <a:spAutoFit/>
          </a:bodyPr>
          <a:lstStyle/>
          <a:p>
            <a:pPr>
              <a:lnSpc>
                <a:spcPct val="107000"/>
              </a:lnSpc>
              <a:spcAft>
                <a:spcPts val="800"/>
              </a:spcAft>
            </a:pPr>
            <a:r>
              <a:rPr lang="en-GB" sz="2000" b="1" dirty="0">
                <a:latin typeface="Calibri" panose="020F0502020204030204" pitchFamily="34" charset="0"/>
                <a:ea typeface="Calibri" panose="020F0502020204030204" pitchFamily="34" charset="0"/>
                <a:cs typeface="Times New Roman" panose="02020603050405020304" pitchFamily="18" charset="0"/>
              </a:rPr>
              <a:t>Key Stage 1 and 2</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Do they go left to right, top to bottom?</a:t>
            </a: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Do they make use of their phonic knowledge?</a:t>
            </a: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Can they recognise whole words automatically?</a:t>
            </a: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Do they self-correct errors that they make?</a:t>
            </a: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Can they read with intonation and expression?</a:t>
            </a: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Can they predict what might happen next?</a:t>
            </a: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Can they make inferences?</a:t>
            </a: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Can they summarise a text?</a:t>
            </a:r>
          </a:p>
          <a:p>
            <a:pPr marL="342900" lvl="0" indent="-342900">
              <a:lnSpc>
                <a:spcPct val="107000"/>
              </a:lnSpc>
              <a:spcAft>
                <a:spcPts val="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Do they choose particular types of books?</a:t>
            </a:r>
          </a:p>
          <a:p>
            <a:pPr marL="342900" lvl="0" indent="-342900">
              <a:lnSpc>
                <a:spcPct val="107000"/>
              </a:lnSpc>
              <a:spcAft>
                <a:spcPts val="800"/>
              </a:spcAft>
              <a:buFont typeface="Symbol" panose="05050102010706020507" pitchFamily="18" charset="2"/>
              <a:buChar char=""/>
            </a:pPr>
            <a:r>
              <a:rPr lang="en-GB" sz="2000" dirty="0">
                <a:latin typeface="Calibri" panose="020F0502020204030204" pitchFamily="34" charset="0"/>
                <a:ea typeface="Calibri" panose="020F0502020204030204" pitchFamily="34" charset="0"/>
                <a:cs typeface="Times New Roman" panose="02020603050405020304" pitchFamily="18" charset="0"/>
              </a:rPr>
              <a:t>Do they discuss what they have read, talking about preferences and giving opinions?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5847" y="267628"/>
            <a:ext cx="487363" cy="487363"/>
          </a:xfrm>
          <a:prstGeom prst="rect">
            <a:avLst/>
          </a:prstGeom>
        </p:spPr>
      </p:pic>
    </p:spTree>
    <p:extLst>
      <p:ext uri="{BB962C8B-B14F-4D97-AF65-F5344CB8AC3E}">
        <p14:creationId xmlns:p14="http://schemas.microsoft.com/office/powerpoint/2010/main" val="1150646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reading for Step 1:</a:t>
            </a:r>
          </a:p>
        </p:txBody>
      </p:sp>
      <p:sp>
        <p:nvSpPr>
          <p:cNvPr id="3" name="Rectangle 2"/>
          <p:cNvSpPr/>
          <p:nvPr/>
        </p:nvSpPr>
        <p:spPr>
          <a:xfrm>
            <a:off x="342900" y="1070517"/>
            <a:ext cx="8445500" cy="1260345"/>
          </a:xfrm>
          <a:prstGeom prst="rect">
            <a:avLst/>
          </a:prstGeom>
        </p:spPr>
        <p:txBody>
          <a:bodyPr wrap="square">
            <a:spAutoFit/>
          </a:bodyPr>
          <a:lstStyle/>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A key reading to support your understanding is ch.4: How do children develop as readers? In </a:t>
            </a:r>
            <a:r>
              <a:rPr lang="en-GB"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Perkins, M. (2015) </a:t>
            </a:r>
            <a:r>
              <a:rPr lang="en-GB" sz="2400" i="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Becoming a Teacher of Reading</a:t>
            </a:r>
            <a:r>
              <a:rPr lang="en-GB" sz="24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1037" y="366713"/>
            <a:ext cx="487363" cy="487363"/>
          </a:xfrm>
          <a:prstGeom prst="rect">
            <a:avLst/>
          </a:prstGeom>
        </p:spPr>
      </p:pic>
    </p:spTree>
    <p:extLst>
      <p:ext uri="{BB962C8B-B14F-4D97-AF65-F5344CB8AC3E}">
        <p14:creationId xmlns:p14="http://schemas.microsoft.com/office/powerpoint/2010/main" val="3988789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Step 2:</a:t>
            </a:r>
          </a:p>
        </p:txBody>
      </p:sp>
      <p:sp>
        <p:nvSpPr>
          <p:cNvPr id="3" name="Rectangle 2"/>
          <p:cNvSpPr/>
          <p:nvPr/>
        </p:nvSpPr>
        <p:spPr>
          <a:xfrm>
            <a:off x="342900" y="903249"/>
            <a:ext cx="8445500" cy="3169970"/>
          </a:xfrm>
          <a:prstGeom prst="rect">
            <a:avLst/>
          </a:prstGeom>
        </p:spPr>
        <p:txBody>
          <a:bodyPr wrap="square">
            <a:spAutoFit/>
          </a:bodyPr>
          <a:lstStyle/>
          <a:p>
            <a:pPr lvl="0">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Either: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Early Years Foundation Stage Placement </a:t>
            </a:r>
            <a:r>
              <a:rPr lang="en-GB" dirty="0">
                <a:latin typeface="Calibri" panose="020F0502020204030204" pitchFamily="34" charset="0"/>
                <a:ea typeface="Calibri" panose="020F0502020204030204" pitchFamily="34" charset="0"/>
                <a:cs typeface="Times New Roman" panose="02020603050405020304" pitchFamily="18" charset="0"/>
              </a:rPr>
              <a:t>conduct an activity which assesses your focus children’s pre-reading skills and one that assesses their phonics skills and knowledge.</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You may like to audit your focus children’s phase 1 skills.</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You may wish to focus on pre-reading skills, you may like to choose a picture book with words and ask:</a:t>
            </a:r>
          </a:p>
          <a:p>
            <a:pPr marL="342900" lvl="0" indent="-342900">
              <a:lnSpc>
                <a:spcPct val="107000"/>
              </a:lnSpc>
              <a:spcAft>
                <a:spcPts val="0"/>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If I was to read this book, where would I start?</a:t>
            </a:r>
          </a:p>
          <a:p>
            <a:pPr marL="342900" lvl="0" indent="-342900">
              <a:lnSpc>
                <a:spcPct val="107000"/>
              </a:lnSpc>
              <a:spcAft>
                <a:spcPts val="0"/>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Can you point to a letter?</a:t>
            </a:r>
          </a:p>
          <a:p>
            <a:pPr marL="342900" lvl="0" indent="-342900">
              <a:lnSpc>
                <a:spcPct val="107000"/>
              </a:lnSpc>
              <a:spcAft>
                <a:spcPts val="800"/>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Can you point to a word?</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1037" y="310237"/>
            <a:ext cx="487363" cy="487363"/>
          </a:xfrm>
          <a:prstGeom prst="rect">
            <a:avLst/>
          </a:prstGeom>
        </p:spPr>
      </p:pic>
    </p:spTree>
    <p:extLst>
      <p:ext uri="{BB962C8B-B14F-4D97-AF65-F5344CB8AC3E}">
        <p14:creationId xmlns:p14="http://schemas.microsoft.com/office/powerpoint/2010/main" val="1647847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8445500" cy="430887"/>
          </a:xfrm>
        </p:spPr>
        <p:txBody>
          <a:bodyPr/>
          <a:lstStyle/>
          <a:p>
            <a:r>
              <a:rPr lang="en-GB" dirty="0"/>
              <a:t>Step 2:</a:t>
            </a:r>
          </a:p>
        </p:txBody>
      </p:sp>
      <p:sp>
        <p:nvSpPr>
          <p:cNvPr id="3" name="Rectangle 2"/>
          <p:cNvSpPr/>
          <p:nvPr/>
        </p:nvSpPr>
        <p:spPr>
          <a:xfrm>
            <a:off x="342900" y="808765"/>
            <a:ext cx="8445500" cy="3458896"/>
          </a:xfrm>
          <a:prstGeom prst="rect">
            <a:avLst/>
          </a:prstGeom>
        </p:spPr>
        <p:txBody>
          <a:bodyPr wrap="square">
            <a:spAutoFit/>
          </a:bodyPr>
          <a:lstStyle/>
          <a:p>
            <a:pPr indent="228600">
              <a:lnSpc>
                <a:spcPct val="107000"/>
              </a:lnSpc>
              <a:spcAft>
                <a:spcPts val="800"/>
              </a:spcAft>
            </a:pPr>
            <a:r>
              <a:rPr lang="en-GB" sz="2400" b="1" dirty="0">
                <a:latin typeface="Calibri" panose="020F0502020204030204" pitchFamily="34" charset="0"/>
                <a:ea typeface="Calibri" panose="020F0502020204030204" pitchFamily="34" charset="0"/>
                <a:cs typeface="Times New Roman" panose="02020603050405020304" pitchFamily="18" charset="0"/>
              </a:rPr>
              <a:t>Or: </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latin typeface="Calibri" panose="020F0502020204030204" pitchFamily="34" charset="0"/>
                <a:ea typeface="Calibri" panose="020F0502020204030204" pitchFamily="34" charset="0"/>
                <a:cs typeface="Times New Roman" panose="02020603050405020304" pitchFamily="18" charset="0"/>
              </a:rPr>
              <a:t>Key Stage 1 and 2</a:t>
            </a:r>
            <a:r>
              <a:rPr lang="en-GB" sz="2400" dirty="0">
                <a:latin typeface="Calibri" panose="020F0502020204030204" pitchFamily="34" charset="0"/>
                <a:ea typeface="Calibri" panose="020F0502020204030204" pitchFamily="34" charset="0"/>
                <a:cs typeface="Times New Roman" panose="02020603050405020304" pitchFamily="18" charset="0"/>
              </a:rPr>
              <a:t> conduct a miscue analysis of each of your focus children by preparing a running record for books that will appropriately challenge your focus children.  It is important to  discuss the choice of book with your mentor. Whilst your focus children read the book, record the miscues.  </a:t>
            </a:r>
          </a:p>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The key reading to support this aspect is </a:t>
            </a:r>
            <a:r>
              <a:rPr lang="en-GB"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Campbell, R. (2007) </a:t>
            </a:r>
            <a:r>
              <a:rPr lang="en-GB" sz="2400" i="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Miscue Analysis in the Classroom</a:t>
            </a: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1037" y="310237"/>
            <a:ext cx="487363" cy="487363"/>
          </a:xfrm>
          <a:prstGeom prst="rect">
            <a:avLst/>
          </a:prstGeom>
        </p:spPr>
      </p:pic>
    </p:spTree>
    <p:extLst>
      <p:ext uri="{BB962C8B-B14F-4D97-AF65-F5344CB8AC3E}">
        <p14:creationId xmlns:p14="http://schemas.microsoft.com/office/powerpoint/2010/main" val="132747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8445500" cy="592292"/>
          </a:xfrm>
        </p:spPr>
        <p:txBody>
          <a:bodyPr/>
          <a:lstStyle/>
          <a:p>
            <a:r>
              <a:rPr lang="en-GB" dirty="0"/>
              <a:t>Step 3:</a:t>
            </a:r>
            <a:br>
              <a:rPr lang="en-GB" dirty="0"/>
            </a:br>
            <a:endParaRPr lang="en-GB" dirty="0"/>
          </a:p>
        </p:txBody>
      </p:sp>
      <p:sp>
        <p:nvSpPr>
          <p:cNvPr id="3" name="TextBox 2"/>
          <p:cNvSpPr txBox="1"/>
          <p:nvPr/>
        </p:nvSpPr>
        <p:spPr>
          <a:xfrm>
            <a:off x="209085" y="847493"/>
            <a:ext cx="4730905" cy="3148045"/>
          </a:xfrm>
          <a:prstGeom prst="rect">
            <a:avLst/>
          </a:prstGeom>
          <a:solidFill>
            <a:schemeClr val="bg1"/>
          </a:solidFill>
        </p:spPr>
        <p:txBody>
          <a:bodyPr wrap="square" lIns="216000" tIns="187200" rIns="216000" bIns="187200" rtlCol="0">
            <a:spAutoFit/>
          </a:bodyPr>
          <a:lstStyle/>
          <a:p>
            <a:pPr lvl="0"/>
            <a:r>
              <a:rPr lang="en-GB" dirty="0"/>
              <a:t>Indicate where each child is on the Simple View of Reading matrix from the evidence you have collected and explain your decision in a narrative. Explain why you have chosen the particular location in a quadrant where you have placed your focus child.  Explain their strengths and areas for development as a reader, making reference to the evidence you have collected.</a:t>
            </a:r>
          </a:p>
        </p:txBody>
      </p:sp>
      <p:pic>
        <p:nvPicPr>
          <p:cNvPr id="4" name="Picture 3"/>
          <p:cNvPicPr>
            <a:picLocks noChangeAspect="1"/>
          </p:cNvPicPr>
          <p:nvPr/>
        </p:nvPicPr>
        <p:blipFill>
          <a:blip r:embed="rId4"/>
          <a:stretch>
            <a:fillRect/>
          </a:stretch>
        </p:blipFill>
        <p:spPr>
          <a:xfrm>
            <a:off x="5112193" y="366713"/>
            <a:ext cx="3676207" cy="2731245"/>
          </a:xfrm>
          <a:prstGeom prst="rect">
            <a:avLst/>
          </a:prstGeom>
        </p:spPr>
      </p:pic>
      <p:sp>
        <p:nvSpPr>
          <p:cNvPr id="5" name="Rectangle 4"/>
          <p:cNvSpPr/>
          <p:nvPr/>
        </p:nvSpPr>
        <p:spPr>
          <a:xfrm>
            <a:off x="4616605" y="3229614"/>
            <a:ext cx="4371278" cy="882742"/>
          </a:xfrm>
          <a:prstGeom prst="rect">
            <a:avLst/>
          </a:prstGeom>
        </p:spPr>
        <p:txBody>
          <a:bodyPr wrap="square">
            <a:spAutoFit/>
          </a:bodyPr>
          <a:lstStyle/>
          <a:p>
            <a:pPr>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Figure from Gough, P.B. &amp; </a:t>
            </a:r>
            <a:r>
              <a:rPr lang="en-GB" sz="1600" dirty="0" err="1">
                <a:latin typeface="Calibri" panose="020F0502020204030204" pitchFamily="34" charset="0"/>
                <a:ea typeface="Calibri" panose="020F0502020204030204" pitchFamily="34" charset="0"/>
                <a:cs typeface="Times New Roman" panose="02020603050405020304" pitchFamily="18" charset="0"/>
              </a:rPr>
              <a:t>Tunmer,W</a:t>
            </a:r>
            <a:r>
              <a:rPr lang="en-GB" sz="1600" dirty="0">
                <a:latin typeface="Calibri" panose="020F0502020204030204" pitchFamily="34" charset="0"/>
                <a:ea typeface="Calibri" panose="020F0502020204030204" pitchFamily="34" charset="0"/>
                <a:cs typeface="Times New Roman" panose="02020603050405020304" pitchFamily="18" charset="0"/>
              </a:rPr>
              <a:t>. E. (1986) Decoding, reading and reading disability. Remedial and Special Education, 7, 6-10.</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1037" y="293789"/>
            <a:ext cx="487363" cy="487363"/>
          </a:xfrm>
          <a:prstGeom prst="rect">
            <a:avLst/>
          </a:prstGeom>
        </p:spPr>
      </p:pic>
    </p:spTree>
    <p:extLst>
      <p:ext uri="{BB962C8B-B14F-4D97-AF65-F5344CB8AC3E}">
        <p14:creationId xmlns:p14="http://schemas.microsoft.com/office/powerpoint/2010/main" val="3525798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0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UoL Powerpoint Guidelines Accessibility Design">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2.xml><?xml version="1.0" encoding="utf-8"?>
<a:theme xmlns:a="http://schemas.openxmlformats.org/drawingml/2006/main" name="1_Office Theme">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29F9906F84F04094CE5CD4728D492D" ma:contentTypeVersion="11" ma:contentTypeDescription="Create a new document." ma:contentTypeScope="" ma:versionID="d8405a51cd8e7340846183e6d812064a">
  <xsd:schema xmlns:xsd="http://www.w3.org/2001/XMLSchema" xmlns:xs="http://www.w3.org/2001/XMLSchema" xmlns:p="http://schemas.microsoft.com/office/2006/metadata/properties" xmlns:ns2="67a03111-f570-43e0-9b48-49049b7e86ee" xmlns:ns3="e7a5fc8e-e677-41ca-8019-df913e37547c" targetNamespace="http://schemas.microsoft.com/office/2006/metadata/properties" ma:root="true" ma:fieldsID="3efbf6a554415c45fb1c2221561ca4d5" ns2:_="" ns3:_="">
    <xsd:import namespace="67a03111-f570-43e0-9b48-49049b7e86ee"/>
    <xsd:import namespace="e7a5fc8e-e677-41ca-8019-df913e37547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a03111-f570-43e0-9b48-49049b7e86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a5fc8e-e677-41ca-8019-df913e37547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0D3D49-08C7-4C62-95E0-9AF127B9D1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a03111-f570-43e0-9b48-49049b7e86ee"/>
    <ds:schemaRef ds:uri="e7a5fc8e-e677-41ca-8019-df913e3754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A78EDE-5FEE-4D4A-A6CE-BA46B95F7B32}">
  <ds:schemaRefs>
    <ds:schemaRef ds:uri="http://schemas.microsoft.com/sharepoint/v3/contenttype/forms"/>
  </ds:schemaRefs>
</ds:datastoreItem>
</file>

<file path=customXml/itemProps3.xml><?xml version="1.0" encoding="utf-8"?>
<ds:datastoreItem xmlns:ds="http://schemas.openxmlformats.org/officeDocument/2006/customXml" ds:itemID="{A501B442-2BF3-4C0A-81AF-DB2C966119F3}">
  <ds:schemaRefs>
    <ds:schemaRef ds:uri="67a03111-f570-43e0-9b48-49049b7e86ee"/>
    <ds:schemaRef ds:uri="http://purl.org/dc/elements/1.1/"/>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e7a5fc8e-e677-41ca-8019-df913e37547c"/>
  </ds:schemaRefs>
</ds:datastoreItem>
</file>

<file path=docProps/app.xml><?xml version="1.0" encoding="utf-8"?>
<Properties xmlns="http://schemas.openxmlformats.org/officeDocument/2006/extended-properties" xmlns:vt="http://schemas.openxmlformats.org/officeDocument/2006/docPropsVTypes">
  <Template>UoL Powerpoint Guidelines Accessibility Design.potx</Template>
  <TotalTime>5650</TotalTime>
  <Words>995</Words>
  <Application>Microsoft Office PowerPoint</Application>
  <PresentationFormat>On-screen Show (16:9)</PresentationFormat>
  <Paragraphs>67</Paragraphs>
  <Slides>12</Slides>
  <Notes>0</Notes>
  <HiddenSlides>0</HiddenSlides>
  <MMClips>12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Georgia</vt:lpstr>
      <vt:lpstr>Lucida Grande</vt:lpstr>
      <vt:lpstr>Symbol</vt:lpstr>
      <vt:lpstr>Times New Roman</vt:lpstr>
      <vt:lpstr>UoL Powerpoint Guidelines Accessibility Design</vt:lpstr>
      <vt:lpstr>1_Office Theme</vt:lpstr>
      <vt:lpstr>Assessing learning in reading</vt:lpstr>
      <vt:lpstr>There are four steps to follow   </vt:lpstr>
      <vt:lpstr>Step 1:</vt:lpstr>
      <vt:lpstr>PowerPoint Presentation</vt:lpstr>
      <vt:lpstr>PowerPoint Presentation</vt:lpstr>
      <vt:lpstr>Key reading for Step 1:</vt:lpstr>
      <vt:lpstr>Step 2:</vt:lpstr>
      <vt:lpstr>Step 2:</vt:lpstr>
      <vt:lpstr>Step 3: </vt:lpstr>
      <vt:lpstr>Step 4: </vt:lpstr>
      <vt:lpstr>Focus Children’s Progress Meeting – week 4</vt:lpstr>
      <vt:lpstr>Where to record this task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Curtis, Fiona</cp:lastModifiedBy>
  <cp:revision>374</cp:revision>
  <cp:lastPrinted>2020-07-06T08:56:06Z</cp:lastPrinted>
  <dcterms:created xsi:type="dcterms:W3CDTF">2020-04-08T13:53:01Z</dcterms:created>
  <dcterms:modified xsi:type="dcterms:W3CDTF">2024-10-17T09:42:52Z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0x010100CB29F9906F84F04094CE5CD4728D492D</vt:lpwstr>
  </property>
</Properties>
</file>