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25"/>
  </p:notesMasterIdLst>
  <p:sldIdLst>
    <p:sldId id="256" r:id="rId6"/>
    <p:sldId id="290" r:id="rId7"/>
    <p:sldId id="258" r:id="rId8"/>
    <p:sldId id="257" r:id="rId9"/>
    <p:sldId id="273" r:id="rId10"/>
    <p:sldId id="267" r:id="rId11"/>
    <p:sldId id="274" r:id="rId12"/>
    <p:sldId id="286" r:id="rId13"/>
    <p:sldId id="275" r:id="rId14"/>
    <p:sldId id="265" r:id="rId15"/>
    <p:sldId id="278" r:id="rId16"/>
    <p:sldId id="279" r:id="rId17"/>
    <p:sldId id="287" r:id="rId18"/>
    <p:sldId id="276" r:id="rId19"/>
    <p:sldId id="272" r:id="rId20"/>
    <p:sldId id="268" r:id="rId21"/>
    <p:sldId id="288" r:id="rId22"/>
    <p:sldId id="271" r:id="rId23"/>
    <p:sldId id="289" r:id="rId24"/>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pos="275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B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FF13A-0B12-104E-95D9-4F2C1449CC84}" v="513" dt="2021-03-19T11:18:00.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74291" autoAdjust="0"/>
  </p:normalViewPr>
  <p:slideViewPr>
    <p:cSldViewPr snapToGrid="0" snapToObjects="1" showGuides="1">
      <p:cViewPr varScale="1">
        <p:scale>
          <a:sx n="84" d="100"/>
          <a:sy n="84" d="100"/>
        </p:scale>
        <p:origin x="1267" y="48"/>
      </p:cViewPr>
      <p:guideLst>
        <p:guide orient="horz" pos="1583"/>
        <p:guide pos="2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2"/>
    </p:cViewPr>
  </p:sorterViewPr>
  <p:notesViewPr>
    <p:cSldViewPr snapToGrid="0" snapToObjects="1" showGuides="1">
      <p:cViewPr varScale="1">
        <p:scale>
          <a:sx n="101" d="100"/>
          <a:sy n="101" d="100"/>
        </p:scale>
        <p:origin x="-2504" y="-12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221D7CF-5F4D-5148-AB1A-A05EF0B57D46}" type="datetimeFigureOut">
              <a:rPr lang="en-US" smtClean="0"/>
              <a:t>10/15/2024</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72C7E9-CA6E-C945-826B-68C1FAB00F44}" type="slidenum">
              <a:rPr lang="en-US" smtClean="0"/>
              <a:t>‹#›</a:t>
            </a:fld>
            <a:endParaRPr lang="en-US" dirty="0"/>
          </a:p>
        </p:txBody>
      </p:sp>
    </p:spTree>
    <p:extLst>
      <p:ext uri="{BB962C8B-B14F-4D97-AF65-F5344CB8AC3E}">
        <p14:creationId xmlns:p14="http://schemas.microsoft.com/office/powerpoint/2010/main" val="177922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72C7E9-CA6E-C945-826B-68C1FAB00F44}" type="slidenum">
              <a:rPr lang="en-US" smtClean="0"/>
              <a:t>6</a:t>
            </a:fld>
            <a:endParaRPr lang="en-US" dirty="0"/>
          </a:p>
        </p:txBody>
      </p:sp>
    </p:spTree>
    <p:extLst>
      <p:ext uri="{BB962C8B-B14F-4D97-AF65-F5344CB8AC3E}">
        <p14:creationId xmlns:p14="http://schemas.microsoft.com/office/powerpoint/2010/main" val="250491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r>
              <a:rPr lang="en-GB" baseline="0" dirty="0"/>
              <a:t> of using photos with counting</a:t>
            </a:r>
            <a:endParaRPr lang="en-GB" dirty="0"/>
          </a:p>
        </p:txBody>
      </p:sp>
      <p:sp>
        <p:nvSpPr>
          <p:cNvPr id="4" name="Slide Number Placeholder 3"/>
          <p:cNvSpPr>
            <a:spLocks noGrp="1"/>
          </p:cNvSpPr>
          <p:nvPr>
            <p:ph type="sldNum" sz="quarter" idx="10"/>
          </p:nvPr>
        </p:nvSpPr>
        <p:spPr/>
        <p:txBody>
          <a:bodyPr/>
          <a:lstStyle/>
          <a:p>
            <a:fld id="{6772C7E9-CA6E-C945-826B-68C1FAB00F44}" type="slidenum">
              <a:rPr lang="en-US" smtClean="0"/>
              <a:t>12</a:t>
            </a:fld>
            <a:endParaRPr lang="en-US" dirty="0"/>
          </a:p>
        </p:txBody>
      </p:sp>
    </p:spTree>
    <p:extLst>
      <p:ext uri="{BB962C8B-B14F-4D97-AF65-F5344CB8AC3E}">
        <p14:creationId xmlns:p14="http://schemas.microsoft.com/office/powerpoint/2010/main" val="351279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r>
              <a:rPr lang="en-GB" baseline="0" dirty="0"/>
              <a:t> of using photos with counting</a:t>
            </a:r>
            <a:endParaRPr lang="en-GB" dirty="0"/>
          </a:p>
        </p:txBody>
      </p:sp>
      <p:sp>
        <p:nvSpPr>
          <p:cNvPr id="4" name="Slide Number Placeholder 3"/>
          <p:cNvSpPr>
            <a:spLocks noGrp="1"/>
          </p:cNvSpPr>
          <p:nvPr>
            <p:ph type="sldNum" sz="quarter" idx="10"/>
          </p:nvPr>
        </p:nvSpPr>
        <p:spPr/>
        <p:txBody>
          <a:bodyPr/>
          <a:lstStyle/>
          <a:p>
            <a:fld id="{6772C7E9-CA6E-C945-826B-68C1FAB00F44}" type="slidenum">
              <a:rPr lang="en-US" smtClean="0"/>
              <a:t>13</a:t>
            </a:fld>
            <a:endParaRPr lang="en-US" dirty="0"/>
          </a:p>
        </p:txBody>
      </p:sp>
    </p:spTree>
    <p:extLst>
      <p:ext uri="{BB962C8B-B14F-4D97-AF65-F5344CB8AC3E}">
        <p14:creationId xmlns:p14="http://schemas.microsoft.com/office/powerpoint/2010/main" val="344660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16373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indent="0">
              <a:buNone/>
              <a:defRPr sz="1600">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3606800" y="4870451"/>
            <a:ext cx="1358900" cy="148085"/>
          </a:xfrm>
          <a:prstGeom prst="rect">
            <a:avLst/>
          </a:prstGeom>
        </p:spPr>
      </p:pic>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85529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indent="0">
              <a:buNone/>
              <a:defRPr sz="1600">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9374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6"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7"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3">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18858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5"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47244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47244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614172" y="21969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4559300" y="1203220"/>
            <a:ext cx="4216400" cy="3698980"/>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042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90449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indent="0">
              <a:buNone/>
              <a:defRPr sz="1800">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5D78585B-3519-EA4C-8EFE-828830A1A9D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624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0C79F5E8-6F33-6448-9D61-25C04DA7CEA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40515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1"/>
            <a:ext cx="8229600" cy="573881"/>
          </a:xfrm>
        </p:spPr>
        <p:txBody>
          <a:bodyPr/>
          <a:lstStyle>
            <a:lvl1pPr>
              <a:defRPr sz="2800" b="1">
                <a:solidFill>
                  <a:srgbClr val="C00000"/>
                </a:solidFill>
                <a:latin typeface="Calibri" panose="020F0502020204030204" pitchFamily="34" charset="0"/>
              </a:defRPr>
            </a:lvl1pPr>
          </a:lstStyle>
          <a:p>
            <a:r>
              <a:rPr lang="en-GB" noProof="0" dirty="0"/>
              <a:t>Click to edit Master title style</a:t>
            </a:r>
          </a:p>
        </p:txBody>
      </p:sp>
      <p:sp>
        <p:nvSpPr>
          <p:cNvPr id="12"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750">
                <a:solidFill>
                  <a:schemeClr val="tx1">
                    <a:tint val="75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750">
                <a:solidFill>
                  <a:schemeClr val="tx1">
                    <a:tint val="75000"/>
                  </a:schemeClr>
                </a:solidFill>
              </a:defRPr>
            </a:lvl1pPr>
          </a:lstStyle>
          <a:p>
            <a:pPr algn="l"/>
            <a:r>
              <a:rPr lang="en-US"/>
              <a:t>University of Leicester</a:t>
            </a:r>
            <a:endParaRPr lang="en-US" dirty="0"/>
          </a:p>
        </p:txBody>
      </p:sp>
      <p:sp>
        <p:nvSpPr>
          <p:cNvPr id="15" name="Text Placeholder 2"/>
          <p:cNvSpPr>
            <a:spLocks noGrp="1"/>
          </p:cNvSpPr>
          <p:nvPr>
            <p:ph type="body" idx="1"/>
          </p:nvPr>
        </p:nvSpPr>
        <p:spPr>
          <a:xfrm>
            <a:off x="457200" y="1097327"/>
            <a:ext cx="4040188" cy="479822"/>
          </a:xfrm>
        </p:spPr>
        <p:txBody>
          <a:bodyPr anchor="ct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6" name="Content Placeholder 3"/>
          <p:cNvSpPr>
            <a:spLocks noGrp="1"/>
          </p:cNvSpPr>
          <p:nvPr>
            <p:ph sz="half" idx="2"/>
          </p:nvPr>
        </p:nvSpPr>
        <p:spPr>
          <a:xfrm>
            <a:off x="457200" y="1577149"/>
            <a:ext cx="4040188" cy="2963466"/>
          </a:xfrm>
        </p:spPr>
        <p:txBody>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p:cNvSpPr>
            <a:spLocks noGrp="1"/>
          </p:cNvSpPr>
          <p:nvPr>
            <p:ph type="body" sz="quarter" idx="10"/>
          </p:nvPr>
        </p:nvSpPr>
        <p:spPr>
          <a:xfrm>
            <a:off x="4645026" y="1097327"/>
            <a:ext cx="4041775" cy="479822"/>
          </a:xfrm>
        </p:spPr>
        <p:txBody>
          <a:bodyPr anchor="ct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8" name="Content Placeholder 5"/>
          <p:cNvSpPr>
            <a:spLocks noGrp="1"/>
          </p:cNvSpPr>
          <p:nvPr>
            <p:ph sz="quarter" idx="11"/>
          </p:nvPr>
        </p:nvSpPr>
        <p:spPr>
          <a:xfrm>
            <a:off x="4645026" y="1577149"/>
            <a:ext cx="4041775" cy="2963466"/>
          </a:xfrm>
        </p:spPr>
        <p:txBody>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7"/>
            <a:ext cx="1220061" cy="244727"/>
          </a:xfrm>
          <a:prstGeom prst="rect">
            <a:avLst/>
          </a:prstGeom>
        </p:spPr>
      </p:pic>
    </p:spTree>
    <p:extLst>
      <p:ext uri="{BB962C8B-B14F-4D97-AF65-F5344CB8AC3E}">
        <p14:creationId xmlns:p14="http://schemas.microsoft.com/office/powerpoint/2010/main" val="225737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296761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2791145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101428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494960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628277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07015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234673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944F1811-D324-D94A-BB63-12C6D6D27AF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661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31605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67200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07B99E2-E159-FF47-A07C-5DBC4FA0D32A}"/>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8" name="Picture 7"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52744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07156" y="4730483"/>
            <a:ext cx="1558544" cy="387617"/>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544153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06441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73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523698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049287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4218C16E-0E3E-BD49-A220-7210C93CF7E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165375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848199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320160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78797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47371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47371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76172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03052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614172" y="2274930"/>
            <a:ext cx="3653028" cy="307777"/>
          </a:xfrm>
          <a:prstGeom prst="rect">
            <a:avLst/>
          </a:prstGeom>
          <a:solidFill>
            <a:schemeClr val="bg2">
              <a:alpha val="50000"/>
            </a:schemeClr>
          </a:solidFill>
        </p:spPr>
        <p:txBody>
          <a:bodyPr wrap="square" lIns="0" tIns="0" rIns="0" bIns="0" anchor="t" anchorCtr="0">
            <a:sp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4559300" y="1192212"/>
            <a:ext cx="4267200" cy="368458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6602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10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76631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19441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67990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59170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4275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9080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3135313"/>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5196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C48889A-36D4-E842-AD25-95C5A9BF953F}"/>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3" name="Picture 12"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32503161"/>
      </p:ext>
    </p:extLst>
  </p:cSld>
  <p:clrMapOvr>
    <a:masterClrMapping/>
  </p:clrMapOvr>
  <p:extLst>
    <p:ext uri="{DCECCB84-F9BA-43D5-87BE-67443E8EF086}">
      <p15:sldGuideLst xmlns:p15="http://schemas.microsoft.com/office/powerpoint/2012/main">
        <p15:guide id="1" orient="horz" pos="599" userDrawn="1">
          <p15:clr>
            <a:srgbClr val="FBAE40"/>
          </p15:clr>
        </p15:guide>
        <p15:guide id="2" pos="63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11" r:id="rId3"/>
    <p:sldLayoutId id="2147483706" r:id="rId4"/>
    <p:sldLayoutId id="2147483701" r:id="rId5"/>
    <p:sldLayoutId id="2147483661" r:id="rId6"/>
    <p:sldLayoutId id="2147483672" r:id="rId7"/>
    <p:sldLayoutId id="2147483673" r:id="rId8"/>
    <p:sldLayoutId id="2147483649" r:id="rId9"/>
    <p:sldLayoutId id="2147483666" r:id="rId10"/>
    <p:sldLayoutId id="2147483678" r:id="rId11"/>
    <p:sldLayoutId id="2147483679" r:id="rId12"/>
    <p:sldLayoutId id="2147483700" r:id="rId13"/>
    <p:sldLayoutId id="2147483671" r:id="rId14"/>
    <p:sldLayoutId id="2147483660" r:id="rId15"/>
    <p:sldLayoutId id="2147483664" r:id="rId16"/>
    <p:sldLayoutId id="2147483674" r:id="rId17"/>
    <p:sldLayoutId id="2147483677" r:id="rId18"/>
    <p:sldLayoutId id="2147483668" r:id="rId19"/>
    <p:sldLayoutId id="2147483670" r:id="rId20"/>
    <p:sldLayoutId id="2147483675" r:id="rId21"/>
    <p:sldLayoutId id="2147483669" r:id="rId22"/>
    <p:sldLayoutId id="2147483715" r:id="rId2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48286"/>
      </p:ext>
    </p:extLst>
  </p:cSld>
  <p:clrMap bg1="dk1" tx1="lt1" bg2="dk2" tx2="lt2" accent1="accent1" accent2="accent2" accent3="accent3" accent4="accent4" accent5="accent5" accent6="accent6" hlink="hlink" folHlink="folHlink"/>
  <p:sldLayoutIdLst>
    <p:sldLayoutId id="2147483713" r:id="rId1"/>
    <p:sldLayoutId id="2147483708" r:id="rId2"/>
    <p:sldLayoutId id="2147483712" r:id="rId3"/>
    <p:sldLayoutId id="2147483709" r:id="rId4"/>
    <p:sldLayoutId id="2147483710" r:id="rId5"/>
    <p:sldLayoutId id="2147483684" r:id="rId6"/>
    <p:sldLayoutId id="2147483685" r:id="rId7"/>
    <p:sldLayoutId id="2147483686" r:id="rId8"/>
    <p:sldLayoutId id="2147483687" r:id="rId9"/>
    <p:sldLayoutId id="2147483688" r:id="rId10"/>
    <p:sldLayoutId id="2147483689" r:id="rId11"/>
    <p:sldLayoutId id="2147483690" r:id="rId12"/>
    <p:sldLayoutId id="2147483705"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image" Target="../media/image2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hyperlink" Target="https://www.compare-school-performance.service.gov.uk/?_ga=2.204401875.2106377914.1633616230-771356314.1632826321"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1.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200" dirty="0"/>
              <a:t>Phase 1 Focus Children Progress Summary</a:t>
            </a:r>
          </a:p>
        </p:txBody>
      </p:sp>
      <p:sp>
        <p:nvSpPr>
          <p:cNvPr id="3" name="Text Placeholder 2"/>
          <p:cNvSpPr>
            <a:spLocks noGrp="1"/>
          </p:cNvSpPr>
          <p:nvPr>
            <p:ph type="body" sz="quarter" idx="4294967295"/>
          </p:nvPr>
        </p:nvSpPr>
        <p:spPr>
          <a:xfrm>
            <a:off x="2349500" y="3608496"/>
            <a:ext cx="4445000" cy="746125"/>
          </a:xfrm>
          <a:prstGeom prst="rect">
            <a:avLst/>
          </a:prstGeom>
          <a:solidFill>
            <a:schemeClr val="bg2"/>
          </a:solidFill>
        </p:spPr>
        <p:txBody>
          <a:bodyPr/>
          <a:lstStyle/>
          <a:p>
            <a:pPr marL="0" indent="0" algn="ctr">
              <a:buNone/>
            </a:pPr>
            <a:r>
              <a:rPr lang="en-GB" dirty="0"/>
              <a:t>Insert Name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6270" y="4354621"/>
            <a:ext cx="609600" cy="609600"/>
          </a:xfrm>
          <a:prstGeom prst="rect">
            <a:avLst/>
          </a:prstGeom>
        </p:spPr>
      </p:pic>
    </p:spTree>
    <p:extLst>
      <p:ext uri="{BB962C8B-B14F-4D97-AF65-F5344CB8AC3E}">
        <p14:creationId xmlns:p14="http://schemas.microsoft.com/office/powerpoint/2010/main" val="159964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0" y="285749"/>
            <a:ext cx="4449452" cy="4627895"/>
          </a:xfrm>
        </p:spPr>
      </p:pic>
      <p:sp>
        <p:nvSpPr>
          <p:cNvPr id="4" name="Text Placeholder 3"/>
          <p:cNvSpPr>
            <a:spLocks noGrp="1"/>
          </p:cNvSpPr>
          <p:nvPr>
            <p:ph type="body" sz="quarter" idx="12"/>
          </p:nvPr>
        </p:nvSpPr>
        <p:spPr>
          <a:xfrm>
            <a:off x="4902200" y="577612"/>
            <a:ext cx="3632200" cy="307777"/>
          </a:xfrm>
        </p:spPr>
        <p:txBody>
          <a:bodyPr/>
          <a:lstStyle/>
          <a:p>
            <a:r>
              <a:rPr lang="en-GB" sz="4400" b="1" dirty="0"/>
              <a:t>Counting and calculation</a:t>
            </a:r>
          </a:p>
        </p:txBody>
      </p:sp>
      <p:sp>
        <p:nvSpPr>
          <p:cNvPr id="6" name="Slide Number Placeholder 5"/>
          <p:cNvSpPr>
            <a:spLocks noGrp="1"/>
          </p:cNvSpPr>
          <p:nvPr>
            <p:ph type="sldNum" sz="quarter" idx="4"/>
          </p:nvPr>
        </p:nvSpPr>
        <p:spPr/>
        <p:txBody>
          <a:bodyPr/>
          <a:lstStyle/>
          <a:p>
            <a:fld id="{05306F20-FBA2-4746-AE9F-DFBA4FFD6FE5}" type="slidenum">
              <a:rPr lang="en-US" smtClean="0"/>
              <a:t>10</a:t>
            </a:fld>
            <a:endParaRPr lang="en-US" dirty="0"/>
          </a:p>
        </p:txBody>
      </p:sp>
      <p:pic>
        <p:nvPicPr>
          <p:cNvPr id="2" name="Picture 1"/>
          <p:cNvPicPr>
            <a:picLocks noChangeAspect="1"/>
          </p:cNvPicPr>
          <p:nvPr/>
        </p:nvPicPr>
        <p:blipFill>
          <a:blip r:embed="rId5"/>
          <a:stretch>
            <a:fillRect/>
          </a:stretch>
        </p:blipFill>
        <p:spPr>
          <a:xfrm>
            <a:off x="5345822" y="2408903"/>
            <a:ext cx="3262223" cy="1588062"/>
          </a:xfrm>
          <a:prstGeom prst="rect">
            <a:avLst/>
          </a:prstGeom>
        </p:spPr>
      </p:pic>
      <p:sp>
        <p:nvSpPr>
          <p:cNvPr id="3" name="TextBox 2"/>
          <p:cNvSpPr txBox="1"/>
          <p:nvPr/>
        </p:nvSpPr>
        <p:spPr>
          <a:xfrm>
            <a:off x="6033155" y="3840718"/>
            <a:ext cx="2243579" cy="808943"/>
          </a:xfrm>
          <a:prstGeom prst="rect">
            <a:avLst/>
          </a:prstGeom>
          <a:noFill/>
        </p:spPr>
        <p:txBody>
          <a:bodyPr wrap="square" lIns="216000" tIns="187200" rIns="216000" bIns="187200" rtlCol="0">
            <a:spAutoFit/>
          </a:bodyPr>
          <a:lstStyle/>
          <a:p>
            <a:r>
              <a:rPr lang="en-GB" sz="2800" b="1" i="0" dirty="0">
                <a:latin typeface="Arial"/>
                <a:cs typeface="Arial"/>
              </a:rPr>
              <a:t>6 + 3 = 9</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4208072"/>
            <a:ext cx="609600" cy="609600"/>
          </a:xfrm>
          <a:prstGeom prst="rect">
            <a:avLst/>
          </a:prstGeom>
        </p:spPr>
      </p:pic>
    </p:spTree>
    <p:extLst>
      <p:ext uri="{BB962C8B-B14F-4D97-AF65-F5344CB8AC3E}">
        <p14:creationId xmlns:p14="http://schemas.microsoft.com/office/powerpoint/2010/main" val="3599039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430887"/>
          </a:xfrm>
        </p:spPr>
        <p:txBody>
          <a:bodyPr/>
          <a:lstStyle/>
          <a:p>
            <a:r>
              <a:rPr lang="en-GB" dirty="0"/>
              <a:t>Mathematics: Prior Attainment</a:t>
            </a:r>
          </a:p>
        </p:txBody>
      </p:sp>
      <p:sp>
        <p:nvSpPr>
          <p:cNvPr id="4" name="Slide Number Placeholder 3"/>
          <p:cNvSpPr>
            <a:spLocks noGrp="1"/>
          </p:cNvSpPr>
          <p:nvPr>
            <p:ph type="sldNum" sz="quarter" idx="4"/>
          </p:nvPr>
        </p:nvSpPr>
        <p:spPr/>
        <p:txBody>
          <a:bodyPr/>
          <a:lstStyle/>
          <a:p>
            <a:fld id="{05306F20-FBA2-4746-AE9F-DFBA4FFD6FE5}" type="slidenum">
              <a:rPr lang="en-US" smtClean="0"/>
              <a:t>11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507040585"/>
              </p:ext>
            </p:extLst>
          </p:nvPr>
        </p:nvGraphicFramePr>
        <p:xfrm>
          <a:off x="150919" y="880214"/>
          <a:ext cx="8883415" cy="3215640"/>
        </p:xfrm>
        <a:graphic>
          <a:graphicData uri="http://schemas.openxmlformats.org/drawingml/2006/table">
            <a:tbl>
              <a:tblPr firstRow="1" bandRow="1">
                <a:tableStyleId>{00A15C55-8517-42AA-B614-E9B94910E393}</a:tableStyleId>
              </a:tblPr>
              <a:tblGrid>
                <a:gridCol w="1133448">
                  <a:extLst>
                    <a:ext uri="{9D8B030D-6E8A-4147-A177-3AD203B41FA5}">
                      <a16:colId xmlns:a16="http://schemas.microsoft.com/office/drawing/2014/main" val="421357980"/>
                    </a:ext>
                  </a:extLst>
                </a:gridCol>
                <a:gridCol w="1041364">
                  <a:extLst>
                    <a:ext uri="{9D8B030D-6E8A-4147-A177-3AD203B41FA5}">
                      <a16:colId xmlns:a16="http://schemas.microsoft.com/office/drawing/2014/main" val="1714681928"/>
                    </a:ext>
                  </a:extLst>
                </a:gridCol>
                <a:gridCol w="1041364">
                  <a:extLst>
                    <a:ext uri="{9D8B030D-6E8A-4147-A177-3AD203B41FA5}">
                      <a16:colId xmlns:a16="http://schemas.microsoft.com/office/drawing/2014/main" val="1980204572"/>
                    </a:ext>
                  </a:extLst>
                </a:gridCol>
                <a:gridCol w="997515">
                  <a:extLst>
                    <a:ext uri="{9D8B030D-6E8A-4147-A177-3AD203B41FA5}">
                      <a16:colId xmlns:a16="http://schemas.microsoft.com/office/drawing/2014/main" val="4009240202"/>
                    </a:ext>
                  </a:extLst>
                </a:gridCol>
                <a:gridCol w="1027522">
                  <a:extLst>
                    <a:ext uri="{9D8B030D-6E8A-4147-A177-3AD203B41FA5}">
                      <a16:colId xmlns:a16="http://schemas.microsoft.com/office/drawing/2014/main" val="3141412120"/>
                    </a:ext>
                  </a:extLst>
                </a:gridCol>
                <a:gridCol w="1177547">
                  <a:extLst>
                    <a:ext uri="{9D8B030D-6E8A-4147-A177-3AD203B41FA5}">
                      <a16:colId xmlns:a16="http://schemas.microsoft.com/office/drawing/2014/main" val="3953184118"/>
                    </a:ext>
                  </a:extLst>
                </a:gridCol>
                <a:gridCol w="1175758">
                  <a:extLst>
                    <a:ext uri="{9D8B030D-6E8A-4147-A177-3AD203B41FA5}">
                      <a16:colId xmlns:a16="http://schemas.microsoft.com/office/drawing/2014/main" val="529419816"/>
                    </a:ext>
                  </a:extLst>
                </a:gridCol>
                <a:gridCol w="1288897">
                  <a:extLst>
                    <a:ext uri="{9D8B030D-6E8A-4147-A177-3AD203B41FA5}">
                      <a16:colId xmlns:a16="http://schemas.microsoft.com/office/drawing/2014/main" val="1252225371"/>
                    </a:ext>
                  </a:extLst>
                </a:gridCol>
              </a:tblGrid>
              <a:tr h="370840">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EYFS Baseline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End of EYFS </a:t>
                      </a:r>
                      <a:r>
                        <a:rPr lang="en-GB" sz="1050" b="0" dirty="0">
                          <a:solidFill>
                            <a:schemeClr val="tx1"/>
                          </a:solidFill>
                        </a:rPr>
                        <a:t>(Mathematics)</a:t>
                      </a:r>
                      <a:endParaRPr lang="en-GB"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a:t>
                      </a:r>
                      <a:r>
                        <a:rPr lang="en-GB" sz="1100" baseline="0" dirty="0">
                          <a:solidFill>
                            <a:schemeClr val="tx1"/>
                          </a:solidFill>
                        </a:rPr>
                        <a:t> 1</a:t>
                      </a: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21975951"/>
                  </a:ext>
                </a:extLst>
              </a:tr>
              <a:tr h="370840">
                <a:tc>
                  <a:txBody>
                    <a:bodyPr/>
                    <a:lstStyle/>
                    <a:p>
                      <a:r>
                        <a:rPr lang="en-GB" dirty="0"/>
                        <a:t>Child</a:t>
                      </a:r>
                      <a:r>
                        <a:rPr lang="en-GB" baseline="0" dirty="0"/>
                        <a:t> A</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dirty="0"/>
                        <a:t>Working</a:t>
                      </a:r>
                      <a:r>
                        <a:rPr lang="en-GB" sz="1050" baseline="0" dirty="0"/>
                        <a:t> towards/ working at ARE/ greater depth</a:t>
                      </a:r>
                      <a:endParaRPr lang="en-GB"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090155"/>
                  </a:ext>
                </a:extLst>
              </a:tr>
              <a:tr h="370840">
                <a:tc>
                  <a:txBody>
                    <a:bodyPr/>
                    <a:lstStyle/>
                    <a:p>
                      <a:r>
                        <a:rPr lang="en-GB" dirty="0"/>
                        <a:t>Child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7713784"/>
                  </a:ext>
                </a:extLst>
              </a:tr>
              <a:tr h="370840">
                <a:tc>
                  <a:txBody>
                    <a:bodyPr/>
                    <a:lstStyle/>
                    <a:p>
                      <a:r>
                        <a:rPr lang="en-GB" dirty="0"/>
                        <a:t>Child</a:t>
                      </a:r>
                      <a:r>
                        <a:rPr lang="en-GB" baseline="0" dirty="0"/>
                        <a:t> C</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Working</a:t>
                      </a:r>
                      <a:r>
                        <a:rPr lang="en-GB" sz="1100" baseline="0" dirty="0"/>
                        <a:t> towards/ working at ARE/ greater depth</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036880"/>
                  </a:ext>
                </a:extLst>
              </a:tr>
            </a:tbl>
          </a:graphicData>
        </a:graphic>
      </p:graphicFrame>
      <p:sp>
        <p:nvSpPr>
          <p:cNvPr id="3" name="TextBox 2"/>
          <p:cNvSpPr txBox="1"/>
          <p:nvPr/>
        </p:nvSpPr>
        <p:spPr>
          <a:xfrm>
            <a:off x="758515" y="4592046"/>
            <a:ext cx="7956223" cy="624278"/>
          </a:xfrm>
          <a:prstGeom prst="rect">
            <a:avLst/>
          </a:prstGeom>
          <a:noFill/>
        </p:spPr>
        <p:txBody>
          <a:bodyPr wrap="square" lIns="216000" tIns="187200" rIns="216000" bIns="187200" rtlCol="0">
            <a:spAutoFit/>
          </a:bodyPr>
          <a:lstStyle/>
          <a:p>
            <a:r>
              <a:rPr lang="en-GB" sz="1600" b="1" i="0" dirty="0">
                <a:latin typeface="Arial"/>
                <a:cs typeface="Arial"/>
              </a:rPr>
              <a:t>NB If the school uses different terminology, please use the school’s system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3600" y="4462463"/>
            <a:ext cx="609600" cy="609600"/>
          </a:xfrm>
          <a:prstGeom prst="rect">
            <a:avLst/>
          </a:prstGeom>
        </p:spPr>
      </p:pic>
    </p:spTree>
    <p:extLst>
      <p:ext uri="{BB962C8B-B14F-4D97-AF65-F5344CB8AC3E}">
        <p14:creationId xmlns:p14="http://schemas.microsoft.com/office/powerpoint/2010/main" val="1672549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Counting and Calculation: Child A/B/C</a:t>
            </a:r>
            <a:br>
              <a:rPr lang="en-GB" dirty="0"/>
            </a:br>
            <a:endParaRPr lang="en-GB" dirty="0"/>
          </a:p>
        </p:txBody>
      </p:sp>
      <p:sp>
        <p:nvSpPr>
          <p:cNvPr id="3" name="Content Placeholder 2"/>
          <p:cNvSpPr>
            <a:spLocks noGrp="1"/>
          </p:cNvSpPr>
          <p:nvPr>
            <p:ph sz="quarter" idx="11"/>
          </p:nvPr>
        </p:nvSpPr>
        <p:spPr>
          <a:xfrm>
            <a:off x="342900" y="1260630"/>
            <a:ext cx="3412354" cy="3060700"/>
          </a:xfrm>
        </p:spPr>
        <p:txBody>
          <a:bodyPr/>
          <a:lstStyle/>
          <a:p>
            <a:pPr marL="0" indent="0">
              <a:buNone/>
            </a:pPr>
            <a:r>
              <a:rPr lang="en-GB" dirty="0"/>
              <a:t>You may like to include</a:t>
            </a:r>
          </a:p>
          <a:p>
            <a:r>
              <a:rPr lang="en-GB" dirty="0"/>
              <a:t>Pupil voice (relevant quotes) </a:t>
            </a:r>
          </a:p>
          <a:p>
            <a:r>
              <a:rPr lang="en-GB" dirty="0"/>
              <a:t>Extracts of activity sheets</a:t>
            </a:r>
          </a:p>
          <a:p>
            <a:r>
              <a:rPr lang="en-GB" dirty="0"/>
              <a:t>Photos </a:t>
            </a:r>
            <a:r>
              <a:rPr lang="en-GB" b="1" dirty="0"/>
              <a:t>e.g.</a:t>
            </a:r>
          </a:p>
          <a:p>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12</a:t>
            </a:fld>
            <a:endParaRPr lang="en-US" dirty="0"/>
          </a:p>
        </p:txBody>
      </p:sp>
      <p:sp>
        <p:nvSpPr>
          <p:cNvPr id="5" name="Content Placeholder 2"/>
          <p:cNvSpPr txBox="1">
            <a:spLocks/>
          </p:cNvSpPr>
          <p:nvPr/>
        </p:nvSpPr>
        <p:spPr>
          <a:xfrm>
            <a:off x="4969498" y="1011635"/>
            <a:ext cx="3412354" cy="3060700"/>
          </a:xfrm>
          <a:prstGeom prst="rect">
            <a:avLst/>
          </a:prstGeom>
        </p:spPr>
        <p:txBody>
          <a:bodyPr lIns="0"/>
          <a:lstStyle>
            <a:lvl1pPr marL="162000" indent="-1620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1pPr>
            <a:lvl2pPr marL="417600" indent="-212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2pPr>
            <a:lvl3pPr marL="5688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3pPr>
            <a:lvl4pPr marL="7740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4pPr>
            <a:lvl5pPr marL="9432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Here you should write a short summary of what you have learnt about the child’s counting and calculation skills</a:t>
            </a:r>
          </a:p>
        </p:txBody>
      </p:sp>
      <p:pic>
        <p:nvPicPr>
          <p:cNvPr id="9" name="Picture 8"/>
          <p:cNvPicPr>
            <a:picLocks noChangeAspect="1"/>
          </p:cNvPicPr>
          <p:nvPr/>
        </p:nvPicPr>
        <p:blipFill>
          <a:blip r:embed="rId5"/>
          <a:stretch>
            <a:fillRect/>
          </a:stretch>
        </p:blipFill>
        <p:spPr>
          <a:xfrm>
            <a:off x="636747" y="2753703"/>
            <a:ext cx="1454984" cy="1091238"/>
          </a:xfrm>
          <a:prstGeom prst="rect">
            <a:avLst/>
          </a:prstGeom>
        </p:spPr>
      </p:pic>
      <p:pic>
        <p:nvPicPr>
          <p:cNvPr id="10" name="Picture 9"/>
          <p:cNvPicPr>
            <a:picLocks noChangeAspect="1"/>
          </p:cNvPicPr>
          <p:nvPr/>
        </p:nvPicPr>
        <p:blipFill>
          <a:blip r:embed="rId6"/>
          <a:stretch>
            <a:fillRect/>
          </a:stretch>
        </p:blipFill>
        <p:spPr>
          <a:xfrm>
            <a:off x="2955189" y="2740617"/>
            <a:ext cx="1418885" cy="1064164"/>
          </a:xfrm>
          <a:prstGeom prst="rect">
            <a:avLst/>
          </a:prstGeom>
        </p:spPr>
      </p:pic>
      <p:pic>
        <p:nvPicPr>
          <p:cNvPr id="11" name="Picture 10"/>
          <p:cNvPicPr>
            <a:picLocks noChangeAspect="1"/>
          </p:cNvPicPr>
          <p:nvPr/>
        </p:nvPicPr>
        <p:blipFill>
          <a:blip r:embed="rId7"/>
          <a:stretch>
            <a:fillRect/>
          </a:stretch>
        </p:blipFill>
        <p:spPr>
          <a:xfrm rot="5400000">
            <a:off x="5008135" y="2754785"/>
            <a:ext cx="1702401" cy="1276801"/>
          </a:xfrm>
          <a:prstGeom prst="rect">
            <a:avLst/>
          </a:prstGeom>
        </p:spPr>
      </p:pic>
      <p:cxnSp>
        <p:nvCxnSpPr>
          <p:cNvPr id="13" name="Straight Arrow Connector 12"/>
          <p:cNvCxnSpPr/>
          <p:nvPr/>
        </p:nvCxnSpPr>
        <p:spPr>
          <a:xfrm>
            <a:off x="2269669" y="3311202"/>
            <a:ext cx="239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52012" y="3368552"/>
            <a:ext cx="239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577902" y="2475916"/>
            <a:ext cx="1866508" cy="1886161"/>
          </a:xfrm>
          <a:prstGeom prst="rect">
            <a:avLst/>
          </a:prstGeom>
          <a:noFill/>
        </p:spPr>
        <p:txBody>
          <a:bodyPr wrap="square" lIns="216000" tIns="187200" rIns="216000" bIns="187200" rtlCol="0">
            <a:spAutoFit/>
          </a:bodyPr>
          <a:lstStyle/>
          <a:p>
            <a:r>
              <a:rPr lang="en-GB" sz="1400" b="1" i="0" dirty="0">
                <a:latin typeface="Arial"/>
                <a:cs typeface="Arial"/>
              </a:rPr>
              <a:t>e.g. </a:t>
            </a:r>
            <a:r>
              <a:rPr lang="en-GB" sz="1400" i="0" dirty="0">
                <a:latin typeface="Arial"/>
                <a:cs typeface="Arial"/>
              </a:rPr>
              <a:t>counted in ones to start with. When prompted to try counting in 2s created groups of 10 and then counted the tens.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8489" y="3883457"/>
            <a:ext cx="609600" cy="609600"/>
          </a:xfrm>
          <a:prstGeom prst="rect">
            <a:avLst/>
          </a:prstGeom>
        </p:spPr>
      </p:pic>
    </p:spTree>
    <p:extLst>
      <p:ext uri="{BB962C8B-B14F-4D97-AF65-F5344CB8AC3E}">
        <p14:creationId xmlns:p14="http://schemas.microsoft.com/office/powerpoint/2010/main" val="2205057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Examples of Evidence</a:t>
            </a:r>
            <a:br>
              <a:rPr lang="en-GB" dirty="0"/>
            </a:b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13</a:t>
            </a:fld>
            <a:endParaRPr lang="en-US" dirty="0"/>
          </a:p>
        </p:txBody>
      </p:sp>
      <p:pic>
        <p:nvPicPr>
          <p:cNvPr id="9" name="Picture 8"/>
          <p:cNvPicPr>
            <a:picLocks noChangeAspect="1"/>
          </p:cNvPicPr>
          <p:nvPr/>
        </p:nvPicPr>
        <p:blipFill>
          <a:blip r:embed="rId5"/>
          <a:stretch>
            <a:fillRect/>
          </a:stretch>
        </p:blipFill>
        <p:spPr>
          <a:xfrm>
            <a:off x="636747" y="2753703"/>
            <a:ext cx="1454984" cy="1091238"/>
          </a:xfrm>
          <a:prstGeom prst="rect">
            <a:avLst/>
          </a:prstGeom>
        </p:spPr>
      </p:pic>
      <p:pic>
        <p:nvPicPr>
          <p:cNvPr id="10" name="Picture 9"/>
          <p:cNvPicPr>
            <a:picLocks noChangeAspect="1"/>
          </p:cNvPicPr>
          <p:nvPr/>
        </p:nvPicPr>
        <p:blipFill>
          <a:blip r:embed="rId6"/>
          <a:stretch>
            <a:fillRect/>
          </a:stretch>
        </p:blipFill>
        <p:spPr>
          <a:xfrm>
            <a:off x="2955189" y="2740617"/>
            <a:ext cx="1418885" cy="1064164"/>
          </a:xfrm>
          <a:prstGeom prst="rect">
            <a:avLst/>
          </a:prstGeom>
        </p:spPr>
      </p:pic>
      <p:pic>
        <p:nvPicPr>
          <p:cNvPr id="11" name="Picture 10"/>
          <p:cNvPicPr>
            <a:picLocks noChangeAspect="1"/>
          </p:cNvPicPr>
          <p:nvPr/>
        </p:nvPicPr>
        <p:blipFill>
          <a:blip r:embed="rId7"/>
          <a:stretch>
            <a:fillRect/>
          </a:stretch>
        </p:blipFill>
        <p:spPr>
          <a:xfrm rot="5400000">
            <a:off x="5008135" y="2754785"/>
            <a:ext cx="1702401" cy="1276801"/>
          </a:xfrm>
          <a:prstGeom prst="rect">
            <a:avLst/>
          </a:prstGeom>
        </p:spPr>
      </p:pic>
      <p:cxnSp>
        <p:nvCxnSpPr>
          <p:cNvPr id="13" name="Straight Arrow Connector 12"/>
          <p:cNvCxnSpPr/>
          <p:nvPr/>
        </p:nvCxnSpPr>
        <p:spPr>
          <a:xfrm>
            <a:off x="2269669" y="3311202"/>
            <a:ext cx="239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52012" y="3368552"/>
            <a:ext cx="239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577902" y="2475916"/>
            <a:ext cx="1866508" cy="1886161"/>
          </a:xfrm>
          <a:prstGeom prst="rect">
            <a:avLst/>
          </a:prstGeom>
          <a:noFill/>
        </p:spPr>
        <p:txBody>
          <a:bodyPr wrap="square" lIns="216000" tIns="187200" rIns="216000" bIns="187200" rtlCol="0">
            <a:spAutoFit/>
          </a:bodyPr>
          <a:lstStyle/>
          <a:p>
            <a:r>
              <a:rPr lang="en-GB" sz="1400" b="1" i="0" dirty="0">
                <a:latin typeface="Arial"/>
                <a:cs typeface="Arial"/>
              </a:rPr>
              <a:t>e.g. </a:t>
            </a:r>
            <a:r>
              <a:rPr lang="en-GB" sz="1400" i="0" dirty="0">
                <a:latin typeface="Arial"/>
                <a:cs typeface="Arial"/>
              </a:rPr>
              <a:t>counted in ones to start with. When prompted to try counting in 2s created groups of 10 and then counted the tens. </a:t>
            </a:r>
          </a:p>
        </p:txBody>
      </p:sp>
      <p:pic>
        <p:nvPicPr>
          <p:cNvPr id="16" name="Picture 15"/>
          <p:cNvPicPr>
            <a:picLocks noChangeAspect="1"/>
          </p:cNvPicPr>
          <p:nvPr/>
        </p:nvPicPr>
        <p:blipFill>
          <a:blip r:embed="rId8"/>
          <a:stretch>
            <a:fillRect/>
          </a:stretch>
        </p:blipFill>
        <p:spPr>
          <a:xfrm>
            <a:off x="6462334" y="250571"/>
            <a:ext cx="1029199" cy="195583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24734" y="3955070"/>
            <a:ext cx="609600" cy="609600"/>
          </a:xfrm>
          <a:prstGeom prst="rect">
            <a:avLst/>
          </a:prstGeom>
        </p:spPr>
      </p:pic>
    </p:spTree>
    <p:extLst>
      <p:ext uri="{BB962C8B-B14F-4D97-AF65-F5344CB8AC3E}">
        <p14:creationId xmlns:p14="http://schemas.microsoft.com/office/powerpoint/2010/main" val="1033583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eLimu | Properties of Matte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455" r="19455"/>
          <a:stretch>
            <a:fillRect/>
          </a:stretch>
        </p:blipFill>
        <p:spPr/>
      </p:pic>
      <p:sp>
        <p:nvSpPr>
          <p:cNvPr id="6" name="Slide Number Placeholder 5"/>
          <p:cNvSpPr>
            <a:spLocks noGrp="1"/>
          </p:cNvSpPr>
          <p:nvPr>
            <p:ph type="sldNum" sz="quarter" idx="4"/>
          </p:nvPr>
        </p:nvSpPr>
        <p:spPr/>
        <p:txBody>
          <a:bodyPr/>
          <a:lstStyle/>
          <a:p>
            <a:fld id="{05306F20-FBA2-4746-AE9F-DFBA4FFD6FE5}" type="slidenum">
              <a:rPr lang="en-US" smtClean="0"/>
              <a:t>14</a:t>
            </a:fld>
            <a:endParaRPr lang="en-US" dirty="0"/>
          </a:p>
        </p:txBody>
      </p:sp>
      <p:sp>
        <p:nvSpPr>
          <p:cNvPr id="10" name="Text Placeholder 3"/>
          <p:cNvSpPr>
            <a:spLocks noGrp="1"/>
          </p:cNvSpPr>
          <p:nvPr>
            <p:ph type="body" sz="quarter" idx="12"/>
          </p:nvPr>
        </p:nvSpPr>
        <p:spPr>
          <a:xfrm>
            <a:off x="4930134" y="216794"/>
            <a:ext cx="3632200" cy="307777"/>
          </a:xfrm>
        </p:spPr>
        <p:txBody>
          <a:bodyPr/>
          <a:lstStyle/>
          <a:p>
            <a:r>
              <a:rPr lang="en-GB" sz="4400" b="1" dirty="0"/>
              <a:t>Scientific Concepts</a:t>
            </a:r>
          </a:p>
        </p:txBody>
      </p:sp>
      <p:sp>
        <p:nvSpPr>
          <p:cNvPr id="12" name="Slide Number Placeholder 5"/>
          <p:cNvSpPr txBox="1">
            <a:spLocks/>
          </p:cNvSpPr>
          <p:nvPr/>
        </p:nvSpPr>
        <p:spPr>
          <a:xfrm>
            <a:off x="6976934" y="461337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14</a:t>
            </a:fld>
            <a:endParaRPr lang="en-US" dirty="0"/>
          </a:p>
        </p:txBody>
      </p:sp>
      <p:sp>
        <p:nvSpPr>
          <p:cNvPr id="13" name="Text Placeholder 3"/>
          <p:cNvSpPr txBox="1">
            <a:spLocks/>
          </p:cNvSpPr>
          <p:nvPr/>
        </p:nvSpPr>
        <p:spPr>
          <a:xfrm>
            <a:off x="5019212" y="2641252"/>
            <a:ext cx="3632200" cy="307777"/>
          </a:xfrm>
          <a:prstGeom prst="rect">
            <a:avLst/>
          </a:prstGeom>
          <a:solidFill>
            <a:schemeClr val="bg2">
              <a:alpha val="50000"/>
            </a:schemeClr>
          </a:solidFill>
        </p:spPr>
        <p:txBody>
          <a:bodyPr wrap="square" lIns="0" tIns="0" rIns="0" bIns="0" anchor="t" anchorCtr="0">
            <a:noAutofit/>
          </a:bodyPr>
          <a:lstStyle>
            <a:lvl1pPr marL="0" indent="0" algn="l" defTabSz="457200" rtl="0" eaLnBrk="1" latinLnBrk="0" hangingPunct="1">
              <a:spcBef>
                <a:spcPct val="20000"/>
              </a:spcBef>
              <a:buFont typeface="Arial"/>
              <a:buNone/>
              <a:defRPr sz="2400" b="0" i="0" kern="1200" spc="0" baseline="0">
                <a:solidFill>
                  <a:schemeClr val="tx1"/>
                </a:solidFill>
                <a:latin typeface="+mj-lt"/>
                <a:ea typeface="+mn-ea"/>
                <a:cs typeface="Georgia"/>
              </a:defRPr>
            </a:lvl1pPr>
            <a:lvl2pPr marL="457200" indent="0" algn="l" defTabSz="457200" rtl="0" eaLnBrk="1" latinLnBrk="0" hangingPunct="1">
              <a:spcBef>
                <a:spcPct val="20000"/>
              </a:spcBef>
              <a:buFont typeface="Arial"/>
              <a:buNone/>
              <a:defRPr sz="2800" b="1" i="0" kern="1200">
                <a:solidFill>
                  <a:srgbClr val="E4042C"/>
                </a:solidFill>
                <a:latin typeface="Arial"/>
                <a:ea typeface="+mn-ea"/>
                <a:cs typeface="Arial"/>
              </a:defRPr>
            </a:lvl2pPr>
            <a:lvl3pPr marL="914400" indent="0" algn="l" defTabSz="457200" rtl="0" eaLnBrk="1" latinLnBrk="0" hangingPunct="1">
              <a:spcBef>
                <a:spcPct val="20000"/>
              </a:spcBef>
              <a:buFont typeface="Arial"/>
              <a:buNone/>
              <a:defRPr sz="2400" b="1" i="0" kern="1200">
                <a:solidFill>
                  <a:srgbClr val="E4042C"/>
                </a:solidFill>
                <a:latin typeface="Arial"/>
                <a:ea typeface="+mn-ea"/>
                <a:cs typeface="Arial"/>
              </a:defRPr>
            </a:lvl3pPr>
            <a:lvl4pPr marL="1371600" indent="0" algn="l" defTabSz="457200" rtl="0" eaLnBrk="1" latinLnBrk="0" hangingPunct="1">
              <a:spcBef>
                <a:spcPct val="20000"/>
              </a:spcBef>
              <a:buFont typeface="Arial"/>
              <a:buNone/>
              <a:defRPr sz="2000" b="1" i="0" kern="1200">
                <a:solidFill>
                  <a:srgbClr val="E4042C"/>
                </a:solidFill>
                <a:latin typeface="Arial"/>
                <a:ea typeface="+mn-ea"/>
                <a:cs typeface="Arial"/>
              </a:defRPr>
            </a:lvl4pPr>
            <a:lvl5pPr marL="1828800" indent="0" algn="l" defTabSz="457200" rtl="0" eaLnBrk="1" latinLnBrk="0" hangingPunct="1">
              <a:spcBef>
                <a:spcPct val="20000"/>
              </a:spcBef>
              <a:buFont typeface="Arial"/>
              <a:buNone/>
              <a:defRPr sz="2000" b="1" i="0" kern="1200">
                <a:solidFill>
                  <a:srgbClr val="E4042C"/>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400" b="1" dirty="0"/>
              <a:t>Working scientifically</a:t>
            </a:r>
          </a:p>
        </p:txBody>
      </p:sp>
      <p:sp>
        <p:nvSpPr>
          <p:cNvPr id="2" name="Text Placeholder 1"/>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2093705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Science/Understanding the World: Prior Attainment</a:t>
            </a:r>
          </a:p>
        </p:txBody>
      </p:sp>
      <p:sp>
        <p:nvSpPr>
          <p:cNvPr id="4" name="Slide Number Placeholder 3"/>
          <p:cNvSpPr>
            <a:spLocks noGrp="1"/>
          </p:cNvSpPr>
          <p:nvPr>
            <p:ph type="sldNum" sz="quarter" idx="4"/>
          </p:nvPr>
        </p:nvSpPr>
        <p:spPr/>
        <p:txBody>
          <a:bodyPr/>
          <a:lstStyle/>
          <a:p>
            <a:fld id="{05306F20-FBA2-4746-AE9F-DFBA4FFD6FE5}" type="slidenum">
              <a:rPr lang="en-US" smtClean="0"/>
              <a:t>15</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959189682"/>
              </p:ext>
            </p:extLst>
          </p:nvPr>
        </p:nvGraphicFramePr>
        <p:xfrm>
          <a:off x="221942" y="1436395"/>
          <a:ext cx="8726749" cy="2362200"/>
        </p:xfrm>
        <a:graphic>
          <a:graphicData uri="http://schemas.openxmlformats.org/drawingml/2006/table">
            <a:tbl>
              <a:tblPr firstRow="1" bandRow="1">
                <a:tableStyleId>{00A15C55-8517-42AA-B614-E9B94910E393}</a:tableStyleId>
              </a:tblPr>
              <a:tblGrid>
                <a:gridCol w="1113459">
                  <a:extLst>
                    <a:ext uri="{9D8B030D-6E8A-4147-A177-3AD203B41FA5}">
                      <a16:colId xmlns:a16="http://schemas.microsoft.com/office/drawing/2014/main" val="421357980"/>
                    </a:ext>
                  </a:extLst>
                </a:gridCol>
                <a:gridCol w="1101704">
                  <a:extLst>
                    <a:ext uri="{9D8B030D-6E8A-4147-A177-3AD203B41FA5}">
                      <a16:colId xmlns:a16="http://schemas.microsoft.com/office/drawing/2014/main" val="1714681928"/>
                    </a:ext>
                  </a:extLst>
                </a:gridCol>
                <a:gridCol w="1055254">
                  <a:extLst>
                    <a:ext uri="{9D8B030D-6E8A-4147-A177-3AD203B41FA5}">
                      <a16:colId xmlns:a16="http://schemas.microsoft.com/office/drawing/2014/main" val="1980204572"/>
                    </a:ext>
                  </a:extLst>
                </a:gridCol>
                <a:gridCol w="1107580">
                  <a:extLst>
                    <a:ext uri="{9D8B030D-6E8A-4147-A177-3AD203B41FA5}">
                      <a16:colId xmlns:a16="http://schemas.microsoft.com/office/drawing/2014/main" val="4009240202"/>
                    </a:ext>
                  </a:extLst>
                </a:gridCol>
                <a:gridCol w="1037811">
                  <a:extLst>
                    <a:ext uri="{9D8B030D-6E8A-4147-A177-3AD203B41FA5}">
                      <a16:colId xmlns:a16="http://schemas.microsoft.com/office/drawing/2014/main" val="3141412120"/>
                    </a:ext>
                  </a:extLst>
                </a:gridCol>
                <a:gridCol w="1046533">
                  <a:extLst>
                    <a:ext uri="{9D8B030D-6E8A-4147-A177-3AD203B41FA5}">
                      <a16:colId xmlns:a16="http://schemas.microsoft.com/office/drawing/2014/main" val="3953184118"/>
                    </a:ext>
                  </a:extLst>
                </a:gridCol>
                <a:gridCol w="1125022">
                  <a:extLst>
                    <a:ext uri="{9D8B030D-6E8A-4147-A177-3AD203B41FA5}">
                      <a16:colId xmlns:a16="http://schemas.microsoft.com/office/drawing/2014/main" val="529419816"/>
                    </a:ext>
                  </a:extLst>
                </a:gridCol>
                <a:gridCol w="1139386">
                  <a:extLst>
                    <a:ext uri="{9D8B030D-6E8A-4147-A177-3AD203B41FA5}">
                      <a16:colId xmlns:a16="http://schemas.microsoft.com/office/drawing/2014/main" val="1252225371"/>
                    </a:ext>
                  </a:extLst>
                </a:gridCol>
              </a:tblGrid>
              <a:tr h="370840">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EYFS Baseline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End of EYFS </a:t>
                      </a:r>
                      <a:r>
                        <a:rPr lang="en-GB" sz="1100" b="0" dirty="0">
                          <a:solidFill>
                            <a:schemeClr val="tx1"/>
                          </a:solidFill>
                        </a:rPr>
                        <a:t>(</a:t>
                      </a:r>
                      <a:r>
                        <a:rPr lang="en-GB" sz="1000" b="0" dirty="0">
                          <a:solidFill>
                            <a:schemeClr val="tx1"/>
                          </a:solidFill>
                        </a:rPr>
                        <a:t>Understanding</a:t>
                      </a:r>
                      <a:r>
                        <a:rPr lang="en-GB" sz="1000" b="0" baseline="0" dirty="0">
                          <a:solidFill>
                            <a:schemeClr val="tx1"/>
                          </a:solidFill>
                        </a:rPr>
                        <a:t> the World)</a:t>
                      </a:r>
                      <a:endParaRPr lang="en-GB"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a:t>
                      </a:r>
                      <a:r>
                        <a:rPr lang="en-GB" sz="1100" baseline="0" dirty="0">
                          <a:solidFill>
                            <a:schemeClr val="tx1"/>
                          </a:solidFill>
                        </a:rPr>
                        <a:t> 1</a:t>
                      </a: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21975951"/>
                  </a:ext>
                </a:extLst>
              </a:tr>
              <a:tr h="370840">
                <a:tc>
                  <a:txBody>
                    <a:bodyPr/>
                    <a:lstStyle/>
                    <a:p>
                      <a:r>
                        <a:rPr lang="en-GB" dirty="0"/>
                        <a:t>Child</a:t>
                      </a:r>
                      <a:r>
                        <a:rPr lang="en-GB" baseline="0" dirty="0"/>
                        <a:t> A</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Emerging / expected / exceeding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Secure/Not</a:t>
                      </a:r>
                      <a:r>
                        <a:rPr lang="en-GB" sz="1100" baseline="0" dirty="0"/>
                        <a:t> Secure</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090155"/>
                  </a:ext>
                </a:extLst>
              </a:tr>
              <a:tr h="370840">
                <a:tc>
                  <a:txBody>
                    <a:bodyPr/>
                    <a:lstStyle/>
                    <a:p>
                      <a:r>
                        <a:rPr lang="en-GB" dirty="0"/>
                        <a:t>Child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Secure/Not</a:t>
                      </a:r>
                      <a:r>
                        <a:rPr lang="en-GB" sz="1100" baseline="0" dirty="0"/>
                        <a:t> Secure</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7713784"/>
                  </a:ext>
                </a:extLst>
              </a:tr>
              <a:tr h="370840">
                <a:tc>
                  <a:txBody>
                    <a:bodyPr/>
                    <a:lstStyle/>
                    <a:p>
                      <a:r>
                        <a:rPr lang="en-GB" dirty="0"/>
                        <a:t>Child</a:t>
                      </a:r>
                      <a:r>
                        <a:rPr lang="en-GB" baseline="0" dirty="0"/>
                        <a:t> C</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Secure/Not</a:t>
                      </a:r>
                      <a:r>
                        <a:rPr lang="en-GB" sz="1100" baseline="0" dirty="0"/>
                        <a:t> Secure</a:t>
                      </a:r>
                      <a:endParaRPr lang="en-GB" sz="1100" dirty="0"/>
                    </a:p>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036880"/>
                  </a:ext>
                </a:extLst>
              </a:tr>
            </a:tbl>
          </a:graphicData>
        </a:graphic>
      </p:graphicFrame>
      <p:sp>
        <p:nvSpPr>
          <p:cNvPr id="5" name="TextBox 4"/>
          <p:cNvSpPr txBox="1"/>
          <p:nvPr/>
        </p:nvSpPr>
        <p:spPr>
          <a:xfrm>
            <a:off x="832177" y="4713712"/>
            <a:ext cx="7956223" cy="624278"/>
          </a:xfrm>
          <a:prstGeom prst="rect">
            <a:avLst/>
          </a:prstGeom>
          <a:noFill/>
        </p:spPr>
        <p:txBody>
          <a:bodyPr wrap="square" lIns="216000" tIns="187200" rIns="216000" bIns="187200" rtlCol="0">
            <a:spAutoFit/>
          </a:bodyPr>
          <a:lstStyle/>
          <a:p>
            <a:r>
              <a:rPr lang="en-GB" sz="1600" b="1" i="0" dirty="0">
                <a:latin typeface="Arial"/>
                <a:cs typeface="Arial"/>
              </a:rPr>
              <a:t>NB If the school uses different terminology, please use the school’s system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9091" y="4006503"/>
            <a:ext cx="609600" cy="609600"/>
          </a:xfrm>
          <a:prstGeom prst="rect">
            <a:avLst/>
          </a:prstGeom>
        </p:spPr>
      </p:pic>
    </p:spTree>
    <p:extLst>
      <p:ext uri="{BB962C8B-B14F-4D97-AF65-F5344CB8AC3E}">
        <p14:creationId xmlns:p14="http://schemas.microsoft.com/office/powerpoint/2010/main" val="2913541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Scientific Concepts: Child A/B/C</a:t>
            </a:r>
            <a:br>
              <a:rPr lang="en-GB" dirty="0"/>
            </a:br>
            <a:endParaRPr lang="en-GB" dirty="0"/>
          </a:p>
        </p:txBody>
      </p:sp>
      <p:sp>
        <p:nvSpPr>
          <p:cNvPr id="3" name="Content Placeholder 2"/>
          <p:cNvSpPr>
            <a:spLocks noGrp="1"/>
          </p:cNvSpPr>
          <p:nvPr>
            <p:ph sz="quarter" idx="11"/>
          </p:nvPr>
        </p:nvSpPr>
        <p:spPr>
          <a:xfrm>
            <a:off x="342900" y="1260630"/>
            <a:ext cx="3412354" cy="3060700"/>
          </a:xfrm>
        </p:spPr>
        <p:txBody>
          <a:bodyPr/>
          <a:lstStyle/>
          <a:p>
            <a:pPr marL="0" indent="0">
              <a:buNone/>
            </a:pPr>
            <a:r>
              <a:rPr lang="en-GB" dirty="0"/>
              <a:t>You may like to include</a:t>
            </a:r>
          </a:p>
          <a:p>
            <a:r>
              <a:rPr lang="en-GB" dirty="0"/>
              <a:t>Pupil voice (relevant quotes) </a:t>
            </a:r>
          </a:p>
          <a:p>
            <a:r>
              <a:rPr lang="en-GB" dirty="0"/>
              <a:t>Extracts of activities sheets e.g. results chart</a:t>
            </a:r>
          </a:p>
          <a:p>
            <a:r>
              <a:rPr lang="en-GB" dirty="0"/>
              <a:t>Children’s drawing</a:t>
            </a:r>
          </a:p>
        </p:txBody>
      </p:sp>
      <p:sp>
        <p:nvSpPr>
          <p:cNvPr id="4" name="Slide Number Placeholder 3"/>
          <p:cNvSpPr>
            <a:spLocks noGrp="1"/>
          </p:cNvSpPr>
          <p:nvPr>
            <p:ph type="sldNum" sz="quarter" idx="4"/>
          </p:nvPr>
        </p:nvSpPr>
        <p:spPr/>
        <p:txBody>
          <a:bodyPr/>
          <a:lstStyle/>
          <a:p>
            <a:fld id="{05306F20-FBA2-4746-AE9F-DFBA4FFD6FE5}" type="slidenum">
              <a:rPr lang="en-US" smtClean="0"/>
              <a:t>16</a:t>
            </a:fld>
            <a:endParaRPr lang="en-US" dirty="0"/>
          </a:p>
        </p:txBody>
      </p:sp>
      <p:sp>
        <p:nvSpPr>
          <p:cNvPr id="5" name="Content Placeholder 2"/>
          <p:cNvSpPr txBox="1">
            <a:spLocks/>
          </p:cNvSpPr>
          <p:nvPr/>
        </p:nvSpPr>
        <p:spPr>
          <a:xfrm>
            <a:off x="4951890" y="1146699"/>
            <a:ext cx="3412354" cy="3060700"/>
          </a:xfrm>
          <a:prstGeom prst="rect">
            <a:avLst/>
          </a:prstGeom>
        </p:spPr>
        <p:txBody>
          <a:bodyPr lIns="0"/>
          <a:lstStyle>
            <a:lvl1pPr marL="162000" indent="-1620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1pPr>
            <a:lvl2pPr marL="417600" indent="-212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2pPr>
            <a:lvl3pPr marL="5688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3pPr>
            <a:lvl4pPr marL="7740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4pPr>
            <a:lvl5pPr marL="9432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Here you should write a short summary of what you have learnt about the child’s understanding of floating sinking (e.g. what do they know and might they need to know next) and what did you do to challenge their thinking</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1522" y="3902599"/>
            <a:ext cx="609600" cy="609600"/>
          </a:xfrm>
          <a:prstGeom prst="rect">
            <a:avLst/>
          </a:prstGeom>
        </p:spPr>
      </p:pic>
    </p:spTree>
    <p:extLst>
      <p:ext uri="{BB962C8B-B14F-4D97-AF65-F5344CB8AC3E}">
        <p14:creationId xmlns:p14="http://schemas.microsoft.com/office/powerpoint/2010/main" val="3358736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4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Examples of Evidence</a:t>
            </a:r>
            <a:br>
              <a:rPr lang="en-GB" dirty="0"/>
            </a:b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17</a:t>
            </a:fld>
            <a:endParaRPr lang="en-US" dirty="0"/>
          </a:p>
        </p:txBody>
      </p:sp>
      <p:pic>
        <p:nvPicPr>
          <p:cNvPr id="7" name="Picture 6"/>
          <p:cNvPicPr>
            <a:picLocks noChangeAspect="1"/>
          </p:cNvPicPr>
          <p:nvPr/>
        </p:nvPicPr>
        <p:blipFill>
          <a:blip r:embed="rId4"/>
          <a:stretch>
            <a:fillRect/>
          </a:stretch>
        </p:blipFill>
        <p:spPr>
          <a:xfrm rot="21217010">
            <a:off x="184955" y="966686"/>
            <a:ext cx="3143330" cy="1821849"/>
          </a:xfrm>
          <a:prstGeom prst="rect">
            <a:avLst/>
          </a:prstGeom>
        </p:spPr>
      </p:pic>
      <p:pic>
        <p:nvPicPr>
          <p:cNvPr id="8" name="Picture 7"/>
          <p:cNvPicPr>
            <a:picLocks noChangeAspect="1"/>
          </p:cNvPicPr>
          <p:nvPr/>
        </p:nvPicPr>
        <p:blipFill>
          <a:blip r:embed="rId5"/>
          <a:stretch>
            <a:fillRect/>
          </a:stretch>
        </p:blipFill>
        <p:spPr>
          <a:xfrm rot="762201">
            <a:off x="5314413" y="587607"/>
            <a:ext cx="3325042" cy="1667816"/>
          </a:xfrm>
          <a:prstGeom prst="rect">
            <a:avLst/>
          </a:prstGeom>
        </p:spPr>
      </p:pic>
      <p:pic>
        <p:nvPicPr>
          <p:cNvPr id="9" name="Picture 8"/>
          <p:cNvPicPr>
            <a:picLocks noChangeAspect="1"/>
          </p:cNvPicPr>
          <p:nvPr/>
        </p:nvPicPr>
        <p:blipFill>
          <a:blip r:embed="rId6"/>
          <a:stretch>
            <a:fillRect/>
          </a:stretch>
        </p:blipFill>
        <p:spPr>
          <a:xfrm rot="246318">
            <a:off x="2964492" y="859250"/>
            <a:ext cx="1806097" cy="2560542"/>
          </a:xfrm>
          <a:prstGeom prst="rect">
            <a:avLst/>
          </a:prstGeom>
        </p:spPr>
      </p:pic>
      <p:pic>
        <p:nvPicPr>
          <p:cNvPr id="10" name="Picture 9"/>
          <p:cNvPicPr>
            <a:picLocks noChangeAspect="1"/>
          </p:cNvPicPr>
          <p:nvPr/>
        </p:nvPicPr>
        <p:blipFill>
          <a:blip r:embed="rId7"/>
          <a:stretch>
            <a:fillRect/>
          </a:stretch>
        </p:blipFill>
        <p:spPr>
          <a:xfrm>
            <a:off x="4817776" y="1990330"/>
            <a:ext cx="2268587" cy="201509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4323" y="3890010"/>
            <a:ext cx="609600" cy="609600"/>
          </a:xfrm>
          <a:prstGeom prst="rect">
            <a:avLst/>
          </a:prstGeom>
        </p:spPr>
      </p:pic>
    </p:spTree>
    <p:extLst>
      <p:ext uri="{BB962C8B-B14F-4D97-AF65-F5344CB8AC3E}">
        <p14:creationId xmlns:p14="http://schemas.microsoft.com/office/powerpoint/2010/main" val="3316457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 Children’s Working Scientifically Skills</a:t>
            </a:r>
          </a:p>
        </p:txBody>
      </p:sp>
      <p:sp>
        <p:nvSpPr>
          <p:cNvPr id="3" name="Content Placeholder 2"/>
          <p:cNvSpPr>
            <a:spLocks noGrp="1"/>
          </p:cNvSpPr>
          <p:nvPr>
            <p:ph sz="quarter" idx="11"/>
          </p:nvPr>
        </p:nvSpPr>
        <p:spPr/>
        <p:txBody>
          <a:bodyPr/>
          <a:lstStyle/>
          <a:p>
            <a:r>
              <a:rPr lang="en-GB" dirty="0"/>
              <a:t>What did you see and </a:t>
            </a:r>
            <a:r>
              <a:rPr lang="en-GB"/>
              <a:t>hear that </a:t>
            </a:r>
            <a:r>
              <a:rPr lang="en-GB" dirty="0"/>
              <a:t>indicated that the children were behaving like scientists e.g. predicting, observing, measuring, recording, concluding?</a:t>
            </a:r>
          </a:p>
          <a:p>
            <a:pPr marL="0" indent="0">
              <a:buNone/>
            </a:pP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18</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4734" y="4294585"/>
            <a:ext cx="609600" cy="609600"/>
          </a:xfrm>
          <a:prstGeom prst="rect">
            <a:avLst/>
          </a:prstGeom>
        </p:spPr>
      </p:pic>
    </p:spTree>
    <p:extLst>
      <p:ext uri="{BB962C8B-B14F-4D97-AF65-F5344CB8AC3E}">
        <p14:creationId xmlns:p14="http://schemas.microsoft.com/office/powerpoint/2010/main" val="913234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140930"/>
            <a:ext cx="8445500" cy="430887"/>
          </a:xfrm>
        </p:spPr>
        <p:txBody>
          <a:bodyPr/>
          <a:lstStyle/>
          <a:p>
            <a:r>
              <a:rPr lang="en-GB" dirty="0"/>
              <a:t>Next steps:</a:t>
            </a:r>
          </a:p>
        </p:txBody>
      </p:sp>
      <p:sp>
        <p:nvSpPr>
          <p:cNvPr id="3" name="Content Placeholder 2"/>
          <p:cNvSpPr>
            <a:spLocks noGrp="1"/>
          </p:cNvSpPr>
          <p:nvPr>
            <p:ph sz="quarter" idx="11"/>
          </p:nvPr>
        </p:nvSpPr>
        <p:spPr>
          <a:xfrm>
            <a:off x="251460" y="634323"/>
            <a:ext cx="8445500" cy="3060700"/>
          </a:xfrm>
        </p:spPr>
        <p:txBody>
          <a:bodyPr/>
          <a:lstStyle/>
          <a:p>
            <a:pPr marL="0" indent="0">
              <a:buNone/>
            </a:pPr>
            <a:r>
              <a:rPr lang="en-GB" sz="1400" dirty="0"/>
              <a:t>With your teacher mentor agree how you might </a:t>
            </a:r>
            <a:r>
              <a:rPr lang="en-GB" sz="1400"/>
              <a:t>support your </a:t>
            </a:r>
            <a:r>
              <a:rPr lang="en-GB" sz="1400" dirty="0"/>
              <a:t>focus children’s learning in reading, counting and calculation and scientific concepts during week 5 and 6</a:t>
            </a:r>
          </a:p>
          <a:p>
            <a:pPr marL="0" indent="0">
              <a:buNone/>
            </a:pPr>
            <a:endParaRPr lang="en-GB" dirty="0"/>
          </a:p>
          <a:p>
            <a:pPr marL="0" indent="0">
              <a:buNone/>
            </a:pP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19</a:t>
            </a:fld>
            <a:endParaRPr lang="en-US" dirty="0"/>
          </a:p>
        </p:txBody>
      </p:sp>
      <p:graphicFrame>
        <p:nvGraphicFramePr>
          <p:cNvPr id="5" name="Table 4"/>
          <p:cNvGraphicFramePr>
            <a:graphicFrameLocks noGrp="1"/>
          </p:cNvGraphicFramePr>
          <p:nvPr/>
        </p:nvGraphicFramePr>
        <p:xfrm>
          <a:off x="251460" y="1288371"/>
          <a:ext cx="8543648" cy="3588675"/>
        </p:xfrm>
        <a:graphic>
          <a:graphicData uri="http://schemas.openxmlformats.org/drawingml/2006/table">
            <a:tbl>
              <a:tblPr firstRow="1" bandRow="1">
                <a:tableStyleId>{5C22544A-7EE6-4342-B048-85BDC9FD1C3A}</a:tableStyleId>
              </a:tblPr>
              <a:tblGrid>
                <a:gridCol w="1085850">
                  <a:extLst>
                    <a:ext uri="{9D8B030D-6E8A-4147-A177-3AD203B41FA5}">
                      <a16:colId xmlns:a16="http://schemas.microsoft.com/office/drawing/2014/main" val="2336233975"/>
                    </a:ext>
                  </a:extLst>
                </a:gridCol>
                <a:gridCol w="2331720">
                  <a:extLst>
                    <a:ext uri="{9D8B030D-6E8A-4147-A177-3AD203B41FA5}">
                      <a16:colId xmlns:a16="http://schemas.microsoft.com/office/drawing/2014/main" val="1012360528"/>
                    </a:ext>
                  </a:extLst>
                </a:gridCol>
                <a:gridCol w="2491740">
                  <a:extLst>
                    <a:ext uri="{9D8B030D-6E8A-4147-A177-3AD203B41FA5}">
                      <a16:colId xmlns:a16="http://schemas.microsoft.com/office/drawing/2014/main" val="552183180"/>
                    </a:ext>
                  </a:extLst>
                </a:gridCol>
                <a:gridCol w="2634338">
                  <a:extLst>
                    <a:ext uri="{9D8B030D-6E8A-4147-A177-3AD203B41FA5}">
                      <a16:colId xmlns:a16="http://schemas.microsoft.com/office/drawing/2014/main" val="672257364"/>
                    </a:ext>
                  </a:extLst>
                </a:gridCol>
              </a:tblGrid>
              <a:tr h="654729">
                <a:tc>
                  <a:txBody>
                    <a:bodyPr/>
                    <a:lstStyle/>
                    <a:p>
                      <a:endParaRPr lang="en-GB" dirty="0"/>
                    </a:p>
                  </a:txBody>
                  <a:tcPr/>
                </a:tc>
                <a:tc>
                  <a:txBody>
                    <a:bodyPr/>
                    <a:lstStyle/>
                    <a:p>
                      <a:r>
                        <a:rPr lang="en-GB" dirty="0"/>
                        <a:t>Reading</a:t>
                      </a:r>
                    </a:p>
                  </a:txBody>
                  <a:tcPr/>
                </a:tc>
                <a:tc>
                  <a:txBody>
                    <a:bodyPr/>
                    <a:lstStyle/>
                    <a:p>
                      <a:r>
                        <a:rPr lang="en-GB" dirty="0"/>
                        <a:t>Counting and Calculation</a:t>
                      </a:r>
                    </a:p>
                  </a:txBody>
                  <a:tcPr/>
                </a:tc>
                <a:tc>
                  <a:txBody>
                    <a:bodyPr/>
                    <a:lstStyle/>
                    <a:p>
                      <a:r>
                        <a:rPr lang="en-GB" dirty="0"/>
                        <a:t>Scientific</a:t>
                      </a:r>
                      <a:r>
                        <a:rPr lang="en-GB" baseline="0" dirty="0"/>
                        <a:t> Concepts</a:t>
                      </a:r>
                      <a:endParaRPr lang="en-GB" dirty="0"/>
                    </a:p>
                  </a:txBody>
                  <a:tcPr/>
                </a:tc>
                <a:extLst>
                  <a:ext uri="{0D108BD9-81ED-4DB2-BD59-A6C34878D82A}">
                    <a16:rowId xmlns:a16="http://schemas.microsoft.com/office/drawing/2014/main" val="226601761"/>
                  </a:ext>
                </a:extLst>
              </a:tr>
              <a:tr h="977982">
                <a:tc>
                  <a:txBody>
                    <a:bodyPr/>
                    <a:lstStyle/>
                    <a:p>
                      <a:r>
                        <a:rPr lang="en-GB" dirty="0"/>
                        <a:t>Child A</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15808834"/>
                  </a:ext>
                </a:extLst>
              </a:tr>
              <a:tr h="977982">
                <a:tc>
                  <a:txBody>
                    <a:bodyPr/>
                    <a:lstStyle/>
                    <a:p>
                      <a:r>
                        <a:rPr lang="en-GB" dirty="0"/>
                        <a:t>Child</a:t>
                      </a:r>
                      <a:r>
                        <a:rPr lang="en-GB" baseline="0" dirty="0"/>
                        <a:t> B</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74275893"/>
                  </a:ext>
                </a:extLst>
              </a:tr>
              <a:tr h="977982">
                <a:tc>
                  <a:txBody>
                    <a:bodyPr/>
                    <a:lstStyle/>
                    <a:p>
                      <a:r>
                        <a:rPr lang="en-GB" dirty="0"/>
                        <a:t>Child C</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780000120"/>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4734" y="4411577"/>
            <a:ext cx="609600" cy="609600"/>
          </a:xfrm>
          <a:prstGeom prst="rect">
            <a:avLst/>
          </a:prstGeom>
        </p:spPr>
      </p:pic>
    </p:spTree>
    <p:extLst>
      <p:ext uri="{BB962C8B-B14F-4D97-AF65-F5344CB8AC3E}">
        <p14:creationId xmlns:p14="http://schemas.microsoft.com/office/powerpoint/2010/main" val="1692906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8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200" dirty="0"/>
              <a:t>Phase 1 Focus Children Progress Summary</a:t>
            </a:r>
          </a:p>
        </p:txBody>
      </p:sp>
      <p:sp>
        <p:nvSpPr>
          <p:cNvPr id="3" name="Text Placeholder 2"/>
          <p:cNvSpPr>
            <a:spLocks noGrp="1"/>
          </p:cNvSpPr>
          <p:nvPr>
            <p:ph type="body" sz="quarter" idx="4294967295"/>
          </p:nvPr>
        </p:nvSpPr>
        <p:spPr>
          <a:xfrm>
            <a:off x="2349500" y="3608496"/>
            <a:ext cx="4445000" cy="746125"/>
          </a:xfrm>
          <a:prstGeom prst="rect">
            <a:avLst/>
          </a:prstGeom>
          <a:solidFill>
            <a:schemeClr val="bg2"/>
          </a:solidFill>
        </p:spPr>
        <p:txBody>
          <a:bodyPr/>
          <a:lstStyle/>
          <a:p>
            <a:pPr marL="0" indent="0" algn="ctr">
              <a:buNone/>
            </a:pPr>
            <a:r>
              <a:rPr lang="en-GB" dirty="0"/>
              <a:t>Insert Name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90560" y="4354621"/>
            <a:ext cx="609600" cy="609600"/>
          </a:xfrm>
          <a:prstGeom prst="rect">
            <a:avLst/>
          </a:prstGeom>
        </p:spPr>
      </p:pic>
    </p:spTree>
    <p:extLst>
      <p:ext uri="{BB962C8B-B14F-4D97-AF65-F5344CB8AC3E}">
        <p14:creationId xmlns:p14="http://schemas.microsoft.com/office/powerpoint/2010/main" val="1432869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63" y="151269"/>
            <a:ext cx="8445500" cy="430887"/>
          </a:xfrm>
        </p:spPr>
        <p:txBody>
          <a:bodyPr/>
          <a:lstStyle/>
          <a:p>
            <a:r>
              <a:rPr lang="en-GB" dirty="0"/>
              <a:t>School and Class Context</a:t>
            </a:r>
          </a:p>
        </p:txBody>
      </p:sp>
      <p:graphicFrame>
        <p:nvGraphicFramePr>
          <p:cNvPr id="6" name="Content Placeholder 5"/>
          <p:cNvGraphicFramePr>
            <a:graphicFrameLocks noGrp="1"/>
          </p:cNvGraphicFramePr>
          <p:nvPr>
            <p:ph sz="quarter" idx="11"/>
            <p:extLst>
              <p:ext uri="{D42A27DB-BD31-4B8C-83A1-F6EECF244321}">
                <p14:modId xmlns:p14="http://schemas.microsoft.com/office/powerpoint/2010/main" val="1874765940"/>
              </p:ext>
            </p:extLst>
          </p:nvPr>
        </p:nvGraphicFramePr>
        <p:xfrm>
          <a:off x="550416" y="663968"/>
          <a:ext cx="4607512" cy="3550920"/>
        </p:xfrm>
        <a:graphic>
          <a:graphicData uri="http://schemas.openxmlformats.org/drawingml/2006/table">
            <a:tbl>
              <a:tblPr firstRow="1" bandRow="1">
                <a:tableStyleId>{C4B1156A-380E-4F78-BDF5-A606A8083BF9}</a:tableStyleId>
              </a:tblPr>
              <a:tblGrid>
                <a:gridCol w="1505009">
                  <a:extLst>
                    <a:ext uri="{9D8B030D-6E8A-4147-A177-3AD203B41FA5}">
                      <a16:colId xmlns:a16="http://schemas.microsoft.com/office/drawing/2014/main" val="2742487647"/>
                    </a:ext>
                  </a:extLst>
                </a:gridCol>
                <a:gridCol w="798747">
                  <a:extLst>
                    <a:ext uri="{9D8B030D-6E8A-4147-A177-3AD203B41FA5}">
                      <a16:colId xmlns:a16="http://schemas.microsoft.com/office/drawing/2014/main" val="1708419269"/>
                    </a:ext>
                  </a:extLst>
                </a:gridCol>
                <a:gridCol w="1151878">
                  <a:extLst>
                    <a:ext uri="{9D8B030D-6E8A-4147-A177-3AD203B41FA5}">
                      <a16:colId xmlns:a16="http://schemas.microsoft.com/office/drawing/2014/main" val="1152137514"/>
                    </a:ext>
                  </a:extLst>
                </a:gridCol>
                <a:gridCol w="1151878">
                  <a:extLst>
                    <a:ext uri="{9D8B030D-6E8A-4147-A177-3AD203B41FA5}">
                      <a16:colId xmlns:a16="http://schemas.microsoft.com/office/drawing/2014/main" val="4241810543"/>
                    </a:ext>
                  </a:extLst>
                </a:gridCol>
              </a:tblGrid>
              <a:tr h="370840">
                <a:tc>
                  <a:txBody>
                    <a:bodyPr/>
                    <a:lstStyle/>
                    <a:p>
                      <a:endParaRPr lang="en-GB" sz="1000" dirty="0"/>
                    </a:p>
                  </a:txBody>
                  <a:tcPr/>
                </a:tc>
                <a:tc>
                  <a:txBody>
                    <a:bodyPr/>
                    <a:lstStyle/>
                    <a:p>
                      <a:r>
                        <a:rPr lang="en-GB" sz="1000" dirty="0"/>
                        <a:t>School</a:t>
                      </a:r>
                    </a:p>
                  </a:txBody>
                  <a:tcPr/>
                </a:tc>
                <a:tc>
                  <a:txBody>
                    <a:bodyPr/>
                    <a:lstStyle/>
                    <a:p>
                      <a:r>
                        <a:rPr lang="en-GB" sz="1000" dirty="0"/>
                        <a:t>Class</a:t>
                      </a:r>
                    </a:p>
                  </a:txBody>
                  <a:tcPr/>
                </a:tc>
                <a:tc>
                  <a:txBody>
                    <a:bodyPr/>
                    <a:lstStyle/>
                    <a:p>
                      <a:r>
                        <a:rPr lang="en-GB" sz="1000" dirty="0"/>
                        <a:t>England</a:t>
                      </a:r>
                    </a:p>
                  </a:txBody>
                  <a:tcPr/>
                </a:tc>
                <a:extLst>
                  <a:ext uri="{0D108BD9-81ED-4DB2-BD59-A6C34878D82A}">
                    <a16:rowId xmlns:a16="http://schemas.microsoft.com/office/drawing/2014/main" val="2338533054"/>
                  </a:ext>
                </a:extLst>
              </a:tr>
              <a:tr h="370840">
                <a:tc>
                  <a:txBody>
                    <a:bodyPr/>
                    <a:lstStyle/>
                    <a:p>
                      <a:r>
                        <a:rPr lang="en-GB" sz="1000" b="1" dirty="0"/>
                        <a:t>Total number</a:t>
                      </a:r>
                      <a:r>
                        <a:rPr lang="en-GB" sz="1000" b="1" baseline="0" dirty="0"/>
                        <a:t> of pupils</a:t>
                      </a:r>
                      <a:endParaRPr lang="en-GB" sz="1000" b="1" dirty="0"/>
                    </a:p>
                  </a:txBody>
                  <a:tcPr/>
                </a:tc>
                <a:tc>
                  <a:txBody>
                    <a:bodyPr/>
                    <a:lstStyle/>
                    <a:p>
                      <a:endParaRPr lang="en-GB" sz="1000" dirty="0"/>
                    </a:p>
                  </a:txBody>
                  <a:tcPr/>
                </a:tc>
                <a:tc>
                  <a:txBody>
                    <a:bodyPr/>
                    <a:lstStyle/>
                    <a:p>
                      <a:endParaRPr lang="en-GB" sz="1000" dirty="0"/>
                    </a:p>
                  </a:txBody>
                  <a:tcPr/>
                </a:tc>
                <a:tc>
                  <a:txBody>
                    <a:bodyPr/>
                    <a:lstStyle/>
                    <a:p>
                      <a:r>
                        <a:rPr lang="en-GB" sz="1000" dirty="0"/>
                        <a:t>4727089</a:t>
                      </a:r>
                    </a:p>
                  </a:txBody>
                  <a:tcPr/>
                </a:tc>
                <a:extLst>
                  <a:ext uri="{0D108BD9-81ED-4DB2-BD59-A6C34878D82A}">
                    <a16:rowId xmlns:a16="http://schemas.microsoft.com/office/drawing/2014/main" val="453031456"/>
                  </a:ext>
                </a:extLst>
              </a:tr>
              <a:tr h="370840">
                <a:tc>
                  <a:txBody>
                    <a:bodyPr/>
                    <a:lstStyle/>
                    <a:p>
                      <a:r>
                        <a:rPr lang="en-GB" sz="1000" b="1" dirty="0"/>
                        <a:t>Girls on roll</a:t>
                      </a:r>
                    </a:p>
                  </a:txBody>
                  <a:tcPr/>
                </a:tc>
                <a:tc>
                  <a:txBody>
                    <a:bodyPr/>
                    <a:lstStyle/>
                    <a:p>
                      <a:endParaRPr lang="en-GB" sz="1000"/>
                    </a:p>
                  </a:txBody>
                  <a:tcPr/>
                </a:tc>
                <a:tc>
                  <a:txBody>
                    <a:bodyPr/>
                    <a:lstStyle/>
                    <a:p>
                      <a:endParaRPr lang="en-GB" sz="1000" dirty="0"/>
                    </a:p>
                  </a:txBody>
                  <a:tcPr/>
                </a:tc>
                <a:tc>
                  <a:txBody>
                    <a:bodyPr/>
                    <a:lstStyle/>
                    <a:p>
                      <a:r>
                        <a:rPr lang="en-GB" sz="1000" dirty="0"/>
                        <a:t>49%</a:t>
                      </a:r>
                    </a:p>
                  </a:txBody>
                  <a:tcPr/>
                </a:tc>
                <a:extLst>
                  <a:ext uri="{0D108BD9-81ED-4DB2-BD59-A6C34878D82A}">
                    <a16:rowId xmlns:a16="http://schemas.microsoft.com/office/drawing/2014/main" val="1968657826"/>
                  </a:ext>
                </a:extLst>
              </a:tr>
              <a:tr h="370840">
                <a:tc>
                  <a:txBody>
                    <a:bodyPr/>
                    <a:lstStyle/>
                    <a:p>
                      <a:r>
                        <a:rPr lang="en-GB" sz="1000" b="1" dirty="0"/>
                        <a:t>Boys on roll</a:t>
                      </a:r>
                    </a:p>
                  </a:txBody>
                  <a:tcPr/>
                </a:tc>
                <a:tc>
                  <a:txBody>
                    <a:bodyPr/>
                    <a:lstStyle/>
                    <a:p>
                      <a:endParaRPr lang="en-GB" sz="1000"/>
                    </a:p>
                  </a:txBody>
                  <a:tcPr/>
                </a:tc>
                <a:tc>
                  <a:txBody>
                    <a:bodyPr/>
                    <a:lstStyle/>
                    <a:p>
                      <a:endParaRPr lang="en-GB" sz="1000" dirty="0"/>
                    </a:p>
                  </a:txBody>
                  <a:tcPr/>
                </a:tc>
                <a:tc>
                  <a:txBody>
                    <a:bodyPr/>
                    <a:lstStyle/>
                    <a:p>
                      <a:r>
                        <a:rPr lang="en-GB" sz="1000" dirty="0"/>
                        <a:t>51%</a:t>
                      </a:r>
                    </a:p>
                  </a:txBody>
                  <a:tcPr/>
                </a:tc>
                <a:extLst>
                  <a:ext uri="{0D108BD9-81ED-4DB2-BD59-A6C34878D82A}">
                    <a16:rowId xmlns:a16="http://schemas.microsoft.com/office/drawing/2014/main" val="2955346596"/>
                  </a:ext>
                </a:extLst>
              </a:tr>
              <a:tr h="370840">
                <a:tc>
                  <a:txBody>
                    <a:bodyPr/>
                    <a:lstStyle/>
                    <a:p>
                      <a:r>
                        <a:rPr lang="en-GB" sz="1000" b="1" dirty="0"/>
                        <a:t>Pupils with an</a:t>
                      </a:r>
                      <a:r>
                        <a:rPr lang="en-GB" sz="1000" b="1" baseline="0" dirty="0"/>
                        <a:t> SEN EHCP</a:t>
                      </a:r>
                      <a:endParaRPr lang="en-GB" sz="1000" b="1" dirty="0"/>
                    </a:p>
                  </a:txBody>
                  <a:tcPr/>
                </a:tc>
                <a:tc>
                  <a:txBody>
                    <a:bodyPr/>
                    <a:lstStyle/>
                    <a:p>
                      <a:endParaRPr lang="en-GB" sz="1000" dirty="0"/>
                    </a:p>
                  </a:txBody>
                  <a:tcPr/>
                </a:tc>
                <a:tc>
                  <a:txBody>
                    <a:bodyPr/>
                    <a:lstStyle/>
                    <a:p>
                      <a:endParaRPr lang="en-GB" sz="1000" dirty="0"/>
                    </a:p>
                  </a:txBody>
                  <a:tcPr/>
                </a:tc>
                <a:tc>
                  <a:txBody>
                    <a:bodyPr/>
                    <a:lstStyle/>
                    <a:p>
                      <a:r>
                        <a:rPr lang="en-GB" sz="1000" dirty="0"/>
                        <a:t>1.6%</a:t>
                      </a:r>
                    </a:p>
                  </a:txBody>
                  <a:tcPr/>
                </a:tc>
                <a:extLst>
                  <a:ext uri="{0D108BD9-81ED-4DB2-BD59-A6C34878D82A}">
                    <a16:rowId xmlns:a16="http://schemas.microsoft.com/office/drawing/2014/main" val="1718269723"/>
                  </a:ext>
                </a:extLst>
              </a:tr>
              <a:tr h="370840">
                <a:tc>
                  <a:txBody>
                    <a:bodyPr/>
                    <a:lstStyle/>
                    <a:p>
                      <a:r>
                        <a:rPr lang="en-GB" sz="1000" b="1" dirty="0"/>
                        <a:t>Pupils with SEN Support</a:t>
                      </a:r>
                    </a:p>
                  </a:txBody>
                  <a:tcPr/>
                </a:tc>
                <a:tc>
                  <a:txBody>
                    <a:bodyPr/>
                    <a:lstStyle/>
                    <a:p>
                      <a:endParaRPr lang="en-GB" sz="1000" dirty="0"/>
                    </a:p>
                  </a:txBody>
                  <a:tcPr/>
                </a:tc>
                <a:tc>
                  <a:txBody>
                    <a:bodyPr/>
                    <a:lstStyle/>
                    <a:p>
                      <a:endParaRPr lang="en-GB" sz="1000" dirty="0"/>
                    </a:p>
                  </a:txBody>
                  <a:tcPr/>
                </a:tc>
                <a:tc>
                  <a:txBody>
                    <a:bodyPr/>
                    <a:lstStyle/>
                    <a:p>
                      <a:r>
                        <a:rPr lang="en-GB" sz="1000" dirty="0"/>
                        <a:t>12.6%</a:t>
                      </a:r>
                    </a:p>
                  </a:txBody>
                  <a:tcPr/>
                </a:tc>
                <a:extLst>
                  <a:ext uri="{0D108BD9-81ED-4DB2-BD59-A6C34878D82A}">
                    <a16:rowId xmlns:a16="http://schemas.microsoft.com/office/drawing/2014/main" val="920731287"/>
                  </a:ext>
                </a:extLst>
              </a:tr>
              <a:tr h="370840">
                <a:tc>
                  <a:txBody>
                    <a:bodyPr/>
                    <a:lstStyle/>
                    <a:p>
                      <a:r>
                        <a:rPr lang="en-GB" sz="1000" b="1" dirty="0"/>
                        <a:t>Pupils whose first language is not English</a:t>
                      </a:r>
                    </a:p>
                  </a:txBody>
                  <a:tcPr/>
                </a:tc>
                <a:tc>
                  <a:txBody>
                    <a:bodyPr/>
                    <a:lstStyle/>
                    <a:p>
                      <a:endParaRPr lang="en-GB" sz="1000"/>
                    </a:p>
                  </a:txBody>
                  <a:tcPr/>
                </a:tc>
                <a:tc>
                  <a:txBody>
                    <a:bodyPr/>
                    <a:lstStyle/>
                    <a:p>
                      <a:endParaRPr lang="en-GB" sz="1000" dirty="0"/>
                    </a:p>
                  </a:txBody>
                  <a:tcPr/>
                </a:tc>
                <a:tc>
                  <a:txBody>
                    <a:bodyPr/>
                    <a:lstStyle/>
                    <a:p>
                      <a:r>
                        <a:rPr lang="en-GB" sz="1000" dirty="0"/>
                        <a:t>21.2%</a:t>
                      </a:r>
                    </a:p>
                  </a:txBody>
                  <a:tcPr/>
                </a:tc>
                <a:extLst>
                  <a:ext uri="{0D108BD9-81ED-4DB2-BD59-A6C34878D82A}">
                    <a16:rowId xmlns:a16="http://schemas.microsoft.com/office/drawing/2014/main" val="1814220506"/>
                  </a:ext>
                </a:extLst>
              </a:tr>
              <a:tr h="370840">
                <a:tc>
                  <a:txBody>
                    <a:bodyPr/>
                    <a:lstStyle/>
                    <a:p>
                      <a:r>
                        <a:rPr lang="en-GB" sz="1000" b="1" dirty="0"/>
                        <a:t>Pupils eligible for</a:t>
                      </a:r>
                      <a:r>
                        <a:rPr lang="en-GB" sz="1000" b="1" baseline="0" dirty="0"/>
                        <a:t> free school meals at any time during the past 6 years</a:t>
                      </a:r>
                      <a:endParaRPr lang="en-GB" sz="1000" b="1" dirty="0"/>
                    </a:p>
                  </a:txBody>
                  <a:tcPr/>
                </a:tc>
                <a:tc>
                  <a:txBody>
                    <a:bodyPr/>
                    <a:lstStyle/>
                    <a:p>
                      <a:endParaRPr lang="en-GB" sz="1000"/>
                    </a:p>
                  </a:txBody>
                  <a:tcPr/>
                </a:tc>
                <a:tc>
                  <a:txBody>
                    <a:bodyPr/>
                    <a:lstStyle/>
                    <a:p>
                      <a:endParaRPr lang="en-GB" sz="1000" dirty="0"/>
                    </a:p>
                  </a:txBody>
                  <a:tcPr/>
                </a:tc>
                <a:tc>
                  <a:txBody>
                    <a:bodyPr/>
                    <a:lstStyle/>
                    <a:p>
                      <a:r>
                        <a:rPr lang="en-GB" sz="1000" dirty="0"/>
                        <a:t>23%</a:t>
                      </a:r>
                    </a:p>
                  </a:txBody>
                  <a:tcPr/>
                </a:tc>
                <a:extLst>
                  <a:ext uri="{0D108BD9-81ED-4DB2-BD59-A6C34878D82A}">
                    <a16:rowId xmlns:a16="http://schemas.microsoft.com/office/drawing/2014/main" val="99117537"/>
                  </a:ext>
                </a:extLst>
              </a:tr>
            </a:tbl>
          </a:graphicData>
        </a:graphic>
      </p:graphicFrame>
      <p:sp>
        <p:nvSpPr>
          <p:cNvPr id="4" name="Slide Number Placeholder 3"/>
          <p:cNvSpPr>
            <a:spLocks noGrp="1"/>
          </p:cNvSpPr>
          <p:nvPr>
            <p:ph type="sldNum" sz="quarter" idx="4"/>
          </p:nvPr>
        </p:nvSpPr>
        <p:spPr/>
        <p:txBody>
          <a:bodyPr/>
          <a:lstStyle/>
          <a:p>
            <a:fld id="{05306F20-FBA2-4746-AE9F-DFBA4FFD6FE5}" type="slidenum">
              <a:rPr lang="en-US" smtClean="0"/>
              <a:t>3</a:t>
            </a:fld>
            <a:endParaRPr lang="en-US" dirty="0"/>
          </a:p>
        </p:txBody>
      </p:sp>
      <p:sp>
        <p:nvSpPr>
          <p:cNvPr id="5" name="TextBox 4"/>
          <p:cNvSpPr txBox="1"/>
          <p:nvPr/>
        </p:nvSpPr>
        <p:spPr>
          <a:xfrm>
            <a:off x="5545410" y="752744"/>
            <a:ext cx="3488924" cy="1562996"/>
          </a:xfrm>
          <a:prstGeom prst="rect">
            <a:avLst/>
          </a:prstGeom>
          <a:solidFill>
            <a:schemeClr val="bg1"/>
          </a:solidFill>
        </p:spPr>
        <p:txBody>
          <a:bodyPr wrap="square" lIns="216000" tIns="187200" rIns="216000" bIns="187200" rtlCol="0">
            <a:spAutoFit/>
          </a:bodyPr>
          <a:lstStyle/>
          <a:p>
            <a:r>
              <a:rPr lang="en-GB" sz="1100" dirty="0">
                <a:cs typeface="Arial"/>
              </a:rPr>
              <a:t>Find out your school’s information </a:t>
            </a:r>
            <a:r>
              <a:rPr lang="en-GB" sz="1100" dirty="0">
                <a:cs typeface="Arial"/>
                <a:hlinkClick r:id="rId4"/>
              </a:rPr>
              <a:t>here</a:t>
            </a:r>
            <a:endParaRPr lang="en-GB" sz="1100" dirty="0">
              <a:cs typeface="Arial"/>
            </a:endParaRPr>
          </a:p>
          <a:p>
            <a:endParaRPr lang="en-GB" sz="1100" dirty="0">
              <a:cs typeface="Arial"/>
            </a:endParaRPr>
          </a:p>
          <a:p>
            <a:r>
              <a:rPr lang="en-GB" sz="1100" dirty="0">
                <a:cs typeface="Arial"/>
              </a:rPr>
              <a:t>Ask your teacher mentor to provide you with your class data</a:t>
            </a:r>
          </a:p>
          <a:p>
            <a:endParaRPr lang="en-GB" sz="1100" dirty="0">
              <a:cs typeface="Arial"/>
            </a:endParaRPr>
          </a:p>
          <a:p>
            <a:r>
              <a:rPr lang="en-GB" sz="1100" dirty="0">
                <a:latin typeface="Arial"/>
                <a:cs typeface="Arial"/>
              </a:rPr>
              <a:t>Write a short summary of how your school, class and national data compare.</a:t>
            </a:r>
            <a:endParaRPr lang="en-GB" sz="1100" i="0" dirty="0">
              <a:latin typeface="Arial"/>
              <a:cs typeface="Aria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7700" y="4303664"/>
            <a:ext cx="609600" cy="609600"/>
          </a:xfrm>
          <a:prstGeom prst="rect">
            <a:avLst/>
          </a:prstGeom>
        </p:spPr>
      </p:pic>
    </p:spTree>
    <p:extLst>
      <p:ext uri="{BB962C8B-B14F-4D97-AF65-F5344CB8AC3E}">
        <p14:creationId xmlns:p14="http://schemas.microsoft.com/office/powerpoint/2010/main" val="3944338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Children</a:t>
            </a:r>
          </a:p>
        </p:txBody>
      </p:sp>
      <p:sp>
        <p:nvSpPr>
          <p:cNvPr id="4" name="Slide Number Placeholder 3"/>
          <p:cNvSpPr>
            <a:spLocks noGrp="1"/>
          </p:cNvSpPr>
          <p:nvPr>
            <p:ph type="sldNum" sz="quarter" idx="4"/>
          </p:nvPr>
        </p:nvSpPr>
        <p:spPr/>
        <p:txBody>
          <a:bodyPr/>
          <a:lstStyle/>
          <a:p>
            <a:fld id="{05306F20-FBA2-4746-AE9F-DFBA4FFD6FE5}" type="slidenum">
              <a:rPr lang="en-US" smtClean="0"/>
              <a:t>4</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511716740"/>
              </p:ext>
            </p:extLst>
          </p:nvPr>
        </p:nvGraphicFramePr>
        <p:xfrm>
          <a:off x="342901" y="1099043"/>
          <a:ext cx="8445501" cy="3063240"/>
        </p:xfrm>
        <a:graphic>
          <a:graphicData uri="http://schemas.openxmlformats.org/drawingml/2006/table">
            <a:tbl>
              <a:tblPr firstRow="1" bandRow="1">
                <a:tableStyleId>{00A15C55-8517-42AA-B614-E9B94910E393}</a:tableStyleId>
              </a:tblPr>
              <a:tblGrid>
                <a:gridCol w="801802">
                  <a:extLst>
                    <a:ext uri="{9D8B030D-6E8A-4147-A177-3AD203B41FA5}">
                      <a16:colId xmlns:a16="http://schemas.microsoft.com/office/drawing/2014/main" val="421357980"/>
                    </a:ext>
                  </a:extLst>
                </a:gridCol>
                <a:gridCol w="810244">
                  <a:extLst>
                    <a:ext uri="{9D8B030D-6E8A-4147-A177-3AD203B41FA5}">
                      <a16:colId xmlns:a16="http://schemas.microsoft.com/office/drawing/2014/main" val="4009240202"/>
                    </a:ext>
                  </a:extLst>
                </a:gridCol>
                <a:gridCol w="633004">
                  <a:extLst>
                    <a:ext uri="{9D8B030D-6E8A-4147-A177-3AD203B41FA5}">
                      <a16:colId xmlns:a16="http://schemas.microsoft.com/office/drawing/2014/main" val="3141412120"/>
                    </a:ext>
                  </a:extLst>
                </a:gridCol>
                <a:gridCol w="1344857">
                  <a:extLst>
                    <a:ext uri="{9D8B030D-6E8A-4147-A177-3AD203B41FA5}">
                      <a16:colId xmlns:a16="http://schemas.microsoft.com/office/drawing/2014/main" val="536710889"/>
                    </a:ext>
                  </a:extLst>
                </a:gridCol>
                <a:gridCol w="1322773">
                  <a:extLst>
                    <a:ext uri="{9D8B030D-6E8A-4147-A177-3AD203B41FA5}">
                      <a16:colId xmlns:a16="http://schemas.microsoft.com/office/drawing/2014/main" val="3502461219"/>
                    </a:ext>
                  </a:extLst>
                </a:gridCol>
                <a:gridCol w="1100831">
                  <a:extLst>
                    <a:ext uri="{9D8B030D-6E8A-4147-A177-3AD203B41FA5}">
                      <a16:colId xmlns:a16="http://schemas.microsoft.com/office/drawing/2014/main" val="3953184118"/>
                    </a:ext>
                  </a:extLst>
                </a:gridCol>
                <a:gridCol w="1086310">
                  <a:extLst>
                    <a:ext uri="{9D8B030D-6E8A-4147-A177-3AD203B41FA5}">
                      <a16:colId xmlns:a16="http://schemas.microsoft.com/office/drawing/2014/main" val="529419816"/>
                    </a:ext>
                  </a:extLst>
                </a:gridCol>
                <a:gridCol w="1345680">
                  <a:extLst>
                    <a:ext uri="{9D8B030D-6E8A-4147-A177-3AD203B41FA5}">
                      <a16:colId xmlns:a16="http://schemas.microsoft.com/office/drawing/2014/main" val="1252225371"/>
                    </a:ext>
                  </a:extLst>
                </a:gridCol>
              </a:tblGrid>
              <a:tr h="370840">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Gender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First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Pupil Premium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Likes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Dislikes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What helps them to learn in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21975951"/>
                  </a:ext>
                </a:extLst>
              </a:tr>
              <a:tr h="370840">
                <a:tc>
                  <a:txBody>
                    <a:bodyPr/>
                    <a:lstStyle/>
                    <a:p>
                      <a:r>
                        <a:rPr lang="en-GB" dirty="0"/>
                        <a:t>Child</a:t>
                      </a:r>
                      <a:r>
                        <a:rPr lang="en-GB" baseline="0" dirty="0"/>
                        <a:t> A</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090155"/>
                  </a:ext>
                </a:extLst>
              </a:tr>
              <a:tr h="370840">
                <a:tc>
                  <a:txBody>
                    <a:bodyPr/>
                    <a:lstStyle/>
                    <a:p>
                      <a:r>
                        <a:rPr lang="en-GB" dirty="0"/>
                        <a:t>Child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7713784"/>
                  </a:ext>
                </a:extLst>
              </a:tr>
              <a:tr h="370840">
                <a:tc>
                  <a:txBody>
                    <a:bodyPr/>
                    <a:lstStyle/>
                    <a:p>
                      <a:r>
                        <a:rPr lang="en-GB" dirty="0"/>
                        <a:t>Child</a:t>
                      </a:r>
                      <a:r>
                        <a:rPr lang="en-GB" baseline="0" dirty="0"/>
                        <a:t> C</a:t>
                      </a:r>
                    </a:p>
                    <a:p>
                      <a:r>
                        <a:rPr lang="en-GB" sz="1200" baseline="0" dirty="0"/>
                        <a:t>SEND need:</a:t>
                      </a:r>
                    </a:p>
                    <a:p>
                      <a:endParaRPr lang="en-GB"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036880"/>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4734" y="4463726"/>
            <a:ext cx="609600" cy="609600"/>
          </a:xfrm>
          <a:prstGeom prst="rect">
            <a:avLst/>
          </a:prstGeom>
        </p:spPr>
      </p:pic>
    </p:spTree>
    <p:extLst>
      <p:ext uri="{BB962C8B-B14F-4D97-AF65-F5344CB8AC3E}">
        <p14:creationId xmlns:p14="http://schemas.microsoft.com/office/powerpoint/2010/main" val="282709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05306F20-FBA2-4746-AE9F-DFBA4FFD6FE5}" type="slidenum">
              <a:rPr lang="en-US" smtClean="0"/>
              <a:t>5</a:t>
            </a:fld>
            <a:endParaRPr lang="en-US" dirty="0"/>
          </a:p>
        </p:txBody>
      </p:sp>
      <p:pic>
        <p:nvPicPr>
          <p:cNvPr id="11" name="Picture Placeholder 10" descr="Download Play Human Book Behavior Child Reading HQ PNG ..."/>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5556" r="5556"/>
          <a:stretch>
            <a:fillRect/>
          </a:stretch>
        </p:blip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612" y="4157663"/>
            <a:ext cx="609600" cy="609600"/>
          </a:xfrm>
          <a:prstGeom prst="rect">
            <a:avLst/>
          </a:prstGeom>
        </p:spPr>
      </p:pic>
      <p:sp>
        <p:nvSpPr>
          <p:cNvPr id="7" name="Text Placeholder 3"/>
          <p:cNvSpPr>
            <a:spLocks noGrp="1"/>
          </p:cNvSpPr>
          <p:nvPr>
            <p:ph type="body" sz="quarter" idx="12"/>
          </p:nvPr>
        </p:nvSpPr>
        <p:spPr>
          <a:xfrm>
            <a:off x="5171612" y="1827292"/>
            <a:ext cx="3632200" cy="307777"/>
          </a:xfrm>
        </p:spPr>
        <p:txBody>
          <a:bodyPr/>
          <a:lstStyle/>
          <a:p>
            <a:r>
              <a:rPr lang="en-GB" sz="4400" b="1" dirty="0"/>
              <a:t>Reading</a:t>
            </a:r>
          </a:p>
        </p:txBody>
      </p:sp>
    </p:spTree>
    <p:extLst>
      <p:ext uri="{BB962C8B-B14F-4D97-AF65-F5344CB8AC3E}">
        <p14:creationId xmlns:p14="http://schemas.microsoft.com/office/powerpoint/2010/main" val="2391709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46" y="151269"/>
            <a:ext cx="8445500" cy="430887"/>
          </a:xfrm>
        </p:spPr>
        <p:txBody>
          <a:bodyPr/>
          <a:lstStyle/>
          <a:p>
            <a:r>
              <a:rPr lang="en-GB" dirty="0"/>
              <a:t>Reading: Prior Attainment</a:t>
            </a:r>
          </a:p>
        </p:txBody>
      </p:sp>
      <p:sp>
        <p:nvSpPr>
          <p:cNvPr id="4" name="Slide Number Placeholder 3"/>
          <p:cNvSpPr>
            <a:spLocks noGrp="1"/>
          </p:cNvSpPr>
          <p:nvPr>
            <p:ph type="sldNum" sz="quarter" idx="4"/>
          </p:nvPr>
        </p:nvSpPr>
        <p:spPr/>
        <p:txBody>
          <a:bodyPr/>
          <a:lstStyle/>
          <a:p>
            <a:fld id="{05306F20-FBA2-4746-AE9F-DFBA4FFD6FE5}" type="slidenum">
              <a:rPr lang="en-US" smtClean="0"/>
              <a:t>6</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207702458"/>
              </p:ext>
            </p:extLst>
          </p:nvPr>
        </p:nvGraphicFramePr>
        <p:xfrm>
          <a:off x="150922" y="805762"/>
          <a:ext cx="8726748" cy="3886200"/>
        </p:xfrm>
        <a:graphic>
          <a:graphicData uri="http://schemas.openxmlformats.org/drawingml/2006/table">
            <a:tbl>
              <a:tblPr firstRow="1" bandRow="1">
                <a:tableStyleId>{00A15C55-8517-42AA-B614-E9B94910E393}</a:tableStyleId>
              </a:tblPr>
              <a:tblGrid>
                <a:gridCol w="996629">
                  <a:extLst>
                    <a:ext uri="{9D8B030D-6E8A-4147-A177-3AD203B41FA5}">
                      <a16:colId xmlns:a16="http://schemas.microsoft.com/office/drawing/2014/main" val="421357980"/>
                    </a:ext>
                  </a:extLst>
                </a:gridCol>
                <a:gridCol w="915660">
                  <a:extLst>
                    <a:ext uri="{9D8B030D-6E8A-4147-A177-3AD203B41FA5}">
                      <a16:colId xmlns:a16="http://schemas.microsoft.com/office/drawing/2014/main" val="3898276933"/>
                    </a:ext>
                  </a:extLst>
                </a:gridCol>
                <a:gridCol w="915660">
                  <a:extLst>
                    <a:ext uri="{9D8B030D-6E8A-4147-A177-3AD203B41FA5}">
                      <a16:colId xmlns:a16="http://schemas.microsoft.com/office/drawing/2014/main" val="1004814874"/>
                    </a:ext>
                  </a:extLst>
                </a:gridCol>
                <a:gridCol w="915660">
                  <a:extLst>
                    <a:ext uri="{9D8B030D-6E8A-4147-A177-3AD203B41FA5}">
                      <a16:colId xmlns:a16="http://schemas.microsoft.com/office/drawing/2014/main" val="3471199621"/>
                    </a:ext>
                  </a:extLst>
                </a:gridCol>
                <a:gridCol w="915660">
                  <a:extLst>
                    <a:ext uri="{9D8B030D-6E8A-4147-A177-3AD203B41FA5}">
                      <a16:colId xmlns:a16="http://schemas.microsoft.com/office/drawing/2014/main" val="1479435238"/>
                    </a:ext>
                  </a:extLst>
                </a:gridCol>
                <a:gridCol w="770891">
                  <a:extLst>
                    <a:ext uri="{9D8B030D-6E8A-4147-A177-3AD203B41FA5}">
                      <a16:colId xmlns:a16="http://schemas.microsoft.com/office/drawing/2014/main" val="3141412120"/>
                    </a:ext>
                  </a:extLst>
                </a:gridCol>
                <a:gridCol w="1129445">
                  <a:extLst>
                    <a:ext uri="{9D8B030D-6E8A-4147-A177-3AD203B41FA5}">
                      <a16:colId xmlns:a16="http://schemas.microsoft.com/office/drawing/2014/main" val="3953184118"/>
                    </a:ext>
                  </a:extLst>
                </a:gridCol>
                <a:gridCol w="1033830">
                  <a:extLst>
                    <a:ext uri="{9D8B030D-6E8A-4147-A177-3AD203B41FA5}">
                      <a16:colId xmlns:a16="http://schemas.microsoft.com/office/drawing/2014/main" val="529419816"/>
                    </a:ext>
                  </a:extLst>
                </a:gridCol>
                <a:gridCol w="1133313">
                  <a:extLst>
                    <a:ext uri="{9D8B030D-6E8A-4147-A177-3AD203B41FA5}">
                      <a16:colId xmlns:a16="http://schemas.microsoft.com/office/drawing/2014/main" val="1252225371"/>
                    </a:ext>
                  </a:extLst>
                </a:gridCol>
              </a:tblGrid>
              <a:tr h="370840">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EYFS Baseline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End of EYFS</a:t>
                      </a:r>
                    </a:p>
                    <a:p>
                      <a:r>
                        <a:rPr lang="en-GB" sz="1100" b="0" dirty="0">
                          <a:solidFill>
                            <a:schemeClr val="tx1"/>
                          </a:solidFill>
                        </a:rPr>
                        <a:t>(Literacy)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a:t>
                      </a:r>
                      <a:r>
                        <a:rPr lang="en-GB" sz="1100" baseline="0" dirty="0">
                          <a:solidFill>
                            <a:schemeClr val="tx1"/>
                          </a:solidFill>
                        </a:rPr>
                        <a:t> 1</a:t>
                      </a: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Phonics Audit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100" dirty="0">
                          <a:solidFill>
                            <a:schemeClr val="tx1"/>
                          </a:solidFill>
                        </a:rPr>
                        <a:t>Year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21975951"/>
                  </a:ext>
                </a:extLst>
              </a:tr>
              <a:tr h="370840">
                <a:tc>
                  <a:txBody>
                    <a:bodyPr/>
                    <a:lstStyle/>
                    <a:p>
                      <a:r>
                        <a:rPr lang="en-GB" dirty="0"/>
                        <a:t>Child</a:t>
                      </a:r>
                      <a:r>
                        <a:rPr lang="en-GB" baseline="0" dirty="0"/>
                        <a:t> A</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Score:</a:t>
                      </a:r>
                    </a:p>
                    <a:p>
                      <a:r>
                        <a:rPr lang="en-GB" sz="1100" dirty="0"/>
                        <a:t>Working at / working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C3C3C"/>
                          </a:solidFill>
                          <a:effectLst/>
                          <a:uLnTx/>
                          <a:uFillTx/>
                          <a:latin typeface="Arial"/>
                          <a:ea typeface="+mn-ea"/>
                          <a:cs typeface="+mn-cs"/>
                        </a:rPr>
                        <a:t>Working towards/ working at ARE/ greater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C3C3C"/>
                          </a:solidFill>
                          <a:effectLst/>
                          <a:uLnTx/>
                          <a:uFillTx/>
                          <a:latin typeface="Arial"/>
                          <a:ea typeface="+mn-ea"/>
                          <a:cs typeface="+mn-cs"/>
                        </a:rPr>
                        <a:t>Working towards/ working at ARE/ greater depth</a:t>
                      </a:r>
                      <a:endParaRPr kumimoji="0" lang="en-GB" sz="1100" b="0" i="0" u="none" strike="noStrike" kern="1200" cap="none" spc="0" normalizeH="0" baseline="0" noProof="0" dirty="0">
                        <a:ln>
                          <a:noFill/>
                        </a:ln>
                        <a:solidFill>
                          <a:srgbClr val="3C3C3C"/>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C3C3C"/>
                          </a:solidFill>
                          <a:effectLst/>
                          <a:uLnTx/>
                          <a:uFillTx/>
                          <a:latin typeface="Arial"/>
                          <a:ea typeface="+mn-ea"/>
                          <a:cs typeface="+mn-cs"/>
                        </a:rPr>
                        <a:t>Working towards/ working at ARE/ greater depth</a:t>
                      </a:r>
                      <a:endParaRPr kumimoji="0" lang="en-GB" sz="1100" b="0" i="0" u="none" strike="noStrike" kern="1200" cap="none" spc="0" normalizeH="0" baseline="0" noProof="0" dirty="0">
                        <a:ln>
                          <a:noFill/>
                        </a:ln>
                        <a:solidFill>
                          <a:srgbClr val="3C3C3C"/>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090155"/>
                  </a:ext>
                </a:extLst>
              </a:tr>
              <a:tr h="370840">
                <a:tc>
                  <a:txBody>
                    <a:bodyPr/>
                    <a:lstStyle/>
                    <a:p>
                      <a:r>
                        <a:rPr lang="en-GB" dirty="0"/>
                        <a:t>Child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Score:</a:t>
                      </a:r>
                    </a:p>
                    <a:p>
                      <a:r>
                        <a:rPr lang="en-GB" sz="1100" dirty="0"/>
                        <a:t>Working at / working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C3C3C"/>
                          </a:solidFill>
                          <a:effectLst/>
                          <a:uLnTx/>
                          <a:uFillTx/>
                          <a:latin typeface="Arial"/>
                          <a:ea typeface="+mn-ea"/>
                          <a:cs typeface="+mn-cs"/>
                        </a:rPr>
                        <a:t>Working towards/ working at ARE/ greater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C3C3C"/>
                          </a:solidFill>
                          <a:effectLst/>
                          <a:uLnTx/>
                          <a:uFillTx/>
                          <a:latin typeface="Arial"/>
                          <a:ea typeface="+mn-ea"/>
                          <a:cs typeface="+mn-cs"/>
                        </a:rPr>
                        <a:t>Working towards/ working at ARE/ greater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C3C3C"/>
                          </a:solidFill>
                          <a:effectLst/>
                          <a:uLnTx/>
                          <a:uFillTx/>
                          <a:latin typeface="Arial"/>
                          <a:ea typeface="+mn-ea"/>
                          <a:cs typeface="+mn-cs"/>
                        </a:rPr>
                        <a:t>Working towards/ working at ARE/ greater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7713784"/>
                  </a:ext>
                </a:extLst>
              </a:tr>
              <a:tr h="370840">
                <a:tc>
                  <a:txBody>
                    <a:bodyPr/>
                    <a:lstStyle/>
                    <a:p>
                      <a:r>
                        <a:rPr lang="en-GB" dirty="0"/>
                        <a:t>Child</a:t>
                      </a:r>
                      <a:r>
                        <a:rPr lang="en-GB" baseline="0" dirty="0"/>
                        <a:t> C</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Emerging / expected / exceeding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t>Working</a:t>
                      </a:r>
                      <a:r>
                        <a:rPr lang="en-GB" sz="1100" baseline="0" dirty="0"/>
                        <a:t> towards/ working at ARE/ greater depth</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t>Score:</a:t>
                      </a:r>
                    </a:p>
                    <a:p>
                      <a:r>
                        <a:rPr lang="en-GB" sz="1100" dirty="0"/>
                        <a:t>Working at / working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C3C3C"/>
                          </a:solidFill>
                          <a:effectLst/>
                          <a:uLnTx/>
                          <a:uFillTx/>
                          <a:latin typeface="Arial"/>
                          <a:ea typeface="+mn-ea"/>
                          <a:cs typeface="+mn-cs"/>
                        </a:rPr>
                        <a:t>Working towards/ working at ARE/ greater depth</a:t>
                      </a:r>
                      <a:endParaRPr kumimoji="0" lang="en-GB" sz="1100" b="0" i="0" u="none" strike="noStrike" kern="1200" cap="none" spc="0" normalizeH="0" baseline="0" noProof="0" dirty="0">
                        <a:ln>
                          <a:noFill/>
                        </a:ln>
                        <a:solidFill>
                          <a:srgbClr val="3C3C3C"/>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C3C3C"/>
                          </a:solidFill>
                          <a:effectLst/>
                          <a:uLnTx/>
                          <a:uFillTx/>
                          <a:latin typeface="Arial"/>
                          <a:ea typeface="+mn-ea"/>
                          <a:cs typeface="+mn-cs"/>
                        </a:rPr>
                        <a:t>Working towards/ working at ARE/ greater depth</a:t>
                      </a:r>
                      <a:endParaRPr kumimoji="0" lang="en-GB" sz="1100" b="0" i="0" u="none" strike="noStrike" kern="1200" cap="none" spc="0" normalizeH="0" baseline="0" noProof="0" dirty="0">
                        <a:ln>
                          <a:noFill/>
                        </a:ln>
                        <a:solidFill>
                          <a:srgbClr val="3C3C3C"/>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C3C3C"/>
                          </a:solidFill>
                          <a:effectLst/>
                          <a:uLnTx/>
                          <a:uFillTx/>
                          <a:latin typeface="Arial"/>
                          <a:ea typeface="+mn-ea"/>
                          <a:cs typeface="+mn-cs"/>
                        </a:rPr>
                        <a:t>Working towards/ working at ARE/ greater depth</a:t>
                      </a:r>
                      <a:endParaRPr kumimoji="0" lang="en-GB" sz="1100" b="0" i="0" u="none" strike="noStrike" kern="1200" cap="none" spc="0" normalizeH="0" baseline="0" noProof="0" dirty="0">
                        <a:ln>
                          <a:noFill/>
                        </a:ln>
                        <a:solidFill>
                          <a:srgbClr val="3C3C3C"/>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C3C3C"/>
                          </a:solidFill>
                          <a:effectLst/>
                          <a:uLnTx/>
                          <a:uFillTx/>
                          <a:latin typeface="Arial"/>
                          <a:ea typeface="+mn-ea"/>
                          <a:cs typeface="+mn-cs"/>
                        </a:rPr>
                        <a:t>Working towards/ working at ARE/ greater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036880"/>
                  </a:ext>
                </a:extLst>
              </a:tr>
            </a:tbl>
          </a:graphicData>
        </a:graphic>
      </p:graphicFrame>
      <p:sp>
        <p:nvSpPr>
          <p:cNvPr id="5" name="TextBox 4"/>
          <p:cNvSpPr txBox="1"/>
          <p:nvPr/>
        </p:nvSpPr>
        <p:spPr>
          <a:xfrm>
            <a:off x="1078111" y="4728968"/>
            <a:ext cx="7956223" cy="624278"/>
          </a:xfrm>
          <a:prstGeom prst="rect">
            <a:avLst/>
          </a:prstGeom>
          <a:noFill/>
        </p:spPr>
        <p:txBody>
          <a:bodyPr wrap="square" lIns="216000" tIns="187200" rIns="216000" bIns="187200" rtlCol="0">
            <a:spAutoFit/>
          </a:bodyPr>
          <a:lstStyle/>
          <a:p>
            <a:r>
              <a:rPr lang="en-GB" sz="1600" b="1" i="0" dirty="0">
                <a:latin typeface="Arial"/>
                <a:cs typeface="Arial"/>
              </a:rPr>
              <a:t>NB If the school uses different terminology, please use the school’s system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462463"/>
            <a:ext cx="609600" cy="609600"/>
          </a:xfrm>
          <a:prstGeom prst="rect">
            <a:avLst/>
          </a:prstGeom>
        </p:spPr>
      </p:pic>
    </p:spTree>
    <p:extLst>
      <p:ext uri="{BB962C8B-B14F-4D97-AF65-F5344CB8AC3E}">
        <p14:creationId xmlns:p14="http://schemas.microsoft.com/office/powerpoint/2010/main" val="4107129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Reading: Child A/B/C</a:t>
            </a:r>
            <a:br>
              <a:rPr lang="en-GB" dirty="0"/>
            </a:br>
            <a:endParaRPr lang="en-GB" dirty="0"/>
          </a:p>
        </p:txBody>
      </p:sp>
      <p:sp>
        <p:nvSpPr>
          <p:cNvPr id="3" name="Content Placeholder 2"/>
          <p:cNvSpPr>
            <a:spLocks noGrp="1"/>
          </p:cNvSpPr>
          <p:nvPr>
            <p:ph sz="quarter" idx="11"/>
          </p:nvPr>
        </p:nvSpPr>
        <p:spPr>
          <a:xfrm>
            <a:off x="342900" y="949911"/>
            <a:ext cx="3412354" cy="3060700"/>
          </a:xfrm>
        </p:spPr>
        <p:txBody>
          <a:bodyPr/>
          <a:lstStyle/>
          <a:p>
            <a:pPr marL="0" indent="0">
              <a:buNone/>
            </a:pPr>
            <a:r>
              <a:rPr lang="en-GB" dirty="0"/>
              <a:t>You may like to include</a:t>
            </a:r>
          </a:p>
          <a:p>
            <a:r>
              <a:rPr lang="en-GB" dirty="0"/>
              <a:t>Pupil voice (relevant quotes) </a:t>
            </a:r>
          </a:p>
          <a:p>
            <a:r>
              <a:rPr lang="en-GB" dirty="0"/>
              <a:t>Extracts reading journals/diaries</a:t>
            </a:r>
          </a:p>
          <a:p>
            <a:r>
              <a:rPr lang="en-GB" dirty="0"/>
              <a:t>Book reviews</a:t>
            </a:r>
          </a:p>
          <a:p>
            <a:r>
              <a:rPr lang="en-GB" dirty="0"/>
              <a:t>Phonic sound/word checks</a:t>
            </a:r>
          </a:p>
          <a:p>
            <a:r>
              <a:rPr lang="en-GB" dirty="0"/>
              <a:t>You should provide evidence you conducted a miscue</a:t>
            </a:r>
          </a:p>
        </p:txBody>
      </p:sp>
      <p:sp>
        <p:nvSpPr>
          <p:cNvPr id="4" name="Slide Number Placeholder 3"/>
          <p:cNvSpPr>
            <a:spLocks noGrp="1"/>
          </p:cNvSpPr>
          <p:nvPr>
            <p:ph type="sldNum" sz="quarter" idx="4"/>
          </p:nvPr>
        </p:nvSpPr>
        <p:spPr/>
        <p:txBody>
          <a:bodyPr/>
          <a:lstStyle/>
          <a:p>
            <a:fld id="{05306F20-FBA2-4746-AE9F-DFBA4FFD6FE5}" type="slidenum">
              <a:rPr lang="en-US" smtClean="0"/>
              <a:t>7</a:t>
            </a:fld>
            <a:endParaRPr lang="en-US" dirty="0"/>
          </a:p>
        </p:txBody>
      </p:sp>
      <p:sp>
        <p:nvSpPr>
          <p:cNvPr id="5" name="Content Placeholder 2"/>
          <p:cNvSpPr txBox="1">
            <a:spLocks/>
          </p:cNvSpPr>
          <p:nvPr/>
        </p:nvSpPr>
        <p:spPr>
          <a:xfrm>
            <a:off x="4951890" y="1146699"/>
            <a:ext cx="3412354" cy="3060700"/>
          </a:xfrm>
          <a:prstGeom prst="rect">
            <a:avLst/>
          </a:prstGeom>
        </p:spPr>
        <p:txBody>
          <a:bodyPr lIns="0"/>
          <a:lstStyle>
            <a:lvl1pPr marL="162000" indent="-1620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1pPr>
            <a:lvl2pPr marL="417600" indent="-212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2pPr>
            <a:lvl3pPr marL="5688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3pPr>
            <a:lvl4pPr marL="7740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4pPr>
            <a:lvl5pPr marL="943200" indent="-158400" algn="l" defTabSz="457200" rtl="0" eaLnBrk="1" latinLnBrk="0" hangingPunct="1">
              <a:spcBef>
                <a:spcPts val="300"/>
              </a:spcBef>
              <a:spcAft>
                <a:spcPts val="300"/>
              </a:spcAft>
              <a:buFont typeface="Lucida Grande"/>
              <a:buChar char="-"/>
              <a:defRPr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Here you should write a short summary of what you have learnt about the child’s readings skills highlighting strengths and areas for development.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1522" y="3902599"/>
            <a:ext cx="609600" cy="609600"/>
          </a:xfrm>
          <a:prstGeom prst="rect">
            <a:avLst/>
          </a:prstGeom>
        </p:spPr>
      </p:pic>
    </p:spTree>
    <p:extLst>
      <p:ext uri="{BB962C8B-B14F-4D97-AF65-F5344CB8AC3E}">
        <p14:creationId xmlns:p14="http://schemas.microsoft.com/office/powerpoint/2010/main" val="3806087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861774"/>
          </a:xfrm>
        </p:spPr>
        <p:txBody>
          <a:bodyPr/>
          <a:lstStyle/>
          <a:p>
            <a:r>
              <a:rPr lang="en-GB" dirty="0"/>
              <a:t>Examples of Evidence</a:t>
            </a:r>
            <a:br>
              <a:rPr lang="en-GB" dirty="0"/>
            </a:b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8</a:t>
            </a:fld>
            <a:endParaRPr lang="en-US" dirty="0"/>
          </a:p>
        </p:txBody>
      </p:sp>
      <p:pic>
        <p:nvPicPr>
          <p:cNvPr id="7" name="Picture 6"/>
          <p:cNvPicPr>
            <a:picLocks noChangeAspect="1"/>
          </p:cNvPicPr>
          <p:nvPr/>
        </p:nvPicPr>
        <p:blipFill>
          <a:blip r:embed="rId4"/>
          <a:stretch>
            <a:fillRect/>
          </a:stretch>
        </p:blipFill>
        <p:spPr>
          <a:xfrm rot="20780346">
            <a:off x="335771" y="1088907"/>
            <a:ext cx="1191598" cy="1740287"/>
          </a:xfrm>
          <a:prstGeom prst="rect">
            <a:avLst/>
          </a:prstGeom>
        </p:spPr>
      </p:pic>
      <p:pic>
        <p:nvPicPr>
          <p:cNvPr id="8" name="Picture 7"/>
          <p:cNvPicPr>
            <a:picLocks noChangeAspect="1"/>
          </p:cNvPicPr>
          <p:nvPr/>
        </p:nvPicPr>
        <p:blipFill>
          <a:blip r:embed="rId5"/>
          <a:stretch>
            <a:fillRect/>
          </a:stretch>
        </p:blipFill>
        <p:spPr>
          <a:xfrm>
            <a:off x="1610291" y="987542"/>
            <a:ext cx="2038007" cy="1344625"/>
          </a:xfrm>
          <a:prstGeom prst="rect">
            <a:avLst/>
          </a:prstGeom>
        </p:spPr>
      </p:pic>
      <p:pic>
        <p:nvPicPr>
          <p:cNvPr id="9" name="Picture 8"/>
          <p:cNvPicPr>
            <a:picLocks noChangeAspect="1"/>
          </p:cNvPicPr>
          <p:nvPr/>
        </p:nvPicPr>
        <p:blipFill>
          <a:blip r:embed="rId6"/>
          <a:stretch>
            <a:fillRect/>
          </a:stretch>
        </p:blipFill>
        <p:spPr>
          <a:xfrm rot="939204">
            <a:off x="6645941" y="2128625"/>
            <a:ext cx="2148227" cy="1969208"/>
          </a:xfrm>
          <a:prstGeom prst="rect">
            <a:avLst/>
          </a:prstGeom>
        </p:spPr>
      </p:pic>
      <p:pic>
        <p:nvPicPr>
          <p:cNvPr id="10" name="Picture 9"/>
          <p:cNvPicPr>
            <a:picLocks noChangeAspect="1"/>
          </p:cNvPicPr>
          <p:nvPr/>
        </p:nvPicPr>
        <p:blipFill>
          <a:blip r:embed="rId7"/>
          <a:stretch>
            <a:fillRect/>
          </a:stretch>
        </p:blipFill>
        <p:spPr>
          <a:xfrm>
            <a:off x="6587230" y="330878"/>
            <a:ext cx="2115221" cy="1287980"/>
          </a:xfrm>
          <a:prstGeom prst="rect">
            <a:avLst/>
          </a:prstGeom>
        </p:spPr>
      </p:pic>
      <p:pic>
        <p:nvPicPr>
          <p:cNvPr id="11" name="Picture 10"/>
          <p:cNvPicPr>
            <a:picLocks noChangeAspect="1"/>
          </p:cNvPicPr>
          <p:nvPr/>
        </p:nvPicPr>
        <p:blipFill>
          <a:blip r:embed="rId8"/>
          <a:stretch>
            <a:fillRect/>
          </a:stretch>
        </p:blipFill>
        <p:spPr>
          <a:xfrm rot="511376">
            <a:off x="1929304" y="3000512"/>
            <a:ext cx="3612193" cy="975445"/>
          </a:xfrm>
          <a:prstGeom prst="rect">
            <a:avLst/>
          </a:prstGeom>
        </p:spPr>
      </p:pic>
      <p:pic>
        <p:nvPicPr>
          <p:cNvPr id="12" name="Picture 11"/>
          <p:cNvPicPr>
            <a:picLocks noChangeAspect="1"/>
          </p:cNvPicPr>
          <p:nvPr/>
        </p:nvPicPr>
        <p:blipFill>
          <a:blip r:embed="rId9"/>
          <a:stretch>
            <a:fillRect/>
          </a:stretch>
        </p:blipFill>
        <p:spPr>
          <a:xfrm rot="20909039">
            <a:off x="3882951" y="905522"/>
            <a:ext cx="2497594" cy="1729985"/>
          </a:xfrm>
          <a:prstGeom prst="rect">
            <a:avLst/>
          </a:prstGeom>
        </p:spPr>
      </p:pic>
      <p:sp>
        <p:nvSpPr>
          <p:cNvPr id="13" name="TextBox 12"/>
          <p:cNvSpPr txBox="1"/>
          <p:nvPr/>
        </p:nvSpPr>
        <p:spPr>
          <a:xfrm>
            <a:off x="154491" y="2831868"/>
            <a:ext cx="1725597" cy="562722"/>
          </a:xfrm>
          <a:prstGeom prst="rect">
            <a:avLst/>
          </a:prstGeom>
          <a:noFill/>
        </p:spPr>
        <p:txBody>
          <a:bodyPr wrap="square" lIns="216000" tIns="187200" rIns="216000" bIns="187200" rtlCol="0">
            <a:spAutoFit/>
          </a:bodyPr>
          <a:lstStyle/>
          <a:p>
            <a:r>
              <a:rPr lang="en-GB" sz="1200" b="1" i="0" dirty="0">
                <a:solidFill>
                  <a:schemeClr val="accent1"/>
                </a:solidFill>
                <a:latin typeface="Arial"/>
                <a:cs typeface="Arial"/>
              </a:rPr>
              <a:t>Sounds check</a:t>
            </a:r>
          </a:p>
        </p:txBody>
      </p:sp>
      <p:sp>
        <p:nvSpPr>
          <p:cNvPr id="14" name="TextBox 13"/>
          <p:cNvSpPr txBox="1"/>
          <p:nvPr/>
        </p:nvSpPr>
        <p:spPr>
          <a:xfrm>
            <a:off x="1917256" y="2228573"/>
            <a:ext cx="1725597" cy="562722"/>
          </a:xfrm>
          <a:prstGeom prst="rect">
            <a:avLst/>
          </a:prstGeom>
          <a:noFill/>
        </p:spPr>
        <p:txBody>
          <a:bodyPr wrap="square" lIns="216000" tIns="187200" rIns="216000" bIns="187200" rtlCol="0">
            <a:spAutoFit/>
          </a:bodyPr>
          <a:lstStyle/>
          <a:p>
            <a:r>
              <a:rPr lang="en-GB" sz="1200" b="1" i="0" dirty="0">
                <a:solidFill>
                  <a:schemeClr val="accent1"/>
                </a:solidFill>
                <a:latin typeface="Arial"/>
                <a:cs typeface="Arial"/>
              </a:rPr>
              <a:t>Miscue</a:t>
            </a:r>
          </a:p>
        </p:txBody>
      </p:sp>
      <p:sp>
        <p:nvSpPr>
          <p:cNvPr id="15" name="TextBox 14"/>
          <p:cNvSpPr txBox="1"/>
          <p:nvPr/>
        </p:nvSpPr>
        <p:spPr>
          <a:xfrm>
            <a:off x="1766495" y="3791381"/>
            <a:ext cx="3178367" cy="562722"/>
          </a:xfrm>
          <a:prstGeom prst="rect">
            <a:avLst/>
          </a:prstGeom>
          <a:noFill/>
        </p:spPr>
        <p:txBody>
          <a:bodyPr wrap="square" lIns="216000" tIns="187200" rIns="216000" bIns="187200" rtlCol="0">
            <a:spAutoFit/>
          </a:bodyPr>
          <a:lstStyle/>
          <a:p>
            <a:r>
              <a:rPr lang="en-GB" sz="1200" b="1" dirty="0">
                <a:solidFill>
                  <a:schemeClr val="accent1"/>
                </a:solidFill>
                <a:latin typeface="Arial"/>
                <a:cs typeface="Arial"/>
              </a:rPr>
              <a:t>Questions to check understanding</a:t>
            </a:r>
            <a:endParaRPr lang="en-GB" sz="1200" b="1" i="0" dirty="0">
              <a:solidFill>
                <a:schemeClr val="accent1"/>
              </a:solidFill>
              <a:latin typeface="Arial"/>
              <a:cs typeface="Arial"/>
            </a:endParaRPr>
          </a:p>
        </p:txBody>
      </p:sp>
      <p:sp>
        <p:nvSpPr>
          <p:cNvPr id="16" name="TextBox 15"/>
          <p:cNvSpPr txBox="1"/>
          <p:nvPr/>
        </p:nvSpPr>
        <p:spPr>
          <a:xfrm>
            <a:off x="3847890" y="2362614"/>
            <a:ext cx="3178367" cy="562722"/>
          </a:xfrm>
          <a:prstGeom prst="rect">
            <a:avLst/>
          </a:prstGeom>
          <a:noFill/>
        </p:spPr>
        <p:txBody>
          <a:bodyPr wrap="square" lIns="216000" tIns="187200" rIns="216000" bIns="187200" rtlCol="0">
            <a:spAutoFit/>
          </a:bodyPr>
          <a:lstStyle/>
          <a:p>
            <a:r>
              <a:rPr lang="en-GB" sz="1200" b="1" dirty="0">
                <a:solidFill>
                  <a:schemeClr val="accent1"/>
                </a:solidFill>
                <a:latin typeface="Arial"/>
                <a:cs typeface="Arial"/>
              </a:rPr>
              <a:t>Reading comprehension task</a:t>
            </a:r>
            <a:endParaRPr lang="en-GB" sz="1200" b="1" i="0" dirty="0">
              <a:solidFill>
                <a:schemeClr val="accent1"/>
              </a:solidFill>
              <a:latin typeface="Arial"/>
              <a:cs typeface="Arial"/>
            </a:endParaRPr>
          </a:p>
        </p:txBody>
      </p:sp>
      <p:sp>
        <p:nvSpPr>
          <p:cNvPr id="17" name="TextBox 16"/>
          <p:cNvSpPr txBox="1"/>
          <p:nvPr/>
        </p:nvSpPr>
        <p:spPr>
          <a:xfrm>
            <a:off x="7145109" y="1576465"/>
            <a:ext cx="1630484" cy="562722"/>
          </a:xfrm>
          <a:prstGeom prst="rect">
            <a:avLst/>
          </a:prstGeom>
          <a:noFill/>
        </p:spPr>
        <p:txBody>
          <a:bodyPr wrap="square" lIns="216000" tIns="187200" rIns="216000" bIns="187200" rtlCol="0">
            <a:spAutoFit/>
          </a:bodyPr>
          <a:lstStyle/>
          <a:p>
            <a:r>
              <a:rPr lang="en-GB" sz="1200" b="1" dirty="0">
                <a:solidFill>
                  <a:schemeClr val="accent1"/>
                </a:solidFill>
                <a:latin typeface="Arial"/>
                <a:cs typeface="Arial"/>
              </a:rPr>
              <a:t>Reading logs</a:t>
            </a:r>
            <a:endParaRPr lang="en-GB" sz="1200" b="1" i="0" dirty="0">
              <a:solidFill>
                <a:schemeClr val="accent1"/>
              </a:solidFill>
              <a:latin typeface="Arial"/>
              <a:cs typeface="Aria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24775" y="4254397"/>
            <a:ext cx="609600" cy="609600"/>
          </a:xfrm>
          <a:prstGeom prst="rect">
            <a:avLst/>
          </a:prstGeom>
        </p:spPr>
      </p:pic>
    </p:spTree>
    <p:extLst>
      <p:ext uri="{BB962C8B-B14F-4D97-AF65-F5344CB8AC3E}">
        <p14:creationId xmlns:p14="http://schemas.microsoft.com/office/powerpoint/2010/main" val="2271777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24" y="109885"/>
            <a:ext cx="8445500" cy="430887"/>
          </a:xfrm>
        </p:spPr>
        <p:txBody>
          <a:bodyPr/>
          <a:lstStyle/>
          <a:p>
            <a:r>
              <a:rPr lang="en-GB" dirty="0"/>
              <a:t>Simple View of Reading</a:t>
            </a:r>
          </a:p>
        </p:txBody>
      </p:sp>
      <p:sp>
        <p:nvSpPr>
          <p:cNvPr id="3" name="Content Placeholder 2"/>
          <p:cNvSpPr>
            <a:spLocks noGrp="1"/>
          </p:cNvSpPr>
          <p:nvPr>
            <p:ph sz="quarter" idx="11"/>
          </p:nvPr>
        </p:nvSpPr>
        <p:spPr>
          <a:xfrm>
            <a:off x="5628442" y="914401"/>
            <a:ext cx="3159957" cy="3060700"/>
          </a:xfrm>
        </p:spPr>
        <p:txBody>
          <a:bodyPr/>
          <a:lstStyle/>
          <a:p>
            <a:r>
              <a:rPr lang="en-GB" dirty="0"/>
              <a:t>On the matrix indicate where you would place your focus children on the SVR and provide a short summary of your rationale for this</a:t>
            </a:r>
          </a:p>
        </p:txBody>
      </p:sp>
      <p:sp>
        <p:nvSpPr>
          <p:cNvPr id="4" name="Slide Number Placeholder 3"/>
          <p:cNvSpPr>
            <a:spLocks noGrp="1"/>
          </p:cNvSpPr>
          <p:nvPr>
            <p:ph type="sldNum" sz="quarter" idx="4"/>
          </p:nvPr>
        </p:nvSpPr>
        <p:spPr/>
        <p:txBody>
          <a:bodyPr/>
          <a:lstStyle/>
          <a:p>
            <a:fld id="{05306F20-FBA2-4746-AE9F-DFBA4FFD6FE5}" type="slidenum">
              <a:rPr lang="en-US" smtClean="0"/>
              <a:t>9</a:t>
            </a:fld>
            <a:endParaRPr lang="en-US" dirty="0"/>
          </a:p>
        </p:txBody>
      </p:sp>
      <p:cxnSp>
        <p:nvCxnSpPr>
          <p:cNvPr id="6" name="Straight Arrow Connector 5"/>
          <p:cNvCxnSpPr/>
          <p:nvPr/>
        </p:nvCxnSpPr>
        <p:spPr>
          <a:xfrm>
            <a:off x="2432481" y="914401"/>
            <a:ext cx="0" cy="238809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1047565" y="2169110"/>
            <a:ext cx="276983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64006" y="1879979"/>
            <a:ext cx="1717827" cy="862804"/>
          </a:xfrm>
          <a:prstGeom prst="rect">
            <a:avLst/>
          </a:prstGeom>
          <a:noFill/>
        </p:spPr>
        <p:txBody>
          <a:bodyPr wrap="square" lIns="216000" tIns="187200" rIns="216000" bIns="187200" rtlCol="0">
            <a:spAutoFit/>
          </a:bodyPr>
          <a:lstStyle/>
          <a:p>
            <a:r>
              <a:rPr lang="en-GB" sz="1050" b="1" i="0" dirty="0">
                <a:solidFill>
                  <a:schemeClr val="accent1"/>
                </a:solidFill>
                <a:latin typeface="Arial"/>
                <a:cs typeface="Arial"/>
              </a:rPr>
              <a:t>Good</a:t>
            </a:r>
          </a:p>
          <a:p>
            <a:r>
              <a:rPr lang="en-GB" sz="1050" b="1" i="0" dirty="0">
                <a:solidFill>
                  <a:schemeClr val="accent1"/>
                </a:solidFill>
                <a:latin typeface="Arial"/>
                <a:cs typeface="Arial"/>
              </a:rPr>
              <a:t>Word reading processes</a:t>
            </a:r>
          </a:p>
        </p:txBody>
      </p:sp>
      <p:sp>
        <p:nvSpPr>
          <p:cNvPr id="19" name="TextBox 18"/>
          <p:cNvSpPr txBox="1"/>
          <p:nvPr/>
        </p:nvSpPr>
        <p:spPr>
          <a:xfrm>
            <a:off x="1336808" y="3382372"/>
            <a:ext cx="2527198" cy="885888"/>
          </a:xfrm>
          <a:prstGeom prst="rect">
            <a:avLst/>
          </a:prstGeom>
          <a:noFill/>
        </p:spPr>
        <p:txBody>
          <a:bodyPr wrap="square" lIns="216000" tIns="187200" rIns="216000" bIns="187200" rtlCol="0">
            <a:spAutoFit/>
          </a:bodyPr>
          <a:lstStyle/>
          <a:p>
            <a:r>
              <a:rPr lang="en-GB" sz="1100" b="1" i="0" dirty="0">
                <a:solidFill>
                  <a:schemeClr val="accent1"/>
                </a:solidFill>
                <a:latin typeface="Arial"/>
                <a:cs typeface="Arial"/>
              </a:rPr>
              <a:t>Poor</a:t>
            </a:r>
          </a:p>
          <a:p>
            <a:r>
              <a:rPr lang="en-GB" sz="1100" b="1" i="0" dirty="0">
                <a:solidFill>
                  <a:schemeClr val="accent1"/>
                </a:solidFill>
                <a:latin typeface="Arial"/>
                <a:cs typeface="Arial"/>
              </a:rPr>
              <a:t>Language comprehension processes</a:t>
            </a:r>
          </a:p>
        </p:txBody>
      </p:sp>
      <p:sp>
        <p:nvSpPr>
          <p:cNvPr id="26" name="TextBox 25"/>
          <p:cNvSpPr txBox="1"/>
          <p:nvPr/>
        </p:nvSpPr>
        <p:spPr>
          <a:xfrm>
            <a:off x="-167564" y="1852739"/>
            <a:ext cx="1717827" cy="862804"/>
          </a:xfrm>
          <a:prstGeom prst="rect">
            <a:avLst/>
          </a:prstGeom>
          <a:noFill/>
        </p:spPr>
        <p:txBody>
          <a:bodyPr wrap="square" lIns="216000" tIns="187200" rIns="216000" bIns="187200" rtlCol="0">
            <a:spAutoFit/>
          </a:bodyPr>
          <a:lstStyle/>
          <a:p>
            <a:r>
              <a:rPr lang="en-GB" sz="1050" b="1" dirty="0">
                <a:solidFill>
                  <a:schemeClr val="accent1"/>
                </a:solidFill>
                <a:latin typeface="Arial"/>
                <a:cs typeface="Arial"/>
              </a:rPr>
              <a:t>Poor</a:t>
            </a:r>
          </a:p>
          <a:p>
            <a:r>
              <a:rPr lang="en-GB" sz="1050" b="1" i="0" dirty="0">
                <a:solidFill>
                  <a:schemeClr val="accent1"/>
                </a:solidFill>
                <a:latin typeface="Arial"/>
                <a:cs typeface="Arial"/>
              </a:rPr>
              <a:t>Word reading processes</a:t>
            </a:r>
          </a:p>
        </p:txBody>
      </p:sp>
      <p:sp>
        <p:nvSpPr>
          <p:cNvPr id="27" name="TextBox 26"/>
          <p:cNvSpPr txBox="1"/>
          <p:nvPr/>
        </p:nvSpPr>
        <p:spPr>
          <a:xfrm>
            <a:off x="1336808" y="412173"/>
            <a:ext cx="2527198" cy="885888"/>
          </a:xfrm>
          <a:prstGeom prst="rect">
            <a:avLst/>
          </a:prstGeom>
          <a:noFill/>
        </p:spPr>
        <p:txBody>
          <a:bodyPr wrap="square" lIns="216000" tIns="187200" rIns="216000" bIns="187200" rtlCol="0">
            <a:spAutoFit/>
          </a:bodyPr>
          <a:lstStyle/>
          <a:p>
            <a:r>
              <a:rPr lang="en-GB" sz="1100" b="1" i="0" dirty="0">
                <a:solidFill>
                  <a:schemeClr val="accent1"/>
                </a:solidFill>
                <a:latin typeface="Arial"/>
                <a:cs typeface="Arial"/>
              </a:rPr>
              <a:t>Good</a:t>
            </a:r>
          </a:p>
          <a:p>
            <a:r>
              <a:rPr lang="en-GB" sz="1100" b="1" i="0" dirty="0">
                <a:solidFill>
                  <a:schemeClr val="accent1"/>
                </a:solidFill>
                <a:latin typeface="Arial"/>
                <a:cs typeface="Arial"/>
              </a:rPr>
              <a:t>Language comprehension processes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5408" y="3963460"/>
            <a:ext cx="609600" cy="609600"/>
          </a:xfrm>
          <a:prstGeom prst="rect">
            <a:avLst/>
          </a:prstGeom>
        </p:spPr>
      </p:pic>
    </p:spTree>
    <p:extLst>
      <p:ext uri="{BB962C8B-B14F-4D97-AF65-F5344CB8AC3E}">
        <p14:creationId xmlns:p14="http://schemas.microsoft.com/office/powerpoint/2010/main" val="167887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UoL Powerpoint Guidelines Accessibility Design">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AC0248E82FB044B7C79DBD0B71625D" ma:contentTypeVersion="14" ma:contentTypeDescription="Create a new document." ma:contentTypeScope="" ma:versionID="4e6f917b834164806186aacdcadcce89">
  <xsd:schema xmlns:xsd="http://www.w3.org/2001/XMLSchema" xmlns:xs="http://www.w3.org/2001/XMLSchema" xmlns:p="http://schemas.microsoft.com/office/2006/metadata/properties" xmlns:ns3="c741a608-ba0c-427b-8fd8-f7e2fdc80419" xmlns:ns4="16eec2b6-7032-42fe-8d96-57a0fb0d6034" targetNamespace="http://schemas.microsoft.com/office/2006/metadata/properties" ma:root="true" ma:fieldsID="cfbc1c6c073f81da82b67a9af0954151" ns3:_="" ns4:_="">
    <xsd:import namespace="c741a608-ba0c-427b-8fd8-f7e2fdc80419"/>
    <xsd:import namespace="16eec2b6-7032-42fe-8d96-57a0fb0d603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41a608-ba0c-427b-8fd8-f7e2fdc80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eec2b6-7032-42fe-8d96-57a0fb0d60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1564E6-9C08-4FC2-BE8A-DDB08A4A9A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41a608-ba0c-427b-8fd8-f7e2fdc80419"/>
    <ds:schemaRef ds:uri="16eec2b6-7032-42fe-8d96-57a0fb0d60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ABEDEC-05AA-4901-9CCC-2DDC85C6658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c741a608-ba0c-427b-8fd8-f7e2fdc80419"/>
    <ds:schemaRef ds:uri="http://purl.org/dc/terms/"/>
    <ds:schemaRef ds:uri="http://schemas.openxmlformats.org/package/2006/metadata/core-properties"/>
    <ds:schemaRef ds:uri="16eec2b6-7032-42fe-8d96-57a0fb0d6034"/>
    <ds:schemaRef ds:uri="http://www.w3.org/XML/1998/namespace"/>
    <ds:schemaRef ds:uri="http://purl.org/dc/dcmitype/"/>
  </ds:schemaRefs>
</ds:datastoreItem>
</file>

<file path=customXml/itemProps3.xml><?xml version="1.0" encoding="utf-8"?>
<ds:datastoreItem xmlns:ds="http://schemas.openxmlformats.org/officeDocument/2006/customXml" ds:itemID="{423491EF-AF3E-4C58-86D5-1B8E24327B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16657</TotalTime>
  <Words>1101</Words>
  <Application>Microsoft Office PowerPoint</Application>
  <PresentationFormat>On-screen Show (16:9)</PresentationFormat>
  <Paragraphs>215</Paragraphs>
  <Slides>19</Slides>
  <Notes>3</Notes>
  <HiddenSlides>0</HiddenSlides>
  <MMClips>18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Georgia</vt:lpstr>
      <vt:lpstr>Lucida Grande</vt:lpstr>
      <vt:lpstr>Times New Roman</vt:lpstr>
      <vt:lpstr>UoL Powerpoint Guidelines Accessibility Design</vt:lpstr>
      <vt:lpstr>1_Office Theme</vt:lpstr>
      <vt:lpstr>Phase 1 Focus Children Progress Summary</vt:lpstr>
      <vt:lpstr>Phase 1 Focus Children Progress Summary</vt:lpstr>
      <vt:lpstr>School and Class Context</vt:lpstr>
      <vt:lpstr>Overview of Children</vt:lpstr>
      <vt:lpstr>PowerPoint Presentation</vt:lpstr>
      <vt:lpstr>Reading: Prior Attainment</vt:lpstr>
      <vt:lpstr>Reading: Child A/B/C </vt:lpstr>
      <vt:lpstr>Examples of Evidence </vt:lpstr>
      <vt:lpstr>Simple View of Reading</vt:lpstr>
      <vt:lpstr>PowerPoint Presentation</vt:lpstr>
      <vt:lpstr>Mathematics: Prior Attainment</vt:lpstr>
      <vt:lpstr>Counting and Calculation: Child A/B/C </vt:lpstr>
      <vt:lpstr>Examples of Evidence </vt:lpstr>
      <vt:lpstr>PowerPoint Presentation</vt:lpstr>
      <vt:lpstr>Science/Understanding the World: Prior Attainment</vt:lpstr>
      <vt:lpstr>Scientific Concepts: Child A/B/C </vt:lpstr>
      <vt:lpstr>Examples of Evidence </vt:lpstr>
      <vt:lpstr>Focus Children’s Working Scientifically Skills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dc:title>
  <dc:creator>Adams, Sarah J.C.</dc:creator>
  <cp:lastModifiedBy>Quinsee, Marianne</cp:lastModifiedBy>
  <cp:revision>160</cp:revision>
  <dcterms:created xsi:type="dcterms:W3CDTF">2020-09-24T11:32:59Z</dcterms:created>
  <dcterms:modified xsi:type="dcterms:W3CDTF">2024-10-15T11:13:27Z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0x0101002EAC0248E82FB044B7C79DBD0B71625D</vt:lpwstr>
  </property>
</Properties>
</file>