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0" r:id="rId5"/>
  </p:sldMasterIdLst>
  <p:notesMasterIdLst>
    <p:notesMasterId r:id="rId26"/>
  </p:notesMasterIdLst>
  <p:sldIdLst>
    <p:sldId id="256" r:id="rId6"/>
    <p:sldId id="257" r:id="rId7"/>
    <p:sldId id="273" r:id="rId8"/>
    <p:sldId id="274" r:id="rId9"/>
    <p:sldId id="289" r:id="rId10"/>
    <p:sldId id="290" r:id="rId11"/>
    <p:sldId id="297" r:id="rId12"/>
    <p:sldId id="275" r:id="rId13"/>
    <p:sldId id="265" r:id="rId14"/>
    <p:sldId id="291" r:id="rId15"/>
    <p:sldId id="292" r:id="rId16"/>
    <p:sldId id="293" r:id="rId17"/>
    <p:sldId id="298" r:id="rId18"/>
    <p:sldId id="276" r:id="rId19"/>
    <p:sldId id="294" r:id="rId20"/>
    <p:sldId id="295" r:id="rId21"/>
    <p:sldId id="296" r:id="rId22"/>
    <p:sldId id="299" r:id="rId23"/>
    <p:sldId id="271" r:id="rId24"/>
    <p:sldId id="280" r:id="rId2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>
          <p15:clr>
            <a:srgbClr val="A4A3A4"/>
          </p15:clr>
        </p15:guide>
        <p15:guide id="2" pos="2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74291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267" y="86"/>
      </p:cViewPr>
      <p:guideLst>
        <p:guide orient="horz" pos="1583"/>
        <p:guide pos="2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250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D7CF-5F4D-5148-AB1A-A05EF0B57D46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C7E9-CA6E-C945-826B-68C1FAB0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6800" y="4870451"/>
            <a:ext cx="1358900" cy="14808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AC969B-9F13-034E-B663-52115B22C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C1839C-E96C-4544-9ABF-388A484FA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4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CC22BD-2E67-5141-997D-78A8A2FD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7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F1E7E8-C77B-9449-9C41-C649D6B2C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0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3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527F58-0398-A947-8487-9CAB1F088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244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97C437-15B1-6B4E-820F-F4B9AC40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7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05B3C-76AB-7C44-89B6-69DB9CE3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" y="21969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203220"/>
            <a:ext cx="4216400" cy="3698980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33F8C1-4EA3-184A-9B17-D7331273E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5A5362-FC22-DF4B-9E6F-A0E1C0DD1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585B-3519-EA4C-8EFE-828830A1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1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79F5E8-6F33-6448-9D61-25C04DA7C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1"/>
            <a:ext cx="8229600" cy="573881"/>
          </a:xfrm>
        </p:spPr>
        <p:txBody>
          <a:bodyPr/>
          <a:lstStyle>
            <a:lvl1pPr>
              <a:defRPr sz="28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327"/>
            <a:ext cx="4040188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7149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6" y="1097327"/>
            <a:ext cx="4041775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577149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5" y="4807337"/>
            <a:ext cx="1220061" cy="2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6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5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539CCD83-D523-2E42-B03F-F7E9A61C5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8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60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77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5DB804-4732-0A49-92B8-34A108D7B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539CCD83-D523-2E42-B03F-F7E9A61C5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3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4F1811-D324-D94A-BB63-12C6D6D27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0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31605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1EF440-DEC2-2642-9DB0-CDA24878B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0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07B99E2-E159-FF47-A07C-5DBC4FA0D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08200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8" name="Picture 7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22B233-292E-9A4B-AFAC-C559E42AB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4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156" y="4730483"/>
            <a:ext cx="1558544" cy="3876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43519F-C55C-0648-A62F-5D04AD3DB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3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07CB6E-72C2-7544-A884-0F4A718E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1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/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/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04453C-9E63-D142-865C-F59161D1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98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87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18C16E-0E3E-BD49-A220-7210C93CF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75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A25767-1F7D-7040-BA40-A995C4D52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99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565E20-2817-494B-B459-64A70D298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6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73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371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371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89AA6C-D552-954D-B080-64CBB4CC5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2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C85C26-D4E7-3349-883B-7419398BE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52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274930"/>
            <a:ext cx="36530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192212"/>
            <a:ext cx="4267200" cy="368458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590DC9-2480-7E40-A503-6DE88A72F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10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215E2-D643-8945-85D2-61D046A0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1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6C0C-6ECC-1B44-8A0C-E5B787BA9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41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7BCD14-5690-7845-A319-66D30543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5121BD-3184-7B4E-AF38-5D06A178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FCF30-02D1-924A-9CEA-301EA5945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8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3135313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27B17B-3FD5-B64C-B165-99E09B79C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C48889A-36D4-E842-AD25-95C5A9BF95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08200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3" name="Picture 1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09A432-DF92-7E40-BF61-AA6C75E15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6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19760A-70CA-F344-B257-539E482A9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11" r:id="rId3"/>
    <p:sldLayoutId id="2147483706" r:id="rId4"/>
    <p:sldLayoutId id="2147483701" r:id="rId5"/>
    <p:sldLayoutId id="2147483661" r:id="rId6"/>
    <p:sldLayoutId id="2147483672" r:id="rId7"/>
    <p:sldLayoutId id="2147483673" r:id="rId8"/>
    <p:sldLayoutId id="2147483649" r:id="rId9"/>
    <p:sldLayoutId id="2147483666" r:id="rId10"/>
    <p:sldLayoutId id="2147483678" r:id="rId11"/>
    <p:sldLayoutId id="2147483679" r:id="rId12"/>
    <p:sldLayoutId id="2147483700" r:id="rId13"/>
    <p:sldLayoutId id="2147483671" r:id="rId14"/>
    <p:sldLayoutId id="2147483660" r:id="rId15"/>
    <p:sldLayoutId id="2147483664" r:id="rId16"/>
    <p:sldLayoutId id="2147483674" r:id="rId17"/>
    <p:sldLayoutId id="2147483677" r:id="rId18"/>
    <p:sldLayoutId id="2147483668" r:id="rId19"/>
    <p:sldLayoutId id="2147483670" r:id="rId20"/>
    <p:sldLayoutId id="2147483675" r:id="rId21"/>
    <p:sldLayoutId id="2147483669" r:id="rId22"/>
    <p:sldLayoutId id="2147483715" r:id="rId2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4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8" r:id="rId2"/>
    <p:sldLayoutId id="2147483712" r:id="rId3"/>
    <p:sldLayoutId id="2147483709" r:id="rId4"/>
    <p:sldLayoutId id="2147483710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05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Phase 1 Focus Children Progress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349500" y="3608496"/>
            <a:ext cx="4445000" cy="74612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15996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Counting and Calculating: Child A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97496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Counting and Calculating: Child B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27264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Counting and Calculating: Child C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43432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Counting and Calculating: Child 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82036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eLimu | Properties of Matter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r="194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30134" y="370683"/>
            <a:ext cx="3632200" cy="307777"/>
          </a:xfrm>
        </p:spPr>
        <p:txBody>
          <a:bodyPr/>
          <a:lstStyle/>
          <a:p>
            <a:r>
              <a:rPr lang="en-GB" sz="4400" b="1" dirty="0"/>
              <a:t>Scientific Concepts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88512" y="1669945"/>
            <a:ext cx="3773822" cy="1578036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  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019212" y="279514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spc="0" baseline="0">
                <a:solidFill>
                  <a:schemeClr val="tx1"/>
                </a:solidFill>
                <a:latin typeface="+mj-lt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E4042C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E4042C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E4042C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rgbClr val="E4042C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/>
              <a:t>Working scientifically</a:t>
            </a:r>
          </a:p>
        </p:txBody>
      </p:sp>
    </p:spTree>
    <p:extLst>
      <p:ext uri="{BB962C8B-B14F-4D97-AF65-F5344CB8AC3E}">
        <p14:creationId xmlns:p14="http://schemas.microsoft.com/office/powerpoint/2010/main" val="209370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Scientific Concepts: Child A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73341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Scientific Concepts: Child B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23958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Scientific Concepts: Child C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45201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Scientific Concepts: Child 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21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3850122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Children’s Working Scientifically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What did you see and </a:t>
            </a:r>
            <a:r>
              <a:rPr lang="en-GB"/>
              <a:t>hear that </a:t>
            </a:r>
            <a:r>
              <a:rPr lang="en-GB" dirty="0"/>
              <a:t>indicated that the children were behaving like scientists e.g. predicting, observing, measuring, recording, concluding?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3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84586"/>
            <a:ext cx="8445500" cy="430887"/>
          </a:xfrm>
        </p:spPr>
        <p:txBody>
          <a:bodyPr/>
          <a:lstStyle/>
          <a:p>
            <a:r>
              <a:rPr lang="en-GB" dirty="0"/>
              <a:t>Overview of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51414"/>
              </p:ext>
            </p:extLst>
          </p:nvPr>
        </p:nvGraphicFramePr>
        <p:xfrm>
          <a:off x="349249" y="619791"/>
          <a:ext cx="8445502" cy="370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1802">
                  <a:extLst>
                    <a:ext uri="{9D8B030D-6E8A-4147-A177-3AD203B41FA5}">
                      <a16:colId xmlns:a16="http://schemas.microsoft.com/office/drawing/2014/main" val="421357980"/>
                    </a:ext>
                  </a:extLst>
                </a:gridCol>
                <a:gridCol w="810244">
                  <a:extLst>
                    <a:ext uri="{9D8B030D-6E8A-4147-A177-3AD203B41FA5}">
                      <a16:colId xmlns:a16="http://schemas.microsoft.com/office/drawing/2014/main" val="4009240202"/>
                    </a:ext>
                  </a:extLst>
                </a:gridCol>
                <a:gridCol w="633004">
                  <a:extLst>
                    <a:ext uri="{9D8B030D-6E8A-4147-A177-3AD203B41FA5}">
                      <a16:colId xmlns:a16="http://schemas.microsoft.com/office/drawing/2014/main" val="3141412120"/>
                    </a:ext>
                  </a:extLst>
                </a:gridCol>
                <a:gridCol w="1029684">
                  <a:extLst>
                    <a:ext uri="{9D8B030D-6E8A-4147-A177-3AD203B41FA5}">
                      <a16:colId xmlns:a16="http://schemas.microsoft.com/office/drawing/2014/main" val="536710889"/>
                    </a:ext>
                  </a:extLst>
                </a:gridCol>
                <a:gridCol w="1158352">
                  <a:extLst>
                    <a:ext uri="{9D8B030D-6E8A-4147-A177-3AD203B41FA5}">
                      <a16:colId xmlns:a16="http://schemas.microsoft.com/office/drawing/2014/main" val="3502461219"/>
                    </a:ext>
                  </a:extLst>
                </a:gridCol>
                <a:gridCol w="1353440">
                  <a:extLst>
                    <a:ext uri="{9D8B030D-6E8A-4147-A177-3AD203B41FA5}">
                      <a16:colId xmlns:a16="http://schemas.microsoft.com/office/drawing/2014/main" val="3953184118"/>
                    </a:ext>
                  </a:extLst>
                </a:gridCol>
                <a:gridCol w="1313296">
                  <a:extLst>
                    <a:ext uri="{9D8B030D-6E8A-4147-A177-3AD203B41FA5}">
                      <a16:colId xmlns:a16="http://schemas.microsoft.com/office/drawing/2014/main" val="529419816"/>
                    </a:ext>
                  </a:extLst>
                </a:gridCol>
                <a:gridCol w="1345680">
                  <a:extLst>
                    <a:ext uri="{9D8B030D-6E8A-4147-A177-3AD203B41FA5}">
                      <a16:colId xmlns:a16="http://schemas.microsoft.com/office/drawing/2014/main" val="1252225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First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Pupil Premium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Likes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Dislikes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What helps them to learn in school?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7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  <a:r>
                        <a:rPr lang="en-GB" baseline="0" dirty="0"/>
                        <a:t> 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09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Child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71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</a:p>
                    <a:p>
                      <a:r>
                        <a:rPr lang="en-GB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53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  <a:r>
                        <a:rPr lang="en-GB" baseline="0" dirty="0"/>
                        <a:t> D</a:t>
                      </a:r>
                    </a:p>
                    <a:p>
                      <a:r>
                        <a:rPr lang="en-GB" sz="1200" baseline="0" dirty="0"/>
                        <a:t>SEND need:</a:t>
                      </a:r>
                    </a:p>
                    <a:p>
                      <a:endParaRPr lang="en-GB" sz="12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36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140930"/>
            <a:ext cx="8445500" cy="430887"/>
          </a:xfrm>
        </p:spPr>
        <p:txBody>
          <a:bodyPr/>
          <a:lstStyle/>
          <a:p>
            <a:r>
              <a:rPr lang="en-GB" dirty="0"/>
              <a:t>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460" y="634323"/>
            <a:ext cx="8445500" cy="306070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With your teacher mentor agree how you might </a:t>
            </a:r>
            <a:r>
              <a:rPr lang="en-GB" sz="1400"/>
              <a:t>support your </a:t>
            </a:r>
            <a:r>
              <a:rPr lang="en-GB" sz="1400" dirty="0"/>
              <a:t>focus children’s learning in reading, counting and calculation and scientific concepts during week 5 and 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90396"/>
              </p:ext>
            </p:extLst>
          </p:nvPr>
        </p:nvGraphicFramePr>
        <p:xfrm>
          <a:off x="251460" y="1288372"/>
          <a:ext cx="8543648" cy="3255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33623397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1012360528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552183180"/>
                    </a:ext>
                  </a:extLst>
                </a:gridCol>
                <a:gridCol w="2634338">
                  <a:extLst>
                    <a:ext uri="{9D8B030D-6E8A-4147-A177-3AD203B41FA5}">
                      <a16:colId xmlns:a16="http://schemas.microsoft.com/office/drawing/2014/main" val="672257364"/>
                    </a:ext>
                  </a:extLst>
                </a:gridCol>
              </a:tblGrid>
              <a:tr h="6055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Counting and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Scientific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/>
                        <a:t>Concepts or skills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1761"/>
                  </a:ext>
                </a:extLst>
              </a:tr>
              <a:tr h="557860">
                <a:tc>
                  <a:txBody>
                    <a:bodyPr/>
                    <a:lstStyle/>
                    <a:p>
                      <a:r>
                        <a:rPr lang="en-GB" dirty="0"/>
                        <a:t>Child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08834"/>
                  </a:ext>
                </a:extLst>
              </a:tr>
              <a:tr h="621404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  <a:r>
                        <a:rPr lang="en-GB" baseline="0" dirty="0"/>
                        <a:t>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75893"/>
                  </a:ext>
                </a:extLst>
              </a:tr>
              <a:tr h="634180">
                <a:tc>
                  <a:txBody>
                    <a:bodyPr/>
                    <a:lstStyle/>
                    <a:p>
                      <a:r>
                        <a:rPr lang="en-GB" dirty="0"/>
                        <a:t>Child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00120"/>
                  </a:ext>
                </a:extLst>
              </a:tr>
              <a:tr h="801778">
                <a:tc>
                  <a:txBody>
                    <a:bodyPr/>
                    <a:lstStyle/>
                    <a:p>
                      <a:r>
                        <a:rPr lang="en-GB" dirty="0"/>
                        <a:t>Child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21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5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9212" y="1674892"/>
            <a:ext cx="3632200" cy="307777"/>
          </a:xfrm>
        </p:spPr>
        <p:txBody>
          <a:bodyPr/>
          <a:lstStyle/>
          <a:p>
            <a:r>
              <a:rPr lang="en-GB" sz="4400" b="1" dirty="0"/>
              <a:t>Reading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Placeholder 10" descr="Download Play Human Book Behavior Child Reading HQ PNG ...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170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Reading: Child A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02733"/>
            <a:ext cx="8445500" cy="40865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078730" y="8822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380608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Reading: Child B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822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150932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Reading: Child C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822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90638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45500" cy="861774"/>
          </a:xfrm>
        </p:spPr>
        <p:txBody>
          <a:bodyPr/>
          <a:lstStyle/>
          <a:p>
            <a:r>
              <a:rPr lang="en-GB" dirty="0"/>
              <a:t>Reading: Child D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078730" y="88226"/>
            <a:ext cx="4145280" cy="709374"/>
          </a:xfrm>
          <a:prstGeom prst="rect">
            <a:avLst/>
          </a:prstGeom>
        </p:spPr>
        <p:txBody>
          <a:bodyPr lIns="0"/>
          <a:lstStyle>
            <a:lvl1pPr marL="162000" indent="-162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7600" indent="-212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688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740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43200" indent="-1584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Include a short summary of what you have learnt from observations / assessment including examples of evidence</a:t>
            </a:r>
          </a:p>
        </p:txBody>
      </p:sp>
    </p:spTree>
    <p:extLst>
      <p:ext uri="{BB962C8B-B14F-4D97-AF65-F5344CB8AC3E}">
        <p14:creationId xmlns:p14="http://schemas.microsoft.com/office/powerpoint/2010/main" val="382112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24" y="109885"/>
            <a:ext cx="8445500" cy="430887"/>
          </a:xfrm>
        </p:spPr>
        <p:txBody>
          <a:bodyPr/>
          <a:lstStyle/>
          <a:p>
            <a:r>
              <a:rPr lang="en-GB" dirty="0"/>
              <a:t>Simple View of Reading (Child A/B/C)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628442" y="914401"/>
            <a:ext cx="3159957" cy="3060700"/>
          </a:xfrm>
        </p:spPr>
        <p:txBody>
          <a:bodyPr/>
          <a:lstStyle/>
          <a:p>
            <a:r>
              <a:rPr lang="en-GB" dirty="0"/>
              <a:t>On the matrix indicate where you would place your focus children on the SVR and provide a short summary of your rationale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2481" y="914401"/>
            <a:ext cx="0" cy="2388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47565" y="2169110"/>
            <a:ext cx="27698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64006" y="1879979"/>
            <a:ext cx="1717827" cy="862804"/>
          </a:xfrm>
          <a:prstGeom prst="rect">
            <a:avLst/>
          </a:prstGeom>
          <a:noFill/>
        </p:spPr>
        <p:txBody>
          <a:bodyPr wrap="square" lIns="216000" tIns="187200" rIns="216000" bIns="187200" rtlCol="0">
            <a:spAutoFit/>
          </a:bodyPr>
          <a:lstStyle/>
          <a:p>
            <a:r>
              <a:rPr lang="en-GB" sz="1050" b="1" i="0" dirty="0">
                <a:solidFill>
                  <a:schemeClr val="accent1"/>
                </a:solidFill>
                <a:latin typeface="Arial"/>
                <a:cs typeface="Arial"/>
              </a:rPr>
              <a:t>Good</a:t>
            </a:r>
          </a:p>
          <a:p>
            <a:r>
              <a:rPr lang="en-GB" sz="1050" b="1" i="0" dirty="0">
                <a:solidFill>
                  <a:schemeClr val="accent1"/>
                </a:solidFill>
                <a:latin typeface="Arial"/>
                <a:cs typeface="Arial"/>
              </a:rPr>
              <a:t>Word reading processes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6808" y="3382372"/>
            <a:ext cx="2527198" cy="885888"/>
          </a:xfrm>
          <a:prstGeom prst="rect">
            <a:avLst/>
          </a:prstGeom>
          <a:noFill/>
        </p:spPr>
        <p:txBody>
          <a:bodyPr wrap="square" lIns="216000" tIns="187200" rIns="216000" bIns="187200" rtlCol="0">
            <a:spAutoFit/>
          </a:bodyPr>
          <a:lstStyle/>
          <a:p>
            <a:r>
              <a:rPr lang="en-GB" sz="1100" b="1" i="0" dirty="0">
                <a:solidFill>
                  <a:schemeClr val="accent1"/>
                </a:solidFill>
                <a:latin typeface="Arial"/>
                <a:cs typeface="Arial"/>
              </a:rPr>
              <a:t>Poor</a:t>
            </a:r>
          </a:p>
          <a:p>
            <a:r>
              <a:rPr lang="en-GB" sz="1100" b="1" i="0" dirty="0">
                <a:solidFill>
                  <a:schemeClr val="accent1"/>
                </a:solidFill>
                <a:latin typeface="Arial"/>
                <a:cs typeface="Arial"/>
              </a:rPr>
              <a:t>Language comprehension processes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67564" y="1852739"/>
            <a:ext cx="1717827" cy="862804"/>
          </a:xfrm>
          <a:prstGeom prst="rect">
            <a:avLst/>
          </a:prstGeom>
          <a:noFill/>
        </p:spPr>
        <p:txBody>
          <a:bodyPr wrap="square" lIns="216000" tIns="187200" rIns="216000" bIns="187200" rtlCol="0">
            <a:spAutoFit/>
          </a:bodyPr>
          <a:lstStyle/>
          <a:p>
            <a:r>
              <a:rPr lang="en-GB" sz="1050" b="1" dirty="0">
                <a:solidFill>
                  <a:schemeClr val="accent1"/>
                </a:solidFill>
                <a:latin typeface="Arial"/>
                <a:cs typeface="Arial"/>
              </a:rPr>
              <a:t>Poor</a:t>
            </a:r>
          </a:p>
          <a:p>
            <a:r>
              <a:rPr lang="en-GB" sz="1050" b="1" i="0" dirty="0">
                <a:solidFill>
                  <a:schemeClr val="accent1"/>
                </a:solidFill>
                <a:latin typeface="Arial"/>
                <a:cs typeface="Arial"/>
              </a:rPr>
              <a:t>Word reading processes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6808" y="412173"/>
            <a:ext cx="2527198" cy="885888"/>
          </a:xfrm>
          <a:prstGeom prst="rect">
            <a:avLst/>
          </a:prstGeom>
          <a:noFill/>
        </p:spPr>
        <p:txBody>
          <a:bodyPr wrap="square" lIns="216000" tIns="187200" rIns="216000" bIns="187200" rtlCol="0">
            <a:spAutoFit/>
          </a:bodyPr>
          <a:lstStyle/>
          <a:p>
            <a:r>
              <a:rPr lang="en-GB" sz="1100" b="1" i="0" dirty="0">
                <a:solidFill>
                  <a:schemeClr val="accent1"/>
                </a:solidFill>
                <a:latin typeface="Arial"/>
                <a:cs typeface="Arial"/>
              </a:rPr>
              <a:t>Good</a:t>
            </a:r>
          </a:p>
          <a:p>
            <a:r>
              <a:rPr lang="en-GB" sz="1100" b="1" i="0" dirty="0">
                <a:solidFill>
                  <a:schemeClr val="accent1"/>
                </a:solidFill>
                <a:latin typeface="Arial"/>
                <a:cs typeface="Arial"/>
              </a:rPr>
              <a:t>Language comprehension processes</a:t>
            </a:r>
          </a:p>
        </p:txBody>
      </p:sp>
    </p:spTree>
    <p:extLst>
      <p:ext uri="{BB962C8B-B14F-4D97-AF65-F5344CB8AC3E}">
        <p14:creationId xmlns:p14="http://schemas.microsoft.com/office/powerpoint/2010/main" val="16788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9"/>
            <a:ext cx="4449452" cy="462789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82052" y="761325"/>
            <a:ext cx="3632200" cy="307777"/>
          </a:xfrm>
        </p:spPr>
        <p:txBody>
          <a:bodyPr/>
          <a:lstStyle/>
          <a:p>
            <a:r>
              <a:rPr lang="en-GB" sz="4400" b="1" dirty="0"/>
              <a:t>Counting and calculation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822" y="2408903"/>
            <a:ext cx="3262223" cy="1588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3155" y="3840718"/>
            <a:ext cx="2243579" cy="808943"/>
          </a:xfrm>
          <a:prstGeom prst="rect">
            <a:avLst/>
          </a:prstGeom>
          <a:noFill/>
        </p:spPr>
        <p:txBody>
          <a:bodyPr wrap="square" lIns="216000" tIns="187200" rIns="216000" bIns="187200" rtlCol="0">
            <a:spAutoFit/>
          </a:bodyPr>
          <a:lstStyle/>
          <a:p>
            <a:r>
              <a:rPr lang="en-GB" sz="2800" b="1" i="0" dirty="0">
                <a:latin typeface="Arial"/>
                <a:cs typeface="Arial"/>
              </a:rPr>
              <a:t>6 + 3 = 9</a:t>
            </a:r>
          </a:p>
        </p:txBody>
      </p:sp>
    </p:spTree>
    <p:extLst>
      <p:ext uri="{BB962C8B-B14F-4D97-AF65-F5344CB8AC3E}">
        <p14:creationId xmlns:p14="http://schemas.microsoft.com/office/powerpoint/2010/main" val="3599039005"/>
      </p:ext>
    </p:extLst>
  </p:cSld>
  <p:clrMapOvr>
    <a:masterClrMapping/>
  </p:clrMapOvr>
</p:sld>
</file>

<file path=ppt/theme/theme1.xml><?xml version="1.0" encoding="utf-8"?>
<a:theme xmlns:a="http://schemas.openxmlformats.org/drawingml/2006/main" name="UoL Powerpoint Guidelines Accessibility Design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C0248E82FB044B7C79DBD0B71625D" ma:contentTypeVersion="14" ma:contentTypeDescription="Create a new document." ma:contentTypeScope="" ma:versionID="4e6f917b834164806186aacdcadcce89">
  <xsd:schema xmlns:xsd="http://www.w3.org/2001/XMLSchema" xmlns:xs="http://www.w3.org/2001/XMLSchema" xmlns:p="http://schemas.microsoft.com/office/2006/metadata/properties" xmlns:ns3="c741a608-ba0c-427b-8fd8-f7e2fdc80419" xmlns:ns4="16eec2b6-7032-42fe-8d96-57a0fb0d6034" targetNamespace="http://schemas.microsoft.com/office/2006/metadata/properties" ma:root="true" ma:fieldsID="cfbc1c6c073f81da82b67a9af0954151" ns3:_="" ns4:_="">
    <xsd:import namespace="c741a608-ba0c-427b-8fd8-f7e2fdc80419"/>
    <xsd:import namespace="16eec2b6-7032-42fe-8d96-57a0fb0d60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1a608-ba0c-427b-8fd8-f7e2fdc80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ec2b6-7032-42fe-8d96-57a0fb0d60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ABEDEC-05AA-4901-9CCC-2DDC85C6658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741a608-ba0c-427b-8fd8-f7e2fdc80419"/>
    <ds:schemaRef ds:uri="http://schemas.microsoft.com/office/infopath/2007/PartnerControls"/>
    <ds:schemaRef ds:uri="http://purl.org/dc/terms/"/>
    <ds:schemaRef ds:uri="16eec2b6-7032-42fe-8d96-57a0fb0d60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1564E6-9C08-4FC2-BE8A-DDB08A4A9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1a608-ba0c-427b-8fd8-f7e2fdc80419"/>
    <ds:schemaRef ds:uri="16eec2b6-7032-42fe-8d96-57a0fb0d6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3491EF-AF3E-4C58-86D5-1B8E24327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16668</TotalTime>
  <Words>479</Words>
  <Application>Microsoft Office PowerPoint</Application>
  <PresentationFormat>On-screen Show (16:9)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Lucida Grande</vt:lpstr>
      <vt:lpstr>Times New Roman</vt:lpstr>
      <vt:lpstr>UoL Powerpoint Guidelines Accessibility Design</vt:lpstr>
      <vt:lpstr>1_Office Theme</vt:lpstr>
      <vt:lpstr>Phase 1 Focus Children Progress Summary</vt:lpstr>
      <vt:lpstr>Overview of Children</vt:lpstr>
      <vt:lpstr>PowerPoint Presentation</vt:lpstr>
      <vt:lpstr>Reading: Child A </vt:lpstr>
      <vt:lpstr>Reading: Child B </vt:lpstr>
      <vt:lpstr>Reading: Child C </vt:lpstr>
      <vt:lpstr>Reading: Child D </vt:lpstr>
      <vt:lpstr>Simple View of Reading (Child A/B/C)</vt:lpstr>
      <vt:lpstr>PowerPoint Presentation</vt:lpstr>
      <vt:lpstr>Counting and Calculating: Child A </vt:lpstr>
      <vt:lpstr>Counting and Calculating: Child B </vt:lpstr>
      <vt:lpstr>Counting and Calculating: Child C </vt:lpstr>
      <vt:lpstr>Counting and Calculating: Child D </vt:lpstr>
      <vt:lpstr>PowerPoint Presentation</vt:lpstr>
      <vt:lpstr>Scientific Concepts: Child A </vt:lpstr>
      <vt:lpstr>Scientific Concepts: Child B </vt:lpstr>
      <vt:lpstr>Scientific Concepts: Child C </vt:lpstr>
      <vt:lpstr>Scientific Concepts: Child D </vt:lpstr>
      <vt:lpstr>Focus Children’s Working Scientifically Skills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</dc:title>
  <dc:creator>Adams, Sarah J.C.</dc:creator>
  <cp:lastModifiedBy>Curtis, Fiona</cp:lastModifiedBy>
  <cp:revision>161</cp:revision>
  <dcterms:created xsi:type="dcterms:W3CDTF">2020-09-24T11:32:59Z</dcterms:created>
  <dcterms:modified xsi:type="dcterms:W3CDTF">2024-10-17T10:03:49Z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0x0101002EAC0248E82FB044B7C79DBD0B71625D</vt:lpwstr>
  </property>
</Properties>
</file>