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56" r:id="rId6"/>
    <p:sldId id="257" r:id="rId7"/>
    <p:sldId id="258" r:id="rId8"/>
    <p:sldId id="259" r:id="rId9"/>
    <p:sldId id="260" r:id="rId10"/>
    <p:sldId id="261" r:id="rId11"/>
    <p:sldId id="262" r:id="rId12"/>
    <p:sldId id="264" r:id="rId13"/>
    <p:sldId id="265" r:id="rId14"/>
    <p:sldId id="266" r:id="rId15"/>
    <p:sldId id="267" r:id="rId16"/>
    <p:sldId id="268" r:id="rId17"/>
    <p:sldId id="270" r:id="rId18"/>
    <p:sldId id="269"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FFABA8D-2913-4D58-A5E9-1824FD35B599}"/>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4" name="Footer Placeholder 3">
            <a:extLst>
              <a:ext uri="{FF2B5EF4-FFF2-40B4-BE49-F238E27FC236}">
                <a16:creationId xmlns:a16="http://schemas.microsoft.com/office/drawing/2014/main" id="{670C301F-1435-49FC-BC19-E337A31533F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FC6F42-908F-43E9-8C4A-172B67CCD184}"/>
              </a:ext>
            </a:extLst>
          </p:cNvPr>
          <p:cNvSpPr>
            <a:spLocks noGrp="1"/>
          </p:cNvSpPr>
          <p:nvPr>
            <p:ph type="sldNum" sz="quarter" idx="12"/>
          </p:nvPr>
        </p:nvSpPr>
        <p:spPr/>
        <p:txBody>
          <a:bodyPr/>
          <a:lstStyle/>
          <a:p>
            <a:fld id="{BE6CDFC6-5981-4FC2-8073-780E05B043D8}" type="slidenum">
              <a:rPr lang="en-GB" smtClean="0"/>
              <a:t>‹#›</a:t>
            </a:fld>
            <a:endParaRPr lang="en-GB"/>
          </a:p>
        </p:txBody>
      </p:sp>
      <p:grpSp>
        <p:nvGrpSpPr>
          <p:cNvPr id="24" name="Group 23">
            <a:extLst>
              <a:ext uri="{FF2B5EF4-FFF2-40B4-BE49-F238E27FC236}">
                <a16:creationId xmlns:a16="http://schemas.microsoft.com/office/drawing/2014/main" id="{D3FBB3FC-8679-42CC-A9BA-2781AA260DA2}"/>
              </a:ext>
            </a:extLst>
          </p:cNvPr>
          <p:cNvGrpSpPr/>
          <p:nvPr userDrawn="1"/>
        </p:nvGrpSpPr>
        <p:grpSpPr>
          <a:xfrm>
            <a:off x="8199914" y="1060959"/>
            <a:ext cx="3992086" cy="5745798"/>
            <a:chOff x="360235" y="1395168"/>
            <a:chExt cx="3720063" cy="5299344"/>
          </a:xfrm>
        </p:grpSpPr>
        <p:sp>
          <p:nvSpPr>
            <p:cNvPr id="25" name="Rectangle: Rounded Corners 24">
              <a:extLst>
                <a:ext uri="{FF2B5EF4-FFF2-40B4-BE49-F238E27FC236}">
                  <a16:creationId xmlns:a16="http://schemas.microsoft.com/office/drawing/2014/main" id="{9475C3CA-4C9F-41FC-917D-AB3E1AC0C592}"/>
                </a:ext>
              </a:extLst>
            </p:cNvPr>
            <p:cNvSpPr/>
            <p:nvPr/>
          </p:nvSpPr>
          <p:spPr>
            <a:xfrm>
              <a:off x="360235" y="1395168"/>
              <a:ext cx="3619892" cy="5299344"/>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l">
                <a:spcAft>
                  <a:spcPts val="300"/>
                </a:spcAft>
              </a:pPr>
              <a:endParaRPr lang="en-GB" sz="1600"/>
            </a:p>
          </p:txBody>
        </p:sp>
        <p:grpSp>
          <p:nvGrpSpPr>
            <p:cNvPr id="26" name="Group 25">
              <a:extLst>
                <a:ext uri="{FF2B5EF4-FFF2-40B4-BE49-F238E27FC236}">
                  <a16:creationId xmlns:a16="http://schemas.microsoft.com/office/drawing/2014/main" id="{9EF15E8B-F9D3-4A43-B832-C8E6562E1506}"/>
                </a:ext>
              </a:extLst>
            </p:cNvPr>
            <p:cNvGrpSpPr/>
            <p:nvPr/>
          </p:nvGrpSpPr>
          <p:grpSpPr>
            <a:xfrm>
              <a:off x="949848" y="1417645"/>
              <a:ext cx="3130450" cy="769941"/>
              <a:chOff x="775385" y="2236169"/>
              <a:chExt cx="3130450" cy="769941"/>
            </a:xfrm>
          </p:grpSpPr>
          <p:pic>
            <p:nvPicPr>
              <p:cNvPr id="27" name="Picture 2" descr="Talk Icons - Free SVG &amp; PNG Talk Images - Noun Project">
                <a:extLst>
                  <a:ext uri="{FF2B5EF4-FFF2-40B4-BE49-F238E27FC236}">
                    <a16:creationId xmlns:a16="http://schemas.microsoft.com/office/drawing/2014/main" id="{6FBD0D2D-8BA3-4EC2-85B0-3463983069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385" y="2236169"/>
                <a:ext cx="769941" cy="769941"/>
              </a:xfrm>
              <a:prstGeom prst="rect">
                <a:avLst/>
              </a:prstGeom>
              <a:noFill/>
              <a:extLst>
                <a:ext uri="{909E8E84-426E-40DD-AFC4-6F175D3DCCD1}">
                  <a14:hiddenFill xmlns:a14="http://schemas.microsoft.com/office/drawing/2010/main">
                    <a:solidFill>
                      <a:srgbClr val="FFFFFF"/>
                    </a:solidFill>
                  </a14:hiddenFill>
                </a:ext>
              </a:extLst>
            </p:spPr>
          </p:pic>
          <p:sp>
            <p:nvSpPr>
              <p:cNvPr id="28" name="TextBox 27">
                <a:extLst>
                  <a:ext uri="{FF2B5EF4-FFF2-40B4-BE49-F238E27FC236}">
                    <a16:creationId xmlns:a16="http://schemas.microsoft.com/office/drawing/2014/main" id="{FBFF128B-C244-44F3-82DD-8338F455B3AC}"/>
                  </a:ext>
                </a:extLst>
              </p:cNvPr>
              <p:cNvSpPr txBox="1"/>
              <p:nvPr/>
            </p:nvSpPr>
            <p:spPr>
              <a:xfrm>
                <a:off x="1444136" y="2371163"/>
                <a:ext cx="2461699" cy="523220"/>
              </a:xfrm>
              <a:prstGeom prst="rect">
                <a:avLst/>
              </a:prstGeom>
              <a:noFill/>
            </p:spPr>
            <p:txBody>
              <a:bodyPr wrap="square" rtlCol="0">
                <a:spAutoFit/>
              </a:bodyPr>
              <a:lstStyle/>
              <a:p>
                <a:r>
                  <a:rPr lang="en-GB" sz="2800" b="1" err="1"/>
                  <a:t>Talkthru</a:t>
                </a:r>
                <a:endParaRPr lang="en-GB" sz="2800" b="1"/>
              </a:p>
            </p:txBody>
          </p:sp>
        </p:grpSp>
      </p:grpSp>
      <p:grpSp>
        <p:nvGrpSpPr>
          <p:cNvPr id="29" name="Group 28">
            <a:extLst>
              <a:ext uri="{FF2B5EF4-FFF2-40B4-BE49-F238E27FC236}">
                <a16:creationId xmlns:a16="http://schemas.microsoft.com/office/drawing/2014/main" id="{39FA2ED6-480C-464A-B816-3A6D200B7837}"/>
              </a:ext>
            </a:extLst>
          </p:cNvPr>
          <p:cNvGrpSpPr/>
          <p:nvPr userDrawn="1"/>
        </p:nvGrpSpPr>
        <p:grpSpPr>
          <a:xfrm>
            <a:off x="64457" y="1052850"/>
            <a:ext cx="3927629" cy="5711634"/>
            <a:chOff x="8102961" y="1375304"/>
            <a:chExt cx="3619892" cy="5319208"/>
          </a:xfrm>
          <a:solidFill>
            <a:schemeClr val="accent1">
              <a:lumMod val="20000"/>
              <a:lumOff val="80000"/>
            </a:schemeClr>
          </a:solidFill>
        </p:grpSpPr>
        <p:sp>
          <p:nvSpPr>
            <p:cNvPr id="30" name="Rectangle: Rounded Corners 29">
              <a:extLst>
                <a:ext uri="{FF2B5EF4-FFF2-40B4-BE49-F238E27FC236}">
                  <a16:creationId xmlns:a16="http://schemas.microsoft.com/office/drawing/2014/main" id="{56C66A3A-0584-4DFB-B65F-8AD8CB6D156F}"/>
                </a:ext>
              </a:extLst>
            </p:cNvPr>
            <p:cNvSpPr/>
            <p:nvPr/>
          </p:nvSpPr>
          <p:spPr>
            <a:xfrm>
              <a:off x="8102961" y="1375304"/>
              <a:ext cx="3619892" cy="5319208"/>
            </a:xfrm>
            <a:prstGeom prst="roundRect">
              <a:avLst/>
            </a:prstGeom>
            <a:grpFill/>
          </p:spPr>
          <p:style>
            <a:lnRef idx="1">
              <a:schemeClr val="accent5"/>
            </a:lnRef>
            <a:fillRef idx="2">
              <a:schemeClr val="accent5"/>
            </a:fillRef>
            <a:effectRef idx="1">
              <a:schemeClr val="accent5"/>
            </a:effectRef>
            <a:fontRef idx="minor">
              <a:schemeClr val="dk1"/>
            </a:fontRef>
          </p:style>
          <p:txBody>
            <a:bodyPr rtlCol="0" anchor="ctr"/>
            <a:lstStyle/>
            <a:p>
              <a:pPr marL="285750" indent="-285750">
                <a:buFont typeface="Arial" panose="020B0604020202020204" pitchFamily="34" charset="0"/>
                <a:buChar char="•"/>
              </a:pPr>
              <a:endParaRPr lang="en-GB"/>
            </a:p>
          </p:txBody>
        </p:sp>
        <p:pic>
          <p:nvPicPr>
            <p:cNvPr id="31" name="Picture 30">
              <a:extLst>
                <a:ext uri="{FF2B5EF4-FFF2-40B4-BE49-F238E27FC236}">
                  <a16:creationId xmlns:a16="http://schemas.microsoft.com/office/drawing/2014/main" id="{80D3AE47-E92D-4F40-AE22-99062E50EA54}"/>
                </a:ext>
              </a:extLst>
            </p:cNvPr>
            <p:cNvPicPr>
              <a:picLocks noChangeAspect="1"/>
            </p:cNvPicPr>
            <p:nvPr/>
          </p:nvPicPr>
          <p:blipFill>
            <a:blip r:embed="rId3"/>
            <a:stretch>
              <a:fillRect/>
            </a:stretch>
          </p:blipFill>
          <p:spPr>
            <a:xfrm>
              <a:off x="8395065" y="1471523"/>
              <a:ext cx="580450" cy="580450"/>
            </a:xfrm>
            <a:prstGeom prst="rect">
              <a:avLst/>
            </a:prstGeom>
            <a:grpFill/>
          </p:spPr>
        </p:pic>
        <p:sp>
          <p:nvSpPr>
            <p:cNvPr id="32" name="TextBox 31">
              <a:extLst>
                <a:ext uri="{FF2B5EF4-FFF2-40B4-BE49-F238E27FC236}">
                  <a16:creationId xmlns:a16="http://schemas.microsoft.com/office/drawing/2014/main" id="{77B185A4-F295-4574-A721-3F8959BACA54}"/>
                </a:ext>
              </a:extLst>
            </p:cNvPr>
            <p:cNvSpPr txBox="1"/>
            <p:nvPr userDrawn="1"/>
          </p:nvSpPr>
          <p:spPr>
            <a:xfrm>
              <a:off x="9081894" y="1496723"/>
              <a:ext cx="2461699" cy="523220"/>
            </a:xfrm>
            <a:prstGeom prst="rect">
              <a:avLst/>
            </a:prstGeom>
            <a:grpFill/>
          </p:spPr>
          <p:txBody>
            <a:bodyPr wrap="square" rtlCol="0">
              <a:spAutoFit/>
            </a:bodyPr>
            <a:lstStyle/>
            <a:p>
              <a:r>
                <a:rPr lang="en-GB" sz="2800" b="1"/>
                <a:t>Observation</a:t>
              </a:r>
            </a:p>
          </p:txBody>
        </p:sp>
      </p:grpSp>
      <p:sp>
        <p:nvSpPr>
          <p:cNvPr id="33" name="Rectangle: Rounded Corners 32">
            <a:extLst>
              <a:ext uri="{FF2B5EF4-FFF2-40B4-BE49-F238E27FC236}">
                <a16:creationId xmlns:a16="http://schemas.microsoft.com/office/drawing/2014/main" id="{D8264710-3A94-4783-8A63-3F5632067428}"/>
              </a:ext>
            </a:extLst>
          </p:cNvPr>
          <p:cNvSpPr/>
          <p:nvPr userDrawn="1"/>
        </p:nvSpPr>
        <p:spPr>
          <a:xfrm>
            <a:off x="4140797" y="1060959"/>
            <a:ext cx="3910405" cy="57457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l">
              <a:spcAft>
                <a:spcPts val="300"/>
              </a:spcAf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a:p>
            <a:pPr algn="l">
              <a:spcAft>
                <a:spcPts val="300"/>
              </a:spcAft>
            </a:pPr>
            <a:endParaRPr lang="en-GB" sz="1100">
              <a:latin typeface="Calibri" panose="020F0502020204030204" pitchFamily="34" charset="0"/>
              <a:ea typeface="Times New Roman" panose="02020603050405020304" pitchFamily="18" charset="0"/>
              <a:cs typeface="Times New Roman" panose="02020603050405020304" pitchFamily="18" charset="0"/>
            </a:endParaRPr>
          </a:p>
          <a:p>
            <a:pPr algn="l">
              <a:spcAft>
                <a:spcPts val="300"/>
              </a:spcAft>
            </a:pPr>
            <a:endParaRPr lang="en-GB" sz="1100">
              <a:effectLst/>
              <a:latin typeface="Calibri" panose="020F0502020204030204" pitchFamily="34" charset="0"/>
              <a:ea typeface="Times New Roman" panose="02020603050405020304" pitchFamily="18" charset="0"/>
              <a:cs typeface="Times New Roman" panose="02020603050405020304" pitchFamily="18" charset="0"/>
            </a:endParaRPr>
          </a:p>
        </p:txBody>
      </p:sp>
      <p:grpSp>
        <p:nvGrpSpPr>
          <p:cNvPr id="37" name="Group 36">
            <a:extLst>
              <a:ext uri="{FF2B5EF4-FFF2-40B4-BE49-F238E27FC236}">
                <a16:creationId xmlns:a16="http://schemas.microsoft.com/office/drawing/2014/main" id="{30FEF8F1-7347-4CC5-89D9-8FC53C2F776D}"/>
              </a:ext>
            </a:extLst>
          </p:cNvPr>
          <p:cNvGrpSpPr/>
          <p:nvPr userDrawn="1"/>
        </p:nvGrpSpPr>
        <p:grpSpPr>
          <a:xfrm>
            <a:off x="4609315" y="1022830"/>
            <a:ext cx="3241996" cy="798884"/>
            <a:chOff x="4197232" y="2473393"/>
            <a:chExt cx="3241996" cy="798884"/>
          </a:xfrm>
        </p:grpSpPr>
        <p:pic>
          <p:nvPicPr>
            <p:cNvPr id="38" name="Picture 4" descr="Reflection Icons - Free SVG &amp; PNG Reflection Images - Noun ...">
              <a:extLst>
                <a:ext uri="{FF2B5EF4-FFF2-40B4-BE49-F238E27FC236}">
                  <a16:creationId xmlns:a16="http://schemas.microsoft.com/office/drawing/2014/main" id="{DFD5F6DB-AF43-4002-AA9D-86FE7E50AC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232" y="2473393"/>
              <a:ext cx="798884" cy="798884"/>
            </a:xfrm>
            <a:prstGeom prst="rect">
              <a:avLst/>
            </a:prstGeom>
            <a:noFill/>
            <a:extLst>
              <a:ext uri="{909E8E84-426E-40DD-AFC4-6F175D3DCCD1}">
                <a14:hiddenFill xmlns:a14="http://schemas.microsoft.com/office/drawing/2010/main">
                  <a:solidFill>
                    <a:srgbClr val="FFFFFF"/>
                  </a:solidFill>
                </a14:hiddenFill>
              </a:ext>
            </a:extLst>
          </p:spPr>
        </p:pic>
        <p:sp>
          <p:nvSpPr>
            <p:cNvPr id="39" name="TextBox 38">
              <a:extLst>
                <a:ext uri="{FF2B5EF4-FFF2-40B4-BE49-F238E27FC236}">
                  <a16:creationId xmlns:a16="http://schemas.microsoft.com/office/drawing/2014/main" id="{F3C98F0B-59C6-4804-AF89-41D7E6BBFDB4}"/>
                </a:ext>
              </a:extLst>
            </p:cNvPr>
            <p:cNvSpPr txBox="1"/>
            <p:nvPr/>
          </p:nvSpPr>
          <p:spPr>
            <a:xfrm>
              <a:off x="4977529" y="2652914"/>
              <a:ext cx="2461699" cy="523220"/>
            </a:xfrm>
            <a:prstGeom prst="rect">
              <a:avLst/>
            </a:prstGeom>
            <a:noFill/>
          </p:spPr>
          <p:txBody>
            <a:bodyPr wrap="square" rtlCol="0">
              <a:spAutoFit/>
            </a:bodyPr>
            <a:lstStyle/>
            <a:p>
              <a:r>
                <a:rPr lang="en-GB" sz="2800" b="1"/>
                <a:t>Reflection</a:t>
              </a:r>
            </a:p>
          </p:txBody>
        </p:sp>
      </p:grpSp>
      <p:sp>
        <p:nvSpPr>
          <p:cNvPr id="40" name="Rectangle: Rounded Corners 39">
            <a:extLst>
              <a:ext uri="{FF2B5EF4-FFF2-40B4-BE49-F238E27FC236}">
                <a16:creationId xmlns:a16="http://schemas.microsoft.com/office/drawing/2014/main" id="{CD10A64C-A775-406C-B68A-43BF2DDDFDAE}"/>
              </a:ext>
            </a:extLst>
          </p:cNvPr>
          <p:cNvSpPr/>
          <p:nvPr userDrawn="1"/>
        </p:nvSpPr>
        <p:spPr>
          <a:xfrm>
            <a:off x="98426" y="142366"/>
            <a:ext cx="7951730" cy="70145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l"/>
            <a:r>
              <a:rPr lang="en-GB" sz="2800" b="1"/>
              <a:t>FOCUS:</a:t>
            </a:r>
          </a:p>
        </p:txBody>
      </p:sp>
      <p:pic>
        <p:nvPicPr>
          <p:cNvPr id="41" name="Picture 40">
            <a:extLst>
              <a:ext uri="{FF2B5EF4-FFF2-40B4-BE49-F238E27FC236}">
                <a16:creationId xmlns:a16="http://schemas.microsoft.com/office/drawing/2014/main" id="{17DBC7DD-B24A-4753-8A11-AFFE77AC2834}"/>
              </a:ext>
            </a:extLst>
          </p:cNvPr>
          <p:cNvPicPr>
            <a:picLocks noChangeAspect="1"/>
          </p:cNvPicPr>
          <p:nvPr userDrawn="1"/>
        </p:nvPicPr>
        <p:blipFill>
          <a:blip r:embed="rId5"/>
          <a:stretch>
            <a:fillRect/>
          </a:stretch>
        </p:blipFill>
        <p:spPr>
          <a:xfrm>
            <a:off x="7444353" y="163146"/>
            <a:ext cx="605802" cy="605802"/>
          </a:xfrm>
          <a:prstGeom prst="rect">
            <a:avLst/>
          </a:prstGeom>
        </p:spPr>
      </p:pic>
      <p:sp>
        <p:nvSpPr>
          <p:cNvPr id="36" name="Arrow: Down 35">
            <a:extLst>
              <a:ext uri="{FF2B5EF4-FFF2-40B4-BE49-F238E27FC236}">
                <a16:creationId xmlns:a16="http://schemas.microsoft.com/office/drawing/2014/main" id="{A0633F71-F185-48AC-9419-508ED98A238B}"/>
              </a:ext>
            </a:extLst>
          </p:cNvPr>
          <p:cNvSpPr/>
          <p:nvPr userDrawn="1"/>
        </p:nvSpPr>
        <p:spPr>
          <a:xfrm rot="16200000">
            <a:off x="3724633" y="773920"/>
            <a:ext cx="565608" cy="14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Text Placeholder 78">
            <a:extLst>
              <a:ext uri="{FF2B5EF4-FFF2-40B4-BE49-F238E27FC236}">
                <a16:creationId xmlns:a16="http://schemas.microsoft.com/office/drawing/2014/main" id="{EBE739B8-EF1D-459C-B94C-FB85B60ECC6B}"/>
              </a:ext>
            </a:extLst>
          </p:cNvPr>
          <p:cNvSpPr>
            <a:spLocks noGrp="1"/>
          </p:cNvSpPr>
          <p:nvPr>
            <p:ph type="body" sz="quarter" idx="13"/>
          </p:nvPr>
        </p:nvSpPr>
        <p:spPr>
          <a:xfrm>
            <a:off x="98425" y="1884363"/>
            <a:ext cx="3908425" cy="4973637"/>
          </a:xfrm>
        </p:spPr>
        <p:txBody>
          <a:bodyPr>
            <a:normAutofit/>
          </a:bodyPr>
          <a:lstStyle>
            <a:lvl1pPr marL="0" indent="0">
              <a:buNone/>
              <a:defRPr sz="1400"/>
            </a:lvl1pPr>
          </a:lstStyle>
          <a:p>
            <a:pPr lvl="0"/>
            <a:r>
              <a:rPr lang="en-GB"/>
              <a:t>Click to edit Master text styles</a:t>
            </a:r>
          </a:p>
        </p:txBody>
      </p:sp>
      <p:sp>
        <p:nvSpPr>
          <p:cNvPr id="80" name="Text Placeholder 78">
            <a:extLst>
              <a:ext uri="{FF2B5EF4-FFF2-40B4-BE49-F238E27FC236}">
                <a16:creationId xmlns:a16="http://schemas.microsoft.com/office/drawing/2014/main" id="{573C3156-5CFD-43DE-8A49-0C21A9BE43EB}"/>
              </a:ext>
            </a:extLst>
          </p:cNvPr>
          <p:cNvSpPr>
            <a:spLocks noGrp="1"/>
          </p:cNvSpPr>
          <p:nvPr>
            <p:ph type="body" sz="quarter" idx="14"/>
          </p:nvPr>
        </p:nvSpPr>
        <p:spPr>
          <a:xfrm>
            <a:off x="4240071" y="1859843"/>
            <a:ext cx="3752472" cy="4874642"/>
          </a:xfrm>
        </p:spPr>
        <p:txBody>
          <a:bodyPr>
            <a:normAutofit/>
          </a:bodyPr>
          <a:lstStyle>
            <a:lvl1pPr marL="0" indent="0">
              <a:buNone/>
              <a:defRPr sz="1400"/>
            </a:lvl1pPr>
          </a:lstStyle>
          <a:p>
            <a:pPr lvl="0"/>
            <a:r>
              <a:rPr lang="en-GB"/>
              <a:t>Click to edit Master text styles</a:t>
            </a:r>
          </a:p>
        </p:txBody>
      </p:sp>
      <p:sp>
        <p:nvSpPr>
          <p:cNvPr id="81" name="Text Placeholder 78">
            <a:extLst>
              <a:ext uri="{FF2B5EF4-FFF2-40B4-BE49-F238E27FC236}">
                <a16:creationId xmlns:a16="http://schemas.microsoft.com/office/drawing/2014/main" id="{32E3A82E-F455-4C0B-B07D-62E0DE5BA56B}"/>
              </a:ext>
            </a:extLst>
          </p:cNvPr>
          <p:cNvSpPr>
            <a:spLocks noGrp="1"/>
          </p:cNvSpPr>
          <p:nvPr>
            <p:ph type="body" sz="quarter" idx="15"/>
          </p:nvPr>
        </p:nvSpPr>
        <p:spPr>
          <a:xfrm>
            <a:off x="8247089" y="1889318"/>
            <a:ext cx="3908425" cy="4874642"/>
          </a:xfrm>
        </p:spPr>
        <p:txBody>
          <a:bodyPr>
            <a:normAutofit/>
          </a:bodyPr>
          <a:lstStyle>
            <a:lvl1pPr marL="0" indent="0">
              <a:buNone/>
              <a:defRPr sz="1400"/>
            </a:lvl1pPr>
          </a:lstStyle>
          <a:p>
            <a:pPr lvl="0"/>
            <a:r>
              <a:rPr lang="en-GB"/>
              <a:t>Click to edit Master text styles</a:t>
            </a:r>
          </a:p>
        </p:txBody>
      </p:sp>
      <p:sp>
        <p:nvSpPr>
          <p:cNvPr id="83" name="Text Placeholder 82">
            <a:extLst>
              <a:ext uri="{FF2B5EF4-FFF2-40B4-BE49-F238E27FC236}">
                <a16:creationId xmlns:a16="http://schemas.microsoft.com/office/drawing/2014/main" id="{593E29D2-6051-4EE0-B1F0-85482B8DA80D}"/>
              </a:ext>
            </a:extLst>
          </p:cNvPr>
          <p:cNvSpPr>
            <a:spLocks noGrp="1"/>
          </p:cNvSpPr>
          <p:nvPr>
            <p:ph type="body" sz="quarter" idx="16"/>
          </p:nvPr>
        </p:nvSpPr>
        <p:spPr>
          <a:xfrm>
            <a:off x="1422342" y="261194"/>
            <a:ext cx="6627813" cy="606425"/>
          </a:xfrm>
        </p:spPr>
        <p:txBody>
          <a:bodyPr/>
          <a:lstStyle>
            <a:lvl1pPr marL="0" indent="0">
              <a:buNone/>
              <a:defRPr/>
            </a:lvl1pPr>
          </a:lstStyle>
          <a:p>
            <a:pPr lvl="0"/>
            <a:r>
              <a:rPr lang="en-GB"/>
              <a:t>Click to edit Master text styles</a:t>
            </a:r>
          </a:p>
        </p:txBody>
      </p:sp>
      <p:sp>
        <p:nvSpPr>
          <p:cNvPr id="84" name="TextBox 83">
            <a:extLst>
              <a:ext uri="{FF2B5EF4-FFF2-40B4-BE49-F238E27FC236}">
                <a16:creationId xmlns:a16="http://schemas.microsoft.com/office/drawing/2014/main" id="{8390B947-9FC5-4F2C-9DC5-2676744DD6E7}"/>
              </a:ext>
            </a:extLst>
          </p:cNvPr>
          <p:cNvSpPr txBox="1"/>
          <p:nvPr userDrawn="1"/>
        </p:nvSpPr>
        <p:spPr>
          <a:xfrm>
            <a:off x="8644716" y="167694"/>
            <a:ext cx="1300899" cy="584775"/>
          </a:xfrm>
          <a:prstGeom prst="rect">
            <a:avLst/>
          </a:prstGeom>
          <a:noFill/>
        </p:spPr>
        <p:txBody>
          <a:bodyPr wrap="square" rtlCol="0">
            <a:spAutoFit/>
          </a:bodyPr>
          <a:lstStyle/>
          <a:p>
            <a:r>
              <a:rPr lang="en-GB" sz="3200" b="1"/>
              <a:t>WEEK</a:t>
            </a:r>
          </a:p>
        </p:txBody>
      </p:sp>
      <p:sp>
        <p:nvSpPr>
          <p:cNvPr id="85" name="Text Placeholder 27">
            <a:extLst>
              <a:ext uri="{FF2B5EF4-FFF2-40B4-BE49-F238E27FC236}">
                <a16:creationId xmlns:a16="http://schemas.microsoft.com/office/drawing/2014/main" id="{D0061CBD-4488-4386-9ECD-4D0AC0CB26E3}"/>
              </a:ext>
            </a:extLst>
          </p:cNvPr>
          <p:cNvSpPr>
            <a:spLocks noGrp="1"/>
          </p:cNvSpPr>
          <p:nvPr>
            <p:ph type="body" sz="quarter" idx="19" hasCustomPrompt="1"/>
          </p:nvPr>
        </p:nvSpPr>
        <p:spPr>
          <a:xfrm>
            <a:off x="9752070" y="195182"/>
            <a:ext cx="1017588" cy="558112"/>
          </a:xfrm>
        </p:spPr>
        <p:txBody>
          <a:bodyPr>
            <a:noAutofit/>
          </a:bodyPr>
          <a:lstStyle>
            <a:lvl1pPr marL="0" indent="0">
              <a:buNone/>
              <a:defRPr sz="3200" b="1"/>
            </a:lvl1pPr>
          </a:lstStyle>
          <a:p>
            <a:pPr lvl="0"/>
            <a:r>
              <a:rPr lang="en-GB" b="1"/>
              <a:t>#</a:t>
            </a:r>
            <a:endParaRPr lang="en-GB"/>
          </a:p>
        </p:txBody>
      </p:sp>
      <p:sp>
        <p:nvSpPr>
          <p:cNvPr id="88" name="Arrow: Down 87">
            <a:extLst>
              <a:ext uri="{FF2B5EF4-FFF2-40B4-BE49-F238E27FC236}">
                <a16:creationId xmlns:a16="http://schemas.microsoft.com/office/drawing/2014/main" id="{07B23A6C-F663-4960-9ED8-7CCA1D467C66}"/>
              </a:ext>
            </a:extLst>
          </p:cNvPr>
          <p:cNvSpPr/>
          <p:nvPr userDrawn="1"/>
        </p:nvSpPr>
        <p:spPr>
          <a:xfrm rot="16200000">
            <a:off x="7727172" y="762945"/>
            <a:ext cx="565608" cy="1457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626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39498-D9B1-4EBC-B75E-942BEFBF9A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E1461532-A689-4EB2-B8F2-63E1C8563C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1729503-867B-4AC8-8662-B1D16D282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144837-E83D-43D4-928B-B2DC08FD5918}"/>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6" name="Footer Placeholder 5">
            <a:extLst>
              <a:ext uri="{FF2B5EF4-FFF2-40B4-BE49-F238E27FC236}">
                <a16:creationId xmlns:a16="http://schemas.microsoft.com/office/drawing/2014/main" id="{41C143C5-C780-423E-8A5C-1F701736831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08445C-BCE7-4C02-A9AA-B48687ADA8EB}"/>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95681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EB13E-2906-4094-84AC-FF5E0F18DE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3C5CB5B-2D09-4C01-9EAD-C3248D01D7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C80035A-9A44-44A4-8A24-37450CFB6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1519961-0178-44B6-AB2B-FFE70CC3B824}"/>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6" name="Footer Placeholder 5">
            <a:extLst>
              <a:ext uri="{FF2B5EF4-FFF2-40B4-BE49-F238E27FC236}">
                <a16:creationId xmlns:a16="http://schemas.microsoft.com/office/drawing/2014/main" id="{7ADFD383-887B-4AE2-9A01-178895C8E1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88B07C-4170-47D7-878C-7ED351BD688A}"/>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2420297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C8B5-18CB-4310-8056-33EAFD30B36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0DF1F4D-7DE2-4A81-BCFF-0CFAACCAA88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EDB8F7E-1304-49A2-B337-76829DC2A37B}"/>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DF58D092-EB47-4FC3-8C53-1184E405E1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C41469-5577-45CD-A401-0FBA5CDCC3D5}"/>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4110042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E5A26-6FC6-400F-BD71-60AF4A70B44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17C8EA53-3933-49A5-9C66-D2198BF16E0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8B910FF-7F58-4335-9FF3-E93A03AB9DA1}"/>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263930FD-0306-4796-AC0A-4C62954A1B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F8FE0-DF80-46B9-9E2A-721283D1239E}"/>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169713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5BD8FC2-EB76-4662-ADA6-489AF802A2B7}"/>
              </a:ext>
            </a:extLst>
          </p:cNvPr>
          <p:cNvSpPr/>
          <p:nvPr userDrawn="1"/>
        </p:nvSpPr>
        <p:spPr>
          <a:xfrm>
            <a:off x="7070885" y="890796"/>
            <a:ext cx="4970285" cy="3693503"/>
          </a:xfrm>
          <a:prstGeom prst="roundRect">
            <a:avLst/>
          </a:prstGeom>
          <a:solidFill>
            <a:schemeClr val="accent5">
              <a:lumMod val="60000"/>
              <a:lumOff val="4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GB"/>
          </a:p>
        </p:txBody>
      </p:sp>
      <p:sp>
        <p:nvSpPr>
          <p:cNvPr id="7" name="TextBox 6">
            <a:extLst>
              <a:ext uri="{FF2B5EF4-FFF2-40B4-BE49-F238E27FC236}">
                <a16:creationId xmlns:a16="http://schemas.microsoft.com/office/drawing/2014/main" id="{0A80E4BF-8F66-4E11-AD6D-103C89E081B7}"/>
              </a:ext>
            </a:extLst>
          </p:cNvPr>
          <p:cNvSpPr txBox="1"/>
          <p:nvPr userDrawn="1"/>
        </p:nvSpPr>
        <p:spPr>
          <a:xfrm>
            <a:off x="7899662" y="996368"/>
            <a:ext cx="4088482" cy="646331"/>
          </a:xfrm>
          <a:prstGeom prst="rect">
            <a:avLst/>
          </a:prstGeom>
          <a:noFill/>
        </p:spPr>
        <p:txBody>
          <a:bodyPr wrap="square" rtlCol="0">
            <a:spAutoFit/>
          </a:bodyPr>
          <a:lstStyle/>
          <a:p>
            <a:pPr algn="ctr"/>
            <a:r>
              <a:rPr lang="en-GB" b="1"/>
              <a:t>Prompts for discussion in your weekly meeting</a:t>
            </a:r>
          </a:p>
        </p:txBody>
      </p:sp>
      <p:grpSp>
        <p:nvGrpSpPr>
          <p:cNvPr id="8" name="Group 7">
            <a:extLst>
              <a:ext uri="{FF2B5EF4-FFF2-40B4-BE49-F238E27FC236}">
                <a16:creationId xmlns:a16="http://schemas.microsoft.com/office/drawing/2014/main" id="{ABFABAF8-67CB-43A4-A0BF-61928D9EC71C}"/>
              </a:ext>
            </a:extLst>
          </p:cNvPr>
          <p:cNvGrpSpPr/>
          <p:nvPr userDrawn="1"/>
        </p:nvGrpSpPr>
        <p:grpSpPr>
          <a:xfrm>
            <a:off x="103695" y="890796"/>
            <a:ext cx="6796727" cy="3693503"/>
            <a:chOff x="150829" y="84841"/>
            <a:chExt cx="4044099" cy="4440025"/>
          </a:xfrm>
          <a:solidFill>
            <a:schemeClr val="accent5">
              <a:lumMod val="40000"/>
              <a:lumOff val="60000"/>
            </a:schemeClr>
          </a:solidFill>
        </p:grpSpPr>
        <p:sp>
          <p:nvSpPr>
            <p:cNvPr id="9" name="Rectangle: Rounded Corners 8">
              <a:extLst>
                <a:ext uri="{FF2B5EF4-FFF2-40B4-BE49-F238E27FC236}">
                  <a16:creationId xmlns:a16="http://schemas.microsoft.com/office/drawing/2014/main" id="{6D36779F-2D54-4A26-8947-F3EE2470BD8B}"/>
                </a:ext>
              </a:extLst>
            </p:cNvPr>
            <p:cNvSpPr/>
            <p:nvPr/>
          </p:nvSpPr>
          <p:spPr>
            <a:xfrm>
              <a:off x="150829" y="84841"/>
              <a:ext cx="4044099" cy="4440025"/>
            </a:xfrm>
            <a:prstGeom prst="roundRect">
              <a:avLst/>
            </a:prstGeom>
            <a:grp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GB"/>
            </a:p>
          </p:txBody>
        </p:sp>
        <p:sp>
          <p:nvSpPr>
            <p:cNvPr id="10" name="TextBox 9">
              <a:extLst>
                <a:ext uri="{FF2B5EF4-FFF2-40B4-BE49-F238E27FC236}">
                  <a16:creationId xmlns:a16="http://schemas.microsoft.com/office/drawing/2014/main" id="{8875A6C9-94E7-4678-9014-2741F87C3C4C}"/>
                </a:ext>
              </a:extLst>
            </p:cNvPr>
            <p:cNvSpPr txBox="1"/>
            <p:nvPr/>
          </p:nvSpPr>
          <p:spPr>
            <a:xfrm>
              <a:off x="265523" y="234163"/>
              <a:ext cx="3572759" cy="369332"/>
            </a:xfrm>
            <a:prstGeom prst="rect">
              <a:avLst/>
            </a:prstGeom>
            <a:grpFill/>
          </p:spPr>
          <p:txBody>
            <a:bodyPr wrap="square" rtlCol="0">
              <a:spAutoFit/>
            </a:bodyPr>
            <a:lstStyle/>
            <a:p>
              <a:pPr algn="ctr"/>
              <a:r>
                <a:rPr lang="en-GB" b="1"/>
                <a:t>Notes</a:t>
              </a:r>
            </a:p>
          </p:txBody>
        </p:sp>
      </p:grpSp>
      <p:grpSp>
        <p:nvGrpSpPr>
          <p:cNvPr id="13" name="Group 12">
            <a:extLst>
              <a:ext uri="{FF2B5EF4-FFF2-40B4-BE49-F238E27FC236}">
                <a16:creationId xmlns:a16="http://schemas.microsoft.com/office/drawing/2014/main" id="{9676E176-6487-4DD1-B20D-4ED6BC97F0C6}"/>
              </a:ext>
            </a:extLst>
          </p:cNvPr>
          <p:cNvGrpSpPr/>
          <p:nvPr userDrawn="1"/>
        </p:nvGrpSpPr>
        <p:grpSpPr>
          <a:xfrm>
            <a:off x="121762" y="4732256"/>
            <a:ext cx="11948476" cy="2029790"/>
            <a:chOff x="150828" y="4743369"/>
            <a:chExt cx="11948476" cy="2012623"/>
          </a:xfrm>
        </p:grpSpPr>
        <p:sp>
          <p:nvSpPr>
            <p:cNvPr id="14" name="Rectangle: Rounded Corners 13">
              <a:extLst>
                <a:ext uri="{FF2B5EF4-FFF2-40B4-BE49-F238E27FC236}">
                  <a16:creationId xmlns:a16="http://schemas.microsoft.com/office/drawing/2014/main" id="{466F536A-3ADD-4B99-B1B7-AA6B25A62B15}"/>
                </a:ext>
              </a:extLst>
            </p:cNvPr>
            <p:cNvSpPr/>
            <p:nvPr/>
          </p:nvSpPr>
          <p:spPr>
            <a:xfrm>
              <a:off x="150828" y="4743369"/>
              <a:ext cx="11919409" cy="201262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GB"/>
            </a:p>
          </p:txBody>
        </p:sp>
        <p:sp>
          <p:nvSpPr>
            <p:cNvPr id="15" name="TextBox 14">
              <a:extLst>
                <a:ext uri="{FF2B5EF4-FFF2-40B4-BE49-F238E27FC236}">
                  <a16:creationId xmlns:a16="http://schemas.microsoft.com/office/drawing/2014/main" id="{DC14A532-C883-43A6-A8EF-779CB9A119A0}"/>
                </a:ext>
              </a:extLst>
            </p:cNvPr>
            <p:cNvSpPr txBox="1"/>
            <p:nvPr/>
          </p:nvSpPr>
          <p:spPr>
            <a:xfrm>
              <a:off x="815420" y="4806702"/>
              <a:ext cx="11283884" cy="646331"/>
            </a:xfrm>
            <a:prstGeom prst="rect">
              <a:avLst/>
            </a:prstGeom>
            <a:noFill/>
          </p:spPr>
          <p:txBody>
            <a:bodyPr wrap="square" rtlCol="0">
              <a:spAutoFit/>
            </a:bodyPr>
            <a:lstStyle/>
            <a:p>
              <a:r>
                <a:rPr lang="en-GB" b="1"/>
                <a:t>Further Reading and Resources</a:t>
              </a:r>
            </a:p>
            <a:p>
              <a:endParaRPr lang="en-GB" b="1"/>
            </a:p>
          </p:txBody>
        </p:sp>
      </p:grpSp>
      <p:pic>
        <p:nvPicPr>
          <p:cNvPr id="17" name="Picture 16">
            <a:extLst>
              <a:ext uri="{FF2B5EF4-FFF2-40B4-BE49-F238E27FC236}">
                <a16:creationId xmlns:a16="http://schemas.microsoft.com/office/drawing/2014/main" id="{FB81BB01-5B53-4C74-89F9-D3A098C15708}"/>
              </a:ext>
            </a:extLst>
          </p:cNvPr>
          <p:cNvPicPr>
            <a:picLocks noChangeAspect="1"/>
          </p:cNvPicPr>
          <p:nvPr userDrawn="1"/>
        </p:nvPicPr>
        <p:blipFill>
          <a:blip r:embed="rId2"/>
          <a:stretch>
            <a:fillRect/>
          </a:stretch>
        </p:blipFill>
        <p:spPr>
          <a:xfrm>
            <a:off x="7248428" y="863840"/>
            <a:ext cx="748645" cy="748645"/>
          </a:xfrm>
          <a:prstGeom prst="rect">
            <a:avLst/>
          </a:prstGeom>
        </p:spPr>
      </p:pic>
      <p:pic>
        <p:nvPicPr>
          <p:cNvPr id="18" name="Picture 17">
            <a:extLst>
              <a:ext uri="{FF2B5EF4-FFF2-40B4-BE49-F238E27FC236}">
                <a16:creationId xmlns:a16="http://schemas.microsoft.com/office/drawing/2014/main" id="{CB4374E8-B961-44BF-A7DE-5F8E7E9CC8BE}"/>
              </a:ext>
            </a:extLst>
          </p:cNvPr>
          <p:cNvPicPr>
            <a:picLocks noChangeAspect="1"/>
          </p:cNvPicPr>
          <p:nvPr userDrawn="1"/>
        </p:nvPicPr>
        <p:blipFill>
          <a:blip r:embed="rId3"/>
          <a:stretch>
            <a:fillRect/>
          </a:stretch>
        </p:blipFill>
        <p:spPr>
          <a:xfrm>
            <a:off x="278091" y="4732256"/>
            <a:ext cx="537329" cy="537329"/>
          </a:xfrm>
          <a:prstGeom prst="rect">
            <a:avLst/>
          </a:prstGeom>
        </p:spPr>
      </p:pic>
      <p:sp>
        <p:nvSpPr>
          <p:cNvPr id="20" name="Rectangle: Rounded Corners 19">
            <a:extLst>
              <a:ext uri="{FF2B5EF4-FFF2-40B4-BE49-F238E27FC236}">
                <a16:creationId xmlns:a16="http://schemas.microsoft.com/office/drawing/2014/main" id="{07D39830-1E28-4343-9210-9944CB42E9CE}"/>
              </a:ext>
            </a:extLst>
          </p:cNvPr>
          <p:cNvSpPr/>
          <p:nvPr userDrawn="1"/>
        </p:nvSpPr>
        <p:spPr>
          <a:xfrm>
            <a:off x="150830" y="107861"/>
            <a:ext cx="7951730" cy="701452"/>
          </a:xfrm>
          <a:prstGeom prst="roundRect">
            <a:avLst/>
          </a:prstGeom>
          <a:solidFill>
            <a:schemeClr val="accent5"/>
          </a:solidFill>
        </p:spPr>
        <p:style>
          <a:lnRef idx="1">
            <a:schemeClr val="accent2"/>
          </a:lnRef>
          <a:fillRef idx="2">
            <a:schemeClr val="accent2"/>
          </a:fillRef>
          <a:effectRef idx="1">
            <a:schemeClr val="accent2"/>
          </a:effectRef>
          <a:fontRef idx="minor">
            <a:schemeClr val="dk1"/>
          </a:fontRef>
        </p:style>
        <p:txBody>
          <a:bodyPr rtlCol="0" anchor="ctr"/>
          <a:lstStyle/>
          <a:p>
            <a:pPr algn="l"/>
            <a:r>
              <a:rPr lang="en-GB" sz="2800" b="1"/>
              <a:t>FOCUS:</a:t>
            </a:r>
          </a:p>
        </p:txBody>
      </p:sp>
      <p:pic>
        <p:nvPicPr>
          <p:cNvPr id="21" name="Picture 20">
            <a:extLst>
              <a:ext uri="{FF2B5EF4-FFF2-40B4-BE49-F238E27FC236}">
                <a16:creationId xmlns:a16="http://schemas.microsoft.com/office/drawing/2014/main" id="{0EF51999-03CE-4D4B-B2B8-D961E1DD8165}"/>
              </a:ext>
            </a:extLst>
          </p:cNvPr>
          <p:cNvPicPr>
            <a:picLocks noChangeAspect="1"/>
          </p:cNvPicPr>
          <p:nvPr userDrawn="1"/>
        </p:nvPicPr>
        <p:blipFill>
          <a:blip r:embed="rId4"/>
          <a:stretch>
            <a:fillRect/>
          </a:stretch>
        </p:blipFill>
        <p:spPr>
          <a:xfrm>
            <a:off x="7496757" y="128641"/>
            <a:ext cx="605802" cy="605802"/>
          </a:xfrm>
          <a:prstGeom prst="rect">
            <a:avLst/>
          </a:prstGeom>
        </p:spPr>
      </p:pic>
      <p:sp>
        <p:nvSpPr>
          <p:cNvPr id="22" name="Text Placeholder 82">
            <a:extLst>
              <a:ext uri="{FF2B5EF4-FFF2-40B4-BE49-F238E27FC236}">
                <a16:creationId xmlns:a16="http://schemas.microsoft.com/office/drawing/2014/main" id="{E5EF1752-6CE9-4C03-A1F4-92D521047D29}"/>
              </a:ext>
            </a:extLst>
          </p:cNvPr>
          <p:cNvSpPr>
            <a:spLocks noGrp="1"/>
          </p:cNvSpPr>
          <p:nvPr>
            <p:ph type="body" sz="quarter" idx="16"/>
          </p:nvPr>
        </p:nvSpPr>
        <p:spPr>
          <a:xfrm>
            <a:off x="1474746" y="226689"/>
            <a:ext cx="6627813" cy="606425"/>
          </a:xfrm>
        </p:spPr>
        <p:txBody>
          <a:bodyPr/>
          <a:lstStyle>
            <a:lvl1pPr marL="0" indent="0">
              <a:buNone/>
              <a:defRPr/>
            </a:lvl1pPr>
          </a:lstStyle>
          <a:p>
            <a:pPr lvl="0"/>
            <a:r>
              <a:rPr lang="en-GB"/>
              <a:t>Click to edit Master text styles</a:t>
            </a:r>
          </a:p>
        </p:txBody>
      </p:sp>
      <p:sp>
        <p:nvSpPr>
          <p:cNvPr id="23" name="Text Placeholder 78">
            <a:extLst>
              <a:ext uri="{FF2B5EF4-FFF2-40B4-BE49-F238E27FC236}">
                <a16:creationId xmlns:a16="http://schemas.microsoft.com/office/drawing/2014/main" id="{D4F0837C-3D6E-4974-B1C6-88CE2FD8250E}"/>
              </a:ext>
            </a:extLst>
          </p:cNvPr>
          <p:cNvSpPr>
            <a:spLocks noGrp="1"/>
          </p:cNvSpPr>
          <p:nvPr>
            <p:ph type="body" sz="quarter" idx="14"/>
          </p:nvPr>
        </p:nvSpPr>
        <p:spPr>
          <a:xfrm>
            <a:off x="236455" y="1322246"/>
            <a:ext cx="6550843" cy="3231622"/>
          </a:xfrm>
        </p:spPr>
        <p:txBody>
          <a:bodyPr>
            <a:normAutofit/>
          </a:bodyPr>
          <a:lstStyle>
            <a:lvl1pPr marL="0" indent="0">
              <a:buNone/>
              <a:defRPr sz="1400"/>
            </a:lvl1pPr>
          </a:lstStyle>
          <a:p>
            <a:pPr lvl="0"/>
            <a:r>
              <a:rPr lang="en-GB"/>
              <a:t>Click to edit Master text styles</a:t>
            </a:r>
          </a:p>
        </p:txBody>
      </p:sp>
      <p:sp>
        <p:nvSpPr>
          <p:cNvPr id="24" name="Text Placeholder 78">
            <a:extLst>
              <a:ext uri="{FF2B5EF4-FFF2-40B4-BE49-F238E27FC236}">
                <a16:creationId xmlns:a16="http://schemas.microsoft.com/office/drawing/2014/main" id="{6F4786E2-A3A3-4A76-8600-DAB38DB7B036}"/>
              </a:ext>
            </a:extLst>
          </p:cNvPr>
          <p:cNvSpPr>
            <a:spLocks noGrp="1"/>
          </p:cNvSpPr>
          <p:nvPr>
            <p:ph type="body" sz="quarter" idx="17"/>
          </p:nvPr>
        </p:nvSpPr>
        <p:spPr>
          <a:xfrm>
            <a:off x="7145518" y="1612485"/>
            <a:ext cx="4842626" cy="2941383"/>
          </a:xfrm>
        </p:spPr>
        <p:txBody>
          <a:bodyPr>
            <a:normAutofit/>
          </a:bodyPr>
          <a:lstStyle>
            <a:lvl1pPr marL="285750" indent="-285750">
              <a:buFont typeface="Arial" panose="020B0604020202020204" pitchFamily="34" charset="0"/>
              <a:buChar char="•"/>
              <a:defRPr sz="1400"/>
            </a:lvl1pPr>
          </a:lstStyle>
          <a:p>
            <a:pPr lvl="0"/>
            <a:r>
              <a:rPr lang="en-GB"/>
              <a:t>Click to edit Master text styles</a:t>
            </a:r>
          </a:p>
        </p:txBody>
      </p:sp>
      <p:sp>
        <p:nvSpPr>
          <p:cNvPr id="25" name="Text Placeholder 78">
            <a:extLst>
              <a:ext uri="{FF2B5EF4-FFF2-40B4-BE49-F238E27FC236}">
                <a16:creationId xmlns:a16="http://schemas.microsoft.com/office/drawing/2014/main" id="{4F76EE7F-4951-46A6-AE8B-7B1CC5F525E4}"/>
              </a:ext>
            </a:extLst>
          </p:cNvPr>
          <p:cNvSpPr>
            <a:spLocks noGrp="1"/>
          </p:cNvSpPr>
          <p:nvPr>
            <p:ph type="body" sz="quarter" idx="18"/>
          </p:nvPr>
        </p:nvSpPr>
        <p:spPr>
          <a:xfrm>
            <a:off x="278090" y="5333458"/>
            <a:ext cx="11599683" cy="1327163"/>
          </a:xfrm>
        </p:spPr>
        <p:txBody>
          <a:bodyPr>
            <a:normAutofit/>
          </a:bodyPr>
          <a:lstStyle>
            <a:lvl1pPr marL="0" indent="0">
              <a:buNone/>
              <a:defRPr sz="1400"/>
            </a:lvl1pPr>
          </a:lstStyle>
          <a:p>
            <a:pPr lvl="0"/>
            <a:r>
              <a:rPr lang="en-GB"/>
              <a:t>Click to edit Master text styles</a:t>
            </a:r>
          </a:p>
        </p:txBody>
      </p:sp>
      <p:sp>
        <p:nvSpPr>
          <p:cNvPr id="29" name="TextBox 28">
            <a:extLst>
              <a:ext uri="{FF2B5EF4-FFF2-40B4-BE49-F238E27FC236}">
                <a16:creationId xmlns:a16="http://schemas.microsoft.com/office/drawing/2014/main" id="{A1B392FF-6868-4C65-BDB1-304C6695DC46}"/>
              </a:ext>
            </a:extLst>
          </p:cNvPr>
          <p:cNvSpPr txBox="1"/>
          <p:nvPr userDrawn="1"/>
        </p:nvSpPr>
        <p:spPr>
          <a:xfrm>
            <a:off x="8644716" y="167694"/>
            <a:ext cx="1300899" cy="584775"/>
          </a:xfrm>
          <a:prstGeom prst="rect">
            <a:avLst/>
          </a:prstGeom>
          <a:noFill/>
        </p:spPr>
        <p:txBody>
          <a:bodyPr wrap="square" rtlCol="0">
            <a:spAutoFit/>
          </a:bodyPr>
          <a:lstStyle/>
          <a:p>
            <a:r>
              <a:rPr lang="en-GB" sz="3200" b="1"/>
              <a:t>WEEK</a:t>
            </a:r>
          </a:p>
        </p:txBody>
      </p:sp>
      <p:sp>
        <p:nvSpPr>
          <p:cNvPr id="30" name="Text Placeholder 27">
            <a:extLst>
              <a:ext uri="{FF2B5EF4-FFF2-40B4-BE49-F238E27FC236}">
                <a16:creationId xmlns:a16="http://schemas.microsoft.com/office/drawing/2014/main" id="{4AD32D70-4886-458E-8620-3D73C4F8E8CC}"/>
              </a:ext>
            </a:extLst>
          </p:cNvPr>
          <p:cNvSpPr>
            <a:spLocks noGrp="1"/>
          </p:cNvSpPr>
          <p:nvPr>
            <p:ph type="body" sz="quarter" idx="19" hasCustomPrompt="1"/>
          </p:nvPr>
        </p:nvSpPr>
        <p:spPr>
          <a:xfrm>
            <a:off x="9752070" y="195182"/>
            <a:ext cx="1017588" cy="558112"/>
          </a:xfrm>
        </p:spPr>
        <p:txBody>
          <a:bodyPr>
            <a:noAutofit/>
          </a:bodyPr>
          <a:lstStyle>
            <a:lvl1pPr marL="0" indent="0">
              <a:buNone/>
              <a:defRPr sz="3200" b="1"/>
            </a:lvl1pPr>
          </a:lstStyle>
          <a:p>
            <a:pPr lvl="0"/>
            <a:r>
              <a:rPr lang="en-GB" b="1"/>
              <a:t>#</a:t>
            </a:r>
            <a:endParaRPr lang="en-GB"/>
          </a:p>
        </p:txBody>
      </p:sp>
    </p:spTree>
    <p:extLst>
      <p:ext uri="{BB962C8B-B14F-4D97-AF65-F5344CB8AC3E}">
        <p14:creationId xmlns:p14="http://schemas.microsoft.com/office/powerpoint/2010/main" val="4138795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52932-C258-4E51-B88C-515EFD70DAA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8F3E41E-3F14-48E6-BC81-E523974466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710DED1A-1DDA-4B5D-9999-F025EF623418}"/>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944A6588-5440-4AB4-8DAD-E92B292025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8506F-EDE2-4471-872F-F084929C8D8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030060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6A19A-BF25-4242-8B6D-087108298D8E}"/>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41A34C3-C588-4D52-AF52-042668739D8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0262D6A-6694-41FF-BC0F-B7D0CA934412}"/>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3A7213C6-8DC6-454B-A0FD-AD5F9BB50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CB2BE9-9280-4829-99F1-D1E64B17BC2A}"/>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960360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FBD1B-390D-4E44-9FE9-64099742593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94456159-5695-4200-8194-9E875F66CF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AFCD969-08FF-4679-A440-7E73617467A6}"/>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DDE669FD-4BF9-4FB3-A7F9-D7104E124E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E753FC-32AF-48DC-BC7E-60CA9445C80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4000577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E40F-8228-4784-AD48-DB6D091AC60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11E7730-1D61-4A8D-9143-AD2A1D9C96A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FA96C924-7601-41D6-A142-187869AA822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2106E92-3CA7-4D2B-9D40-C7C95CF8FA1C}"/>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6" name="Footer Placeholder 5">
            <a:extLst>
              <a:ext uri="{FF2B5EF4-FFF2-40B4-BE49-F238E27FC236}">
                <a16:creationId xmlns:a16="http://schemas.microsoft.com/office/drawing/2014/main" id="{5D061355-A0A7-4A8F-8FFC-CD81B47E7D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046904-4D28-43D8-BBCC-4A7B7FDC3298}"/>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2956259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EB7C-0F5B-4FFA-B0B7-F8AF2E73DEC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6E3C3308-1B2C-4B4F-B32D-83A0A83E42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15BD057-F9AC-453F-86E1-9E87363FDD1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645CA80-7013-41C8-AE7C-FAD8E9D0B9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4A7D06A-4BDC-4800-AC9A-7406196B735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B38E8B1F-C667-4EC6-94BD-DB3576A7829A}"/>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8" name="Footer Placeholder 7">
            <a:extLst>
              <a:ext uri="{FF2B5EF4-FFF2-40B4-BE49-F238E27FC236}">
                <a16:creationId xmlns:a16="http://schemas.microsoft.com/office/drawing/2014/main" id="{7EAFD976-3AF9-4A9B-9862-E0E8B02850B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BA507A1-0CCD-4E97-A8E8-F0CD3E4ED381}"/>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148998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D3F0-0374-491B-94CF-6FBBF351C0F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1689B86-4E8C-4B9B-AFDC-82BB66731C66}"/>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4" name="Footer Placeholder 3">
            <a:extLst>
              <a:ext uri="{FF2B5EF4-FFF2-40B4-BE49-F238E27FC236}">
                <a16:creationId xmlns:a16="http://schemas.microsoft.com/office/drawing/2014/main" id="{26F89ECD-40BD-4AA1-9462-365C11A16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49095B5-E498-46BD-8A0C-144B7E7629D3}"/>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3611830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752780-B51F-4751-B28F-FF82BE37200B}"/>
              </a:ext>
            </a:extLst>
          </p:cNvPr>
          <p:cNvSpPr>
            <a:spLocks noGrp="1"/>
          </p:cNvSpPr>
          <p:nvPr>
            <p:ph type="dt" sz="half" idx="10"/>
          </p:nvPr>
        </p:nvSpPr>
        <p:spPr/>
        <p:txBody>
          <a:bodyPr/>
          <a:lstStyle/>
          <a:p>
            <a:fld id="{BF4C4EFB-B8B6-4021-A240-71DEB3B9F36F}" type="datetimeFigureOut">
              <a:rPr lang="en-GB" smtClean="0"/>
              <a:t>10/02/2025</a:t>
            </a:fld>
            <a:endParaRPr lang="en-GB"/>
          </a:p>
        </p:txBody>
      </p:sp>
      <p:sp>
        <p:nvSpPr>
          <p:cNvPr id="3" name="Footer Placeholder 2">
            <a:extLst>
              <a:ext uri="{FF2B5EF4-FFF2-40B4-BE49-F238E27FC236}">
                <a16:creationId xmlns:a16="http://schemas.microsoft.com/office/drawing/2014/main" id="{9FB8089D-59F4-42B3-BB9C-39BC31BE43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9729109-42F0-4CD3-B9C5-737C762B7C73}"/>
              </a:ext>
            </a:extLst>
          </p:cNvPr>
          <p:cNvSpPr>
            <a:spLocks noGrp="1"/>
          </p:cNvSpPr>
          <p:nvPr>
            <p:ph type="sldNum" sz="quarter" idx="12"/>
          </p:nvPr>
        </p:nvSpPr>
        <p:spPr/>
        <p:txBody>
          <a:bodyPr/>
          <a:lstStyle/>
          <a:p>
            <a:fld id="{BE6CDFC6-5981-4FC2-8073-780E05B043D8}" type="slidenum">
              <a:rPr lang="en-GB" smtClean="0"/>
              <a:t>‹#›</a:t>
            </a:fld>
            <a:endParaRPr lang="en-GB"/>
          </a:p>
        </p:txBody>
      </p:sp>
    </p:spTree>
    <p:extLst>
      <p:ext uri="{BB962C8B-B14F-4D97-AF65-F5344CB8AC3E}">
        <p14:creationId xmlns:p14="http://schemas.microsoft.com/office/powerpoint/2010/main" val="1432496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A7C335-EE06-43E7-B30B-A64689E5D9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8B2F5B6-0B08-4954-AB9B-F6E92DA5A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7D01FE5-3AFC-476A-8999-C95F3D91C6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4C4EFB-B8B6-4021-A240-71DEB3B9F36F}" type="datetimeFigureOut">
              <a:rPr lang="en-GB" smtClean="0"/>
              <a:t>10/02/2025</a:t>
            </a:fld>
            <a:endParaRPr lang="en-GB"/>
          </a:p>
        </p:txBody>
      </p:sp>
      <p:sp>
        <p:nvSpPr>
          <p:cNvPr id="5" name="Footer Placeholder 4">
            <a:extLst>
              <a:ext uri="{FF2B5EF4-FFF2-40B4-BE49-F238E27FC236}">
                <a16:creationId xmlns:a16="http://schemas.microsoft.com/office/drawing/2014/main" id="{80E78370-DB4E-4687-ACC9-A5809A5AB4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29B523A-7C38-443A-B59D-FF6BDF7E71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6CDFC6-5981-4FC2-8073-780E05B043D8}" type="slidenum">
              <a:rPr lang="en-GB" smtClean="0"/>
              <a:t>‹#›</a:t>
            </a:fld>
            <a:endParaRPr lang="en-GB"/>
          </a:p>
        </p:txBody>
      </p:sp>
    </p:spTree>
    <p:extLst>
      <p:ext uri="{BB962C8B-B14F-4D97-AF65-F5344CB8AC3E}">
        <p14:creationId xmlns:p14="http://schemas.microsoft.com/office/powerpoint/2010/main" val="90582960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link-springer-com.ezproxy4.lib.le.ac.uk/article/10.1007/s10857-007-9026-z"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pact.chartered.college/article/mcgill-lesson-planni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www.gov.uk/government/publications/early-career-framewor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oi.org/10.1007/s10803-020-04858-w"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1C6D2-6C4F-4D2D-8ABA-B8DA1E0460F1}"/>
              </a:ext>
            </a:extLst>
          </p:cNvPr>
          <p:cNvSpPr>
            <a:spLocks noGrp="1"/>
          </p:cNvSpPr>
          <p:nvPr>
            <p:ph type="title"/>
          </p:nvPr>
        </p:nvSpPr>
        <p:spPr/>
        <p:txBody>
          <a:bodyPr/>
          <a:lstStyle/>
          <a:p>
            <a:endParaRPr lang="en-GB"/>
          </a:p>
        </p:txBody>
      </p:sp>
      <p:graphicFrame>
        <p:nvGraphicFramePr>
          <p:cNvPr id="7" name="Content Placeholder 6">
            <a:extLst>
              <a:ext uri="{FF2B5EF4-FFF2-40B4-BE49-F238E27FC236}">
                <a16:creationId xmlns:a16="http://schemas.microsoft.com/office/drawing/2014/main" id="{139B5DB6-A40D-35F7-9A7B-0FF658819D7B}"/>
              </a:ext>
            </a:extLst>
          </p:cNvPr>
          <p:cNvGraphicFramePr>
            <a:graphicFrameLocks noGrp="1"/>
          </p:cNvGraphicFramePr>
          <p:nvPr>
            <p:ph idx="1"/>
            <p:extLst>
              <p:ext uri="{D42A27DB-BD31-4B8C-83A1-F6EECF244321}">
                <p14:modId xmlns:p14="http://schemas.microsoft.com/office/powerpoint/2010/main" val="3230792858"/>
              </p:ext>
            </p:extLst>
          </p:nvPr>
        </p:nvGraphicFramePr>
        <p:xfrm>
          <a:off x="529975" y="430052"/>
          <a:ext cx="11172713" cy="6128938"/>
        </p:xfrm>
        <a:graphic>
          <a:graphicData uri="http://schemas.openxmlformats.org/drawingml/2006/table">
            <a:tbl>
              <a:tblPr firstRow="1" bandRow="1">
                <a:tableStyleId>{5C22544A-7EE6-4342-B048-85BDC9FD1C3A}</a:tableStyleId>
              </a:tblPr>
              <a:tblGrid>
                <a:gridCol w="1452156">
                  <a:extLst>
                    <a:ext uri="{9D8B030D-6E8A-4147-A177-3AD203B41FA5}">
                      <a16:colId xmlns:a16="http://schemas.microsoft.com/office/drawing/2014/main" val="1079001864"/>
                    </a:ext>
                  </a:extLst>
                </a:gridCol>
                <a:gridCol w="2252323">
                  <a:extLst>
                    <a:ext uri="{9D8B030D-6E8A-4147-A177-3AD203B41FA5}">
                      <a16:colId xmlns:a16="http://schemas.microsoft.com/office/drawing/2014/main" val="154720135"/>
                    </a:ext>
                  </a:extLst>
                </a:gridCol>
                <a:gridCol w="7468234">
                  <a:extLst>
                    <a:ext uri="{9D8B030D-6E8A-4147-A177-3AD203B41FA5}">
                      <a16:colId xmlns:a16="http://schemas.microsoft.com/office/drawing/2014/main" val="2785048097"/>
                    </a:ext>
                  </a:extLst>
                </a:gridCol>
              </a:tblGrid>
              <a:tr h="380316">
                <a:tc>
                  <a:txBody>
                    <a:bodyPr/>
                    <a:lstStyle/>
                    <a:p>
                      <a:pPr marL="0" algn="l" rtl="0" eaLnBrk="1" fontAlgn="t" latinLnBrk="0" hangingPunct="1"/>
                      <a:r>
                        <a:rPr lang="en-GB" sz="1800" b="1" i="0" u="none" strike="noStrike" kern="1200">
                          <a:solidFill>
                            <a:srgbClr val="FFFFFF"/>
                          </a:solidFill>
                          <a:effectLst/>
                          <a:latin typeface="Calibri" panose="020F0502020204030204" pitchFamily="34" charset="0"/>
                        </a:rPr>
                        <a:t>Week</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49E39"/>
                    </a:solidFill>
                  </a:tcPr>
                </a:tc>
                <a:tc>
                  <a:txBody>
                    <a:bodyPr/>
                    <a:lstStyle/>
                    <a:p>
                      <a:pPr marL="0" algn="l" rtl="0" eaLnBrk="1" fontAlgn="t" latinLnBrk="0" hangingPunct="1"/>
                      <a:r>
                        <a:rPr lang="en-GB" sz="1800" b="1" i="0" u="none" strike="noStrike" kern="1200">
                          <a:solidFill>
                            <a:srgbClr val="FFFFFF"/>
                          </a:solidFill>
                          <a:effectLst/>
                          <a:latin typeface="Calibri" panose="020F0502020204030204" pitchFamily="34" charset="0"/>
                        </a:rPr>
                        <a:t>Week Beginning</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49E39"/>
                    </a:solidFill>
                  </a:tcPr>
                </a:tc>
                <a:tc>
                  <a:txBody>
                    <a:bodyPr/>
                    <a:lstStyle/>
                    <a:p>
                      <a:pPr marL="0" algn="l" rtl="0" eaLnBrk="1" fontAlgn="t" latinLnBrk="0" hangingPunct="1"/>
                      <a:r>
                        <a:rPr lang="en-GB" sz="1800" b="1" i="0" u="none" strike="noStrike" kern="1200">
                          <a:solidFill>
                            <a:srgbClr val="FFFFFF"/>
                          </a:solidFill>
                          <a:effectLst/>
                          <a:latin typeface="Calibri" panose="020F0502020204030204" pitchFamily="34" charset="0"/>
                        </a:rPr>
                        <a:t>Focus</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549E39"/>
                    </a:solidFill>
                  </a:tcPr>
                </a:tc>
                <a:extLst>
                  <a:ext uri="{0D108BD9-81ED-4DB2-BD59-A6C34878D82A}">
                    <a16:rowId xmlns:a16="http://schemas.microsoft.com/office/drawing/2014/main" val="3792078130"/>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24</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10 Feb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Preparation and self-awareness</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2549308078"/>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26</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26 Feb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Planning and sequencing learning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2557942972"/>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27</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4 March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Working with pupils with SEND and/or Disabilities</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3124476605"/>
                  </a:ext>
                </a:extLst>
              </a:tr>
              <a:tr h="424198">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28</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11 March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Shaping the Curriculum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3034377224"/>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29</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17 March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Use of Data</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1069380283"/>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30</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24 March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Setting Priorities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2849675155"/>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31</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31 March</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Behaviour Management</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3441475044"/>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32</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7 April</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Professional Noticing and Assessment for Learning</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2281606053"/>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35</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28 April</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Understanding Prior Learning </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747625000"/>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36</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5 May</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Professional Behaviour</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3774782062"/>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37</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12 May</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Stretch, challenge and adaptive teaching</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532085888"/>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38</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19 May</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Diversity and Inclusion</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3513933110"/>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40</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2 June</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Wellbeing as a professional</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1009027844"/>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41</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9 June</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Transitions</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F0E8"/>
                    </a:solidFill>
                  </a:tcPr>
                </a:tc>
                <a:extLst>
                  <a:ext uri="{0D108BD9-81ED-4DB2-BD59-A6C34878D82A}">
                    <a16:rowId xmlns:a16="http://schemas.microsoft.com/office/drawing/2014/main" val="4193744043"/>
                  </a:ext>
                </a:extLst>
              </a:tr>
              <a:tr h="380316">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42</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16 June</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tc>
                  <a:txBody>
                    <a:bodyPr/>
                    <a:lstStyle/>
                    <a:p>
                      <a:pPr marL="0" algn="l" rtl="0" eaLnBrk="1" fontAlgn="t" latinLnBrk="0" hangingPunct="1"/>
                      <a:r>
                        <a:rPr lang="en-GB" sz="1800" b="0" i="0" u="none" strike="noStrike" kern="1200">
                          <a:solidFill>
                            <a:srgbClr val="000000"/>
                          </a:solidFill>
                          <a:effectLst/>
                          <a:latin typeface="Calibri" panose="020F0502020204030204" pitchFamily="34" charset="0"/>
                        </a:rPr>
                        <a:t>Teacher Identity</a:t>
                      </a:r>
                      <a:endParaRPr lang="en-GB" sz="1800" b="0" i="0" u="none" strike="noStrike">
                        <a:effectLst/>
                        <a:latin typeface="Arial" panose="020B060402020202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1DFCE"/>
                    </a:solidFill>
                  </a:tcPr>
                </a:tc>
                <a:extLst>
                  <a:ext uri="{0D108BD9-81ED-4DB2-BD59-A6C34878D82A}">
                    <a16:rowId xmlns:a16="http://schemas.microsoft.com/office/drawing/2014/main" val="988380900"/>
                  </a:ext>
                </a:extLst>
              </a:tr>
            </a:tbl>
          </a:graphicData>
        </a:graphic>
      </p:graphicFrame>
    </p:spTree>
    <p:extLst>
      <p:ext uri="{BB962C8B-B14F-4D97-AF65-F5344CB8AC3E}">
        <p14:creationId xmlns:p14="http://schemas.microsoft.com/office/powerpoint/2010/main" val="1167550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CA89121-9C25-4B8C-822E-476AA90B6563}"/>
              </a:ext>
            </a:extLst>
          </p:cNvPr>
          <p:cNvSpPr>
            <a:spLocks noGrp="1"/>
          </p:cNvSpPr>
          <p:nvPr>
            <p:ph type="body" sz="quarter" idx="13"/>
          </p:nvPr>
        </p:nvSpPr>
        <p:spPr/>
        <p:txBody>
          <a:bodyPr/>
          <a:lstStyle/>
          <a:p>
            <a:pPr algn="l">
              <a:lnSpc>
                <a:spcPct val="150000"/>
              </a:lnSpc>
              <a:spcAft>
                <a:spcPts val="300"/>
              </a:spcAft>
            </a:pPr>
            <a:r>
              <a:rPr lang="en-GB" sz="1800" b="1">
                <a:effectLst/>
                <a:latin typeface="Calibri" panose="020F0502020204030204" pitchFamily="34" charset="0"/>
                <a:ea typeface="Times New Roman" panose="02020603050405020304" pitchFamily="18" charset="0"/>
                <a:cs typeface="Times New Roman" panose="02020603050405020304" pitchFamily="18" charset="0"/>
              </a:rPr>
              <a:t>Focus of observation:</a:t>
            </a:r>
            <a:r>
              <a:rPr lang="en-GB" sz="1800">
                <a:effectLst/>
                <a:latin typeface="Calibri" panose="020F0502020204030204" pitchFamily="34" charset="0"/>
                <a:ea typeface="Times New Roman" panose="02020603050405020304" pitchFamily="18" charset="0"/>
                <a:cs typeface="Times New Roman" panose="02020603050405020304" pitchFamily="18" charset="0"/>
              </a:rPr>
              <a:t> Formative assessment. </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What do you notice about how the teacher assesses understanding and progress in the lesson?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(F4) </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What feedback is given to pupils in the lesson and consider how this might provide opportunities for pupils to develop self-regulation?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(F5)</a:t>
            </a:r>
            <a:endParaRPr lang="en-GB"/>
          </a:p>
        </p:txBody>
      </p:sp>
      <p:sp>
        <p:nvSpPr>
          <p:cNvPr id="3" name="Text Placeholder 2">
            <a:extLst>
              <a:ext uri="{FF2B5EF4-FFF2-40B4-BE49-F238E27FC236}">
                <a16:creationId xmlns:a16="http://schemas.microsoft.com/office/drawing/2014/main" id="{CD1838CE-F4C6-456A-B0CD-B48B6E7EA976}"/>
              </a:ext>
            </a:extLst>
          </p:cNvPr>
          <p:cNvSpPr>
            <a:spLocks noGrp="1"/>
          </p:cNvSpPr>
          <p:nvPr>
            <p:ph type="body" sz="quarter" idx="14"/>
          </p:nvPr>
        </p:nvSpPr>
        <p:spPr/>
        <p:txBody>
          <a:bodyPr>
            <a:normAutofit fontScale="92500"/>
          </a:bodyPr>
          <a:lstStyle/>
          <a:p>
            <a:pPr marL="342900" lvl="0" indent="-342900" algn="l">
              <a:lnSpc>
                <a:spcPct val="150000"/>
              </a:lnSpc>
              <a:spcBef>
                <a:spcPts val="0"/>
              </a:spcBef>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How well do you understand the data measurements used in your school to track pupil progress? What information are these measurements based on? What do they show, and what do they predict?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How does your school collect ongoing data about pupil progress?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What kinds of discussions and actions typically occur in the school in response to data about pupil progress? </a:t>
            </a:r>
            <a:r>
              <a:rPr lang="en-GB" sz="1100" i="1">
                <a:effectLst/>
                <a:latin typeface="Calibri" panose="020F0502020204030204" pitchFamily="34" charset="0"/>
                <a:ea typeface="Times New Roman" panose="02020603050405020304" pitchFamily="18" charset="0"/>
                <a:cs typeface="Times New Roman" panose="02020603050405020304" pitchFamily="18" charset="0"/>
              </a:rPr>
              <a:t>(F2)</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What other kinds of information should you take into account before associating crude large-scale statistics (e.g., Progress 8 data or other forms of GCSE prediction) with the progress of an individual pupil in your class? </a:t>
            </a:r>
            <a:r>
              <a:rPr lang="en-GB" sz="1100" i="1">
                <a:effectLst/>
                <a:latin typeface="Calibri" panose="020F0502020204030204" pitchFamily="34" charset="0"/>
                <a:ea typeface="Times New Roman" panose="02020603050405020304" pitchFamily="18" charset="0"/>
                <a:cs typeface="Times New Roman" panose="02020603050405020304" pitchFamily="18" charset="0"/>
              </a:rPr>
              <a:t>(F1)</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What forms of data do </a:t>
            </a:r>
            <a:r>
              <a:rPr lang="en-GB" sz="1100" i="1">
                <a:effectLst/>
                <a:latin typeface="Calibri" panose="020F0502020204030204" pitchFamily="34" charset="0"/>
                <a:ea typeface="Times New Roman" panose="02020603050405020304" pitchFamily="18" charset="0"/>
                <a:cs typeface="Times New Roman" panose="02020603050405020304" pitchFamily="18" charset="0"/>
              </a:rPr>
              <a:t>you </a:t>
            </a:r>
            <a:r>
              <a:rPr lang="en-GB" sz="1100">
                <a:effectLst/>
                <a:latin typeface="Calibri" panose="020F0502020204030204" pitchFamily="34" charset="0"/>
                <a:ea typeface="Times New Roman" panose="02020603050405020304" pitchFamily="18" charset="0"/>
                <a:cs typeface="Times New Roman" panose="02020603050405020304" pitchFamily="18" charset="0"/>
              </a:rPr>
              <a:t>collect in your daily work with pupils?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spcBef>
                <a:spcPts val="0"/>
              </a:spcBef>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How do you keep and track such data?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spcBef>
                <a:spcPts val="0"/>
              </a:spcBef>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How does it help you understand individuals’ progress and make decisions about how to support and guide them?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en-GB" sz="1100">
                <a:effectLst/>
                <a:latin typeface="Calibri" panose="020F0502020204030204" pitchFamily="34" charset="0"/>
                <a:ea typeface="Times New Roman" panose="02020603050405020304" pitchFamily="18" charset="0"/>
                <a:cs typeface="Times New Roman" panose="02020603050405020304" pitchFamily="18" charset="0"/>
              </a:rPr>
              <a:t>Think broadly about this – data is much more than a mark book. As a teacher, you will draw on qualitative as well as quantitative data, collected both formally and informally. </a:t>
            </a:r>
            <a:r>
              <a:rPr lang="en-GB" sz="1100" i="1">
                <a:effectLst/>
                <a:latin typeface="Calibri" panose="020F0502020204030204" pitchFamily="34" charset="0"/>
                <a:ea typeface="Times New Roman" panose="02020603050405020304" pitchFamily="18" charset="0"/>
                <a:cs typeface="Times New Roman" panose="02020603050405020304" pitchFamily="18" charset="0"/>
              </a:rPr>
              <a:t>(F2)</a:t>
            </a:r>
            <a:endParaRPr lang="en-GB"/>
          </a:p>
        </p:txBody>
      </p:sp>
      <p:sp>
        <p:nvSpPr>
          <p:cNvPr id="4" name="Text Placeholder 3">
            <a:extLst>
              <a:ext uri="{FF2B5EF4-FFF2-40B4-BE49-F238E27FC236}">
                <a16:creationId xmlns:a16="http://schemas.microsoft.com/office/drawing/2014/main" id="{A5C895E2-1539-4B30-8169-E046B9B31737}"/>
              </a:ext>
            </a:extLst>
          </p:cNvPr>
          <p:cNvSpPr>
            <a:spLocks noGrp="1"/>
          </p:cNvSpPr>
          <p:nvPr>
            <p:ph type="body" sz="quarter" idx="15"/>
          </p:nvPr>
        </p:nvSpPr>
        <p:spPr/>
        <p:txBody>
          <a:bodyPr vert="horz" lIns="91440" tIns="45720" rIns="91440" bIns="45720" rtlCol="0" anchor="t">
            <a:normAutofit/>
          </a:bodyPr>
          <a:lstStyle/>
          <a:p>
            <a:r>
              <a:rPr lang="en-GB" sz="2000" b="1" err="1">
                <a:ea typeface="Calibri"/>
                <a:cs typeface="Calibri"/>
              </a:rPr>
              <a:t>Talkthru</a:t>
            </a:r>
            <a:r>
              <a:rPr lang="en-GB" sz="2000" b="1">
                <a:ea typeface="Calibri"/>
                <a:cs typeface="Calibri"/>
              </a:rPr>
              <a:t> 25:</a:t>
            </a:r>
            <a:r>
              <a:rPr lang="en-GB" sz="2000">
                <a:ea typeface="Calibri"/>
                <a:cs typeface="Calibri"/>
              </a:rPr>
              <a:t> Data. Talk us through your understanding of what data is provided to teachers in this department, how it is used to inform planning, and what data teachers are expected to generate, efficiently record and share </a:t>
            </a:r>
            <a:r>
              <a:rPr lang="en-GB" sz="2000" i="1">
                <a:ea typeface="Calibri"/>
                <a:cs typeface="Calibri"/>
              </a:rPr>
              <a:t>(F2)</a:t>
            </a:r>
            <a:endParaRPr lang="en-GB" sz="2000">
              <a:ea typeface="Calibri"/>
              <a:cs typeface="Calibri"/>
            </a:endParaRPr>
          </a:p>
        </p:txBody>
      </p:sp>
      <p:sp>
        <p:nvSpPr>
          <p:cNvPr id="5" name="Text Placeholder 4">
            <a:extLst>
              <a:ext uri="{FF2B5EF4-FFF2-40B4-BE49-F238E27FC236}">
                <a16:creationId xmlns:a16="http://schemas.microsoft.com/office/drawing/2014/main" id="{1AFE3CD1-313B-4F66-893B-870D37DFC7C0}"/>
              </a:ext>
            </a:extLst>
          </p:cNvPr>
          <p:cNvSpPr>
            <a:spLocks noGrp="1"/>
          </p:cNvSpPr>
          <p:nvPr>
            <p:ph type="body" sz="quarter" idx="16"/>
          </p:nvPr>
        </p:nvSpPr>
        <p:spPr/>
        <p:txBody>
          <a:bodyPr/>
          <a:lstStyle/>
          <a:p>
            <a:r>
              <a:rPr lang="en-GB"/>
              <a:t>Use of Data	</a:t>
            </a:r>
          </a:p>
        </p:txBody>
      </p:sp>
      <p:sp>
        <p:nvSpPr>
          <p:cNvPr id="6" name="Text Placeholder 5">
            <a:extLst>
              <a:ext uri="{FF2B5EF4-FFF2-40B4-BE49-F238E27FC236}">
                <a16:creationId xmlns:a16="http://schemas.microsoft.com/office/drawing/2014/main" id="{F01A86F0-1795-4D71-9663-6E88F2112E30}"/>
              </a:ext>
            </a:extLst>
          </p:cNvPr>
          <p:cNvSpPr>
            <a:spLocks noGrp="1"/>
          </p:cNvSpPr>
          <p:nvPr>
            <p:ph type="body" sz="quarter" idx="19"/>
          </p:nvPr>
        </p:nvSpPr>
        <p:spPr/>
        <p:txBody>
          <a:bodyPr/>
          <a:lstStyle/>
          <a:p>
            <a:r>
              <a:rPr lang="en-GB"/>
              <a:t>29</a:t>
            </a:r>
          </a:p>
        </p:txBody>
      </p:sp>
    </p:spTree>
    <p:extLst>
      <p:ext uri="{BB962C8B-B14F-4D97-AF65-F5344CB8AC3E}">
        <p14:creationId xmlns:p14="http://schemas.microsoft.com/office/powerpoint/2010/main" val="271707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248EFA-14FC-63DE-D2B1-BF83B4484ABB}"/>
              </a:ext>
            </a:extLst>
          </p:cNvPr>
          <p:cNvSpPr>
            <a:spLocks noGrp="1"/>
          </p:cNvSpPr>
          <p:nvPr>
            <p:ph type="body" sz="quarter" idx="16"/>
          </p:nvPr>
        </p:nvSpPr>
        <p:spPr/>
        <p:txBody>
          <a:bodyPr vert="horz" lIns="91440" tIns="45720" rIns="91440" bIns="45720" rtlCol="0" anchor="t">
            <a:normAutofit/>
          </a:bodyPr>
          <a:lstStyle/>
          <a:p>
            <a:r>
              <a:rPr lang="en-GB">
                <a:ea typeface="Calibri"/>
                <a:cs typeface="Calibri"/>
              </a:rPr>
              <a:t>Use of data</a:t>
            </a:r>
            <a:endParaRPr lang="en-GB"/>
          </a:p>
        </p:txBody>
      </p:sp>
      <p:sp>
        <p:nvSpPr>
          <p:cNvPr id="3" name="Text Placeholder 2">
            <a:extLst>
              <a:ext uri="{FF2B5EF4-FFF2-40B4-BE49-F238E27FC236}">
                <a16:creationId xmlns:a16="http://schemas.microsoft.com/office/drawing/2014/main" id="{4BBD977B-0347-68B3-8B38-0926370B5746}"/>
              </a:ext>
            </a:extLst>
          </p:cNvPr>
          <p:cNvSpPr>
            <a:spLocks noGrp="1"/>
          </p:cNvSpPr>
          <p:nvPr>
            <p:ph type="body" sz="quarter" idx="14"/>
          </p:nvPr>
        </p:nvSpPr>
        <p:spPr/>
        <p:txBody>
          <a:bodyPr vert="horz" lIns="91440" tIns="45720" rIns="91440" bIns="45720" rtlCol="0" anchor="t">
            <a:normAutofit/>
          </a:bodyPr>
          <a:lstStyle/>
          <a:p>
            <a:r>
              <a:rPr lang="en-GB" sz="1800">
                <a:ea typeface="Calibri"/>
                <a:cs typeface="Calibri"/>
              </a:rPr>
              <a:t>The focus this week is on data of all kinds. Next week, discuss the knowledge garnered from colleagues about the main forms of progress data that are used in the school – and how they are used. This could include Progress 8, target grades, expected grades, and also teachers’ own tracking data – mark books, homework tasks etc. Also ‘qualitative’ progress data, which may not be recorded, such as pupils’ response to questioning, class contributions or discussion of feedback.</a:t>
            </a:r>
            <a:endParaRPr lang="en-GB" sz="1800" b="1">
              <a:ea typeface="Calibri"/>
              <a:cs typeface="Calibri"/>
            </a:endParaRPr>
          </a:p>
          <a:p>
            <a:endParaRPr lang="en-GB" sz="1100">
              <a:ea typeface="Calibri"/>
              <a:cs typeface="Calibri"/>
            </a:endParaRPr>
          </a:p>
          <a:p>
            <a:endParaRPr lang="en-GB">
              <a:ea typeface="Calibri"/>
              <a:cs typeface="Calibri"/>
            </a:endParaRPr>
          </a:p>
        </p:txBody>
      </p:sp>
      <p:sp>
        <p:nvSpPr>
          <p:cNvPr id="4" name="Text Placeholder 3">
            <a:extLst>
              <a:ext uri="{FF2B5EF4-FFF2-40B4-BE49-F238E27FC236}">
                <a16:creationId xmlns:a16="http://schemas.microsoft.com/office/drawing/2014/main" id="{A45789F8-DA2A-369F-86AD-7909E820BD70}"/>
              </a:ext>
            </a:extLst>
          </p:cNvPr>
          <p:cNvSpPr>
            <a:spLocks noGrp="1"/>
          </p:cNvSpPr>
          <p:nvPr>
            <p:ph type="body" sz="quarter" idx="17"/>
          </p:nvPr>
        </p:nvSpPr>
        <p:spPr/>
        <p:txBody>
          <a:bodyPr vert="horz" lIns="91440" tIns="45720" rIns="91440" bIns="45720" rtlCol="0" anchor="t">
            <a:normAutofit/>
          </a:bodyPr>
          <a:lstStyle/>
          <a:p>
            <a:pPr>
              <a:buNone/>
            </a:pPr>
            <a:r>
              <a:rPr lang="en-GB" sz="1100">
                <a:ea typeface="Calibri"/>
                <a:cs typeface="Calibri"/>
              </a:rPr>
              <a:t>In your meeting, consider the way data is used to monitor student progress. What are the limitations of statistics when it comes to working with individuals? How do they fit with the teacher’s professional judgement of pupils’ progress? Is tracking data useful in your subject specialism? Do teachers in school have to supply data on progress at key points in the year? What is done with this information? What other use (if any) is made in the department of shared data about pupils?</a:t>
            </a:r>
          </a:p>
          <a:p>
            <a:pPr>
              <a:buNone/>
            </a:pPr>
            <a:r>
              <a:rPr lang="en-GB" sz="1100" b="1">
                <a:ea typeface="Calibri"/>
                <a:cs typeface="Calibri"/>
              </a:rPr>
              <a:t>NB This week’s focus supports Fundamental Mathematics (needed for QTS) on CARD B</a:t>
            </a:r>
            <a:endParaRPr lang="en-GB"/>
          </a:p>
          <a:p>
            <a:pPr marL="0" indent="0">
              <a:buNone/>
            </a:pPr>
            <a:endParaRPr lang="en-GB">
              <a:ea typeface="Calibri"/>
              <a:cs typeface="Calibri"/>
            </a:endParaRPr>
          </a:p>
        </p:txBody>
      </p:sp>
      <p:sp>
        <p:nvSpPr>
          <p:cNvPr id="5" name="Text Placeholder 4">
            <a:extLst>
              <a:ext uri="{FF2B5EF4-FFF2-40B4-BE49-F238E27FC236}">
                <a16:creationId xmlns:a16="http://schemas.microsoft.com/office/drawing/2014/main" id="{C259E782-930B-66D1-DC79-39FA3EBABEE4}"/>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B20ADDE9-4480-D106-8FAA-47994CF39807}"/>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29</a:t>
            </a:r>
            <a:endParaRPr lang="en-GB"/>
          </a:p>
        </p:txBody>
      </p:sp>
    </p:spTree>
    <p:extLst>
      <p:ext uri="{BB962C8B-B14F-4D97-AF65-F5344CB8AC3E}">
        <p14:creationId xmlns:p14="http://schemas.microsoft.com/office/powerpoint/2010/main" val="1114041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481A055-E2C4-FDA9-FF04-C136A88E68AE}"/>
              </a:ext>
            </a:extLst>
          </p:cNvPr>
          <p:cNvSpPr>
            <a:spLocks noGrp="1"/>
          </p:cNvSpPr>
          <p:nvPr>
            <p:ph type="body" sz="quarter" idx="13"/>
          </p:nvPr>
        </p:nvSpPr>
        <p:spPr/>
        <p:txBody>
          <a:bodyPr vert="horz" lIns="91440" tIns="45720" rIns="91440" bIns="45720" rtlCol="0" anchor="t">
            <a:normAutofit/>
          </a:bodyPr>
          <a:lstStyle/>
          <a:p>
            <a:r>
              <a:rPr lang="en-GB" sz="1600">
                <a:ea typeface="Calibri"/>
                <a:cs typeface="Calibri"/>
              </a:rPr>
              <a:t>Free choice this week. Choose an area to observe that you will find useful. </a:t>
            </a:r>
          </a:p>
          <a:p>
            <a:r>
              <a:rPr lang="en-GB" sz="1600">
                <a:ea typeface="Calibri"/>
                <a:cs typeface="Calibri"/>
              </a:rPr>
              <a:t>The planning and execution of this activity should include the rationale that will underpin your analysis and deconstruction of your observations. </a:t>
            </a:r>
          </a:p>
          <a:p>
            <a:r>
              <a:rPr lang="en-GB" sz="1600">
                <a:ea typeface="Calibri"/>
                <a:cs typeface="Calibri"/>
              </a:rPr>
              <a:t>(For example, if you were to look at ‘scaffolding’ you might review Wood and colleagues six areas of: recruitment; reduction in degrees of freedom; direction maintenance; marking critical features; frustration control; demonstration. This is also a good opportunity for you to reflect on the first two stages of your ‘noticing skills’ (attend to, interpret, respond) without the pressure of teaching (enacting the response))</a:t>
            </a:r>
            <a:endParaRPr lang="en-GB"/>
          </a:p>
          <a:p>
            <a:endParaRPr lang="en-GB">
              <a:ea typeface="Calibri"/>
              <a:cs typeface="Calibri"/>
            </a:endParaRPr>
          </a:p>
        </p:txBody>
      </p:sp>
      <p:sp>
        <p:nvSpPr>
          <p:cNvPr id="3" name="Text Placeholder 2">
            <a:extLst>
              <a:ext uri="{FF2B5EF4-FFF2-40B4-BE49-F238E27FC236}">
                <a16:creationId xmlns:a16="http://schemas.microsoft.com/office/drawing/2014/main" id="{6D02FAB7-E50D-2491-A47D-C725F23A5DA6}"/>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The Easter break provides a natural breathing space in the Phase B practicum. This is an excellent time to reflect on your progress so far, and to set your priorities for the weeks leading up to final assessment of the PGCE. Therefore, this overarching review will be the main focus this week. You will be responding to your Interim Report.</a:t>
            </a:r>
          </a:p>
          <a:p>
            <a:r>
              <a:rPr lang="en-GB" sz="1100" i="1">
                <a:ea typeface="Calibri"/>
                <a:cs typeface="Calibri"/>
              </a:rPr>
              <a:t>Prompts:</a:t>
            </a:r>
            <a:endParaRPr lang="en-GB" sz="1100">
              <a:ea typeface="Calibri"/>
              <a:cs typeface="Calibri"/>
            </a:endParaRPr>
          </a:p>
          <a:p>
            <a:r>
              <a:rPr lang="en-GB" sz="1100">
                <a:ea typeface="Calibri"/>
                <a:cs typeface="Calibri"/>
              </a:rPr>
              <a:t>Write about:</a:t>
            </a:r>
          </a:p>
          <a:p>
            <a:pPr marL="285750" indent="-285750">
              <a:buFont typeface="Symbol"/>
              <a:buChar char="•"/>
            </a:pPr>
            <a:r>
              <a:rPr lang="en-GB" sz="1100">
                <a:ea typeface="Calibri"/>
                <a:cs typeface="Calibri"/>
              </a:rPr>
              <a:t>What you have achieved. What are the strengths on which you are going to capitalise? (It is most important not to see your progress as just a series of deficits to remedy!)</a:t>
            </a:r>
          </a:p>
          <a:p>
            <a:pPr marL="285750" indent="-285750">
              <a:buFont typeface="Symbol"/>
              <a:buChar char="•"/>
            </a:pPr>
            <a:r>
              <a:rPr lang="en-GB" sz="1100">
                <a:ea typeface="Calibri"/>
                <a:cs typeface="Calibri"/>
              </a:rPr>
              <a:t>Where are your areas for development? Places where your performance has not been so strong?</a:t>
            </a:r>
          </a:p>
          <a:p>
            <a:pPr marL="285750" indent="-285750">
              <a:buFont typeface="Symbol"/>
              <a:buChar char="•"/>
            </a:pPr>
            <a:r>
              <a:rPr lang="en-GB" sz="1100">
                <a:ea typeface="Calibri"/>
                <a:cs typeface="Calibri"/>
              </a:rPr>
              <a:t>What have you not yet done – or not yet had a chance to record? </a:t>
            </a:r>
          </a:p>
          <a:p>
            <a:pPr marL="285750" indent="-285750">
              <a:buFont typeface="Symbol"/>
              <a:buChar char="•"/>
            </a:pPr>
            <a:r>
              <a:rPr lang="en-GB" sz="1100">
                <a:ea typeface="Calibri"/>
                <a:cs typeface="Calibri"/>
              </a:rPr>
              <a:t>What actions will you take:</a:t>
            </a:r>
          </a:p>
          <a:p>
            <a:pPr marL="971550" lvl="1" indent="-285750">
              <a:buFont typeface="Arial"/>
              <a:buChar char="•"/>
            </a:pPr>
            <a:r>
              <a:rPr lang="en-GB" sz="1100">
                <a:ea typeface="Calibri"/>
                <a:cs typeface="Calibri"/>
              </a:rPr>
              <a:t>To address areas for development/elements not covered</a:t>
            </a:r>
          </a:p>
          <a:p>
            <a:pPr marL="971550" lvl="1" indent="-285750">
              <a:buFont typeface="Arial"/>
              <a:buChar char="•"/>
            </a:pPr>
            <a:r>
              <a:rPr lang="en-GB" sz="1100">
                <a:ea typeface="Calibri"/>
                <a:cs typeface="Calibri"/>
              </a:rPr>
              <a:t>To build on your strengths? </a:t>
            </a:r>
          </a:p>
          <a:p>
            <a:pPr marL="285750" indent="-285750">
              <a:buFont typeface="Symbol"/>
              <a:buChar char="•"/>
            </a:pPr>
            <a:r>
              <a:rPr lang="en-GB" sz="1100">
                <a:ea typeface="Calibri"/>
                <a:cs typeface="Calibri"/>
              </a:rPr>
              <a:t>Do you need to change anything after the holiday? </a:t>
            </a:r>
          </a:p>
          <a:p>
            <a:pPr marL="285750" indent="-285750">
              <a:buFont typeface="Symbol"/>
              <a:buChar char="•"/>
            </a:pPr>
            <a:r>
              <a:rPr lang="en-GB" sz="1100">
                <a:ea typeface="Calibri"/>
                <a:cs typeface="Calibri"/>
              </a:rPr>
              <a:t>Will it be useful to set yourself some specific time-limited targets?</a:t>
            </a:r>
          </a:p>
          <a:p>
            <a:endParaRPr lang="en-GB">
              <a:ea typeface="Calibri"/>
              <a:cs typeface="Calibri"/>
            </a:endParaRPr>
          </a:p>
        </p:txBody>
      </p:sp>
      <p:sp>
        <p:nvSpPr>
          <p:cNvPr id="4" name="Text Placeholder 3">
            <a:extLst>
              <a:ext uri="{FF2B5EF4-FFF2-40B4-BE49-F238E27FC236}">
                <a16:creationId xmlns:a16="http://schemas.microsoft.com/office/drawing/2014/main" id="{2550015D-4AAD-11DF-5B53-85DE11F28C6B}"/>
              </a:ext>
            </a:extLst>
          </p:cNvPr>
          <p:cNvSpPr>
            <a:spLocks noGrp="1"/>
          </p:cNvSpPr>
          <p:nvPr>
            <p:ph type="body" sz="quarter" idx="15"/>
          </p:nvPr>
        </p:nvSpPr>
        <p:spPr/>
        <p:txBody>
          <a:bodyPr vert="horz" lIns="91440" tIns="45720" rIns="91440" bIns="45720" rtlCol="0" anchor="t">
            <a:normAutofit/>
          </a:bodyPr>
          <a:lstStyle/>
          <a:p>
            <a:r>
              <a:rPr lang="en-GB" sz="1600" b="1" err="1">
                <a:ea typeface="Calibri"/>
                <a:cs typeface="Calibri"/>
              </a:rPr>
              <a:t>Talkthru</a:t>
            </a:r>
            <a:r>
              <a:rPr lang="en-GB" sz="1600" b="1">
                <a:ea typeface="Calibri"/>
                <a:cs typeface="Calibri"/>
              </a:rPr>
              <a:t> 26:</a:t>
            </a:r>
            <a:r>
              <a:rPr lang="en-GB" sz="1600">
                <a:ea typeface="Calibri"/>
                <a:cs typeface="Calibri"/>
              </a:rPr>
              <a:t> Adapting lessons ‘in-the-moment’. Talk us through how you have, during a lesson, changed or adapted your plan in response to what you noticed, and how you are building flexibility into your lesson plans whilst retaining key elements.</a:t>
            </a:r>
          </a:p>
        </p:txBody>
      </p:sp>
      <p:sp>
        <p:nvSpPr>
          <p:cNvPr id="5" name="Text Placeholder 4">
            <a:extLst>
              <a:ext uri="{FF2B5EF4-FFF2-40B4-BE49-F238E27FC236}">
                <a16:creationId xmlns:a16="http://schemas.microsoft.com/office/drawing/2014/main" id="{767C9B3B-8722-3E04-C50F-D700F121D3D5}"/>
              </a:ext>
            </a:extLst>
          </p:cNvPr>
          <p:cNvSpPr>
            <a:spLocks noGrp="1"/>
          </p:cNvSpPr>
          <p:nvPr>
            <p:ph type="body" sz="quarter" idx="16"/>
          </p:nvPr>
        </p:nvSpPr>
        <p:spPr/>
        <p:txBody>
          <a:bodyPr vert="horz" lIns="91440" tIns="45720" rIns="91440" bIns="45720" rtlCol="0" anchor="t">
            <a:normAutofit/>
          </a:bodyPr>
          <a:lstStyle/>
          <a:p>
            <a:r>
              <a:rPr lang="en-GB" sz="1600" b="1">
                <a:ea typeface="Calibri"/>
                <a:cs typeface="Calibri"/>
              </a:rPr>
              <a:t>Setting priorities for the final weeks</a:t>
            </a:r>
            <a:endParaRPr lang="en-GB" sz="1600">
              <a:ea typeface="Calibri"/>
              <a:cs typeface="Calibri"/>
            </a:endParaRPr>
          </a:p>
        </p:txBody>
      </p:sp>
      <p:sp>
        <p:nvSpPr>
          <p:cNvPr id="6" name="Text Placeholder 5">
            <a:extLst>
              <a:ext uri="{FF2B5EF4-FFF2-40B4-BE49-F238E27FC236}">
                <a16:creationId xmlns:a16="http://schemas.microsoft.com/office/drawing/2014/main" id="{B8FC7FFC-53B1-A127-C878-ED43C60F7276}"/>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30</a:t>
            </a:r>
            <a:endParaRPr lang="en-GB"/>
          </a:p>
        </p:txBody>
      </p:sp>
    </p:spTree>
    <p:extLst>
      <p:ext uri="{BB962C8B-B14F-4D97-AF65-F5344CB8AC3E}">
        <p14:creationId xmlns:p14="http://schemas.microsoft.com/office/powerpoint/2010/main" val="959188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982B762-4884-84B9-DA2C-A247596A5244}"/>
              </a:ext>
            </a:extLst>
          </p:cNvPr>
          <p:cNvSpPr>
            <a:spLocks noGrp="1"/>
          </p:cNvSpPr>
          <p:nvPr>
            <p:ph type="body" sz="quarter" idx="16"/>
          </p:nvPr>
        </p:nvSpPr>
        <p:spPr/>
        <p:txBody>
          <a:bodyPr vert="horz" lIns="91440" tIns="45720" rIns="91440" bIns="45720" rtlCol="0" anchor="t">
            <a:normAutofit/>
          </a:bodyPr>
          <a:lstStyle/>
          <a:p>
            <a:r>
              <a:rPr lang="en-GB" sz="2000" b="1">
                <a:ea typeface="Calibri"/>
                <a:cs typeface="Calibri"/>
              </a:rPr>
              <a:t>Setting priorities for the final weeks</a:t>
            </a:r>
            <a:endParaRPr lang="en-GB" sz="2000">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ABEC1CBB-CB68-EF0A-5D1B-390E4DFBE277}"/>
              </a:ext>
            </a:extLst>
          </p:cNvPr>
          <p:cNvSpPr>
            <a:spLocks noGrp="1"/>
          </p:cNvSpPr>
          <p:nvPr>
            <p:ph type="body" sz="quarter" idx="14"/>
          </p:nvPr>
        </p:nvSpPr>
        <p:spPr/>
        <p:txBody>
          <a:bodyPr vert="horz" lIns="91440" tIns="45720" rIns="91440" bIns="45720" rtlCol="0" anchor="t">
            <a:normAutofit/>
          </a:bodyPr>
          <a:lstStyle/>
          <a:p>
            <a:r>
              <a:rPr lang="en-GB" sz="2000">
                <a:ea typeface="Calibri"/>
                <a:cs typeface="Calibri"/>
              </a:rPr>
              <a:t>The main focus for this is for you to take stock of your progress and to set priorities for the final stretch of the PGCE. However, we would also like you to review one specific element of your practice, namely literacy, oracy and the use of domain specific language as addressed in the </a:t>
            </a:r>
            <a:r>
              <a:rPr lang="en-GB" sz="2000" err="1">
                <a:ea typeface="Calibri"/>
                <a:cs typeface="Calibri"/>
              </a:rPr>
              <a:t>Talkthru</a:t>
            </a:r>
            <a:r>
              <a:rPr lang="en-GB" sz="2000">
                <a:ea typeface="Calibri"/>
                <a:cs typeface="Calibri"/>
              </a:rPr>
              <a:t> </a:t>
            </a:r>
            <a:r>
              <a:rPr lang="en-GB" sz="2000" i="1">
                <a:ea typeface="Calibri"/>
                <a:cs typeface="Calibri"/>
              </a:rPr>
              <a:t>(E6, E7)</a:t>
            </a:r>
            <a:endParaRPr lang="en-GB" sz="2000">
              <a:ea typeface="Calibri"/>
              <a:cs typeface="Calibri"/>
            </a:endParaRPr>
          </a:p>
          <a:p>
            <a:r>
              <a:rPr lang="en-GB" sz="2000">
                <a:ea typeface="Calibri"/>
                <a:cs typeface="Calibri"/>
              </a:rPr>
              <a:t>This week, the main focus will be the Interim report with review of progress and the setting of their priorities for the final part of the PGCE.</a:t>
            </a:r>
          </a:p>
          <a:p>
            <a:endParaRPr lang="en-GB">
              <a:ea typeface="Calibri"/>
              <a:cs typeface="Calibri"/>
            </a:endParaRPr>
          </a:p>
        </p:txBody>
      </p:sp>
      <p:sp>
        <p:nvSpPr>
          <p:cNvPr id="4" name="Text Placeholder 3">
            <a:extLst>
              <a:ext uri="{FF2B5EF4-FFF2-40B4-BE49-F238E27FC236}">
                <a16:creationId xmlns:a16="http://schemas.microsoft.com/office/drawing/2014/main" id="{C636702E-9804-95C2-D35C-203E9F472107}"/>
              </a:ext>
            </a:extLst>
          </p:cNvPr>
          <p:cNvSpPr>
            <a:spLocks noGrp="1"/>
          </p:cNvSpPr>
          <p:nvPr>
            <p:ph type="body" sz="quarter" idx="17"/>
          </p:nvPr>
        </p:nvSpPr>
        <p:spPr/>
        <p:txBody>
          <a:bodyPr vert="horz" lIns="91440" tIns="45720" rIns="91440" bIns="45720" rtlCol="0" anchor="t">
            <a:normAutofit/>
          </a:bodyPr>
          <a:lstStyle/>
          <a:p>
            <a:pPr marL="0" indent="0">
              <a:buNone/>
            </a:pPr>
            <a:r>
              <a:rPr lang="en-GB" sz="1800">
                <a:ea typeface="Calibri"/>
                <a:cs typeface="Calibri"/>
              </a:rPr>
              <a:t>Please use your meeting to identify key areas for development, and to identify specific actions to take during the coming weeks. However, we are also asking student teachers to review one specific element of their practice, namely literacy, oracy and the use of domain specific language as addressed in the </a:t>
            </a:r>
            <a:r>
              <a:rPr lang="en-GB" sz="1800" err="1">
                <a:ea typeface="Calibri"/>
                <a:cs typeface="Calibri"/>
              </a:rPr>
              <a:t>Talkthru</a:t>
            </a:r>
            <a:endParaRPr lang="en-GB" sz="1800">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7DF86960-2D2E-9BF6-68AE-65E7D035A671}"/>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303669C8-692B-E04D-6365-927FADA04F3B}"/>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30</a:t>
            </a:r>
            <a:endParaRPr lang="en-GB"/>
          </a:p>
        </p:txBody>
      </p:sp>
    </p:spTree>
    <p:extLst>
      <p:ext uri="{BB962C8B-B14F-4D97-AF65-F5344CB8AC3E}">
        <p14:creationId xmlns:p14="http://schemas.microsoft.com/office/powerpoint/2010/main" val="1750843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29429F3-3178-905D-C66A-2C21937DD3A3}"/>
              </a:ext>
            </a:extLst>
          </p:cNvPr>
          <p:cNvSpPr>
            <a:spLocks noGrp="1"/>
          </p:cNvSpPr>
          <p:nvPr>
            <p:ph type="body" sz="quarter" idx="13"/>
          </p:nvPr>
        </p:nvSpPr>
        <p:spPr/>
        <p:txBody>
          <a:bodyPr vert="horz" lIns="91440" tIns="45720" rIns="91440" bIns="45720" rtlCol="0" anchor="t">
            <a:normAutofit/>
          </a:bodyPr>
          <a:lstStyle/>
          <a:p>
            <a:r>
              <a:rPr lang="en-GB" sz="1600">
                <a:ea typeface="Calibri"/>
                <a:cs typeface="Calibri"/>
              </a:rPr>
              <a:t>What strategies do you notice the teacher uses to pre-empt any poor behaviour, and responses to any off-task behaviour in order to maximise time for learning? </a:t>
            </a:r>
            <a:endParaRPr lang="en-US"/>
          </a:p>
          <a:p>
            <a:r>
              <a:rPr lang="en-GB" sz="1600">
                <a:ea typeface="Calibri"/>
                <a:cs typeface="Calibri"/>
              </a:rPr>
              <a:t>(Look hard, as if routines are well-established there may be little or no overt teacher action). How are positive behaviours and routines reinforced? (C1)</a:t>
            </a:r>
            <a:endParaRPr lang="en-GB"/>
          </a:p>
          <a:p>
            <a:r>
              <a:rPr lang="en-GB" sz="1600">
                <a:ea typeface="Calibri"/>
                <a:cs typeface="Calibri"/>
              </a:rPr>
              <a:t>Motivation: Analyse interactions through intrinsic/extrinsic lenses and reflect on the possible implications.  </a:t>
            </a:r>
          </a:p>
          <a:p>
            <a:endParaRPr lang="en-GB">
              <a:ea typeface="Calibri"/>
              <a:cs typeface="Calibri"/>
            </a:endParaRPr>
          </a:p>
        </p:txBody>
      </p:sp>
      <p:sp>
        <p:nvSpPr>
          <p:cNvPr id="3" name="Text Placeholder 2">
            <a:extLst>
              <a:ext uri="{FF2B5EF4-FFF2-40B4-BE49-F238E27FC236}">
                <a16:creationId xmlns:a16="http://schemas.microsoft.com/office/drawing/2014/main" id="{F198705D-2FD5-1FF9-D2EC-456C9C72760B}"/>
              </a:ext>
            </a:extLst>
          </p:cNvPr>
          <p:cNvSpPr>
            <a:spLocks noGrp="1"/>
          </p:cNvSpPr>
          <p:nvPr>
            <p:ph type="body" sz="quarter" idx="14"/>
          </p:nvPr>
        </p:nvSpPr>
        <p:spPr/>
        <p:txBody>
          <a:bodyPr vert="horz" lIns="91440" tIns="45720" rIns="91440" bIns="45720" rtlCol="0" anchor="t">
            <a:normAutofit lnSpcReduction="10000"/>
          </a:bodyPr>
          <a:lstStyle/>
          <a:p>
            <a:r>
              <a:rPr lang="en-GB" sz="1100">
                <a:ea typeface="Calibri"/>
                <a:cs typeface="Calibri"/>
              </a:rPr>
              <a:t>By now, your relationships with your classes should be well-established, including your behaviour management expectations and routines. There are, however, still likely to be at least some challenges for you to deal with. This is a good moment to consider the CCF expectations about ‘Managing Behaviour’ (CCF 7) and their relationship with Adaptive Teaching (CCF 5).</a:t>
            </a:r>
          </a:p>
          <a:p>
            <a:r>
              <a:rPr lang="en-GB" sz="1100" i="1">
                <a:ea typeface="Calibri"/>
                <a:cs typeface="Calibri"/>
              </a:rPr>
              <a:t>Prompts</a:t>
            </a:r>
            <a:endParaRPr lang="en-GB" sz="1100">
              <a:ea typeface="Calibri"/>
              <a:cs typeface="Calibri"/>
            </a:endParaRPr>
          </a:p>
          <a:p>
            <a:pPr marL="285750" indent="-285750">
              <a:buFont typeface="Symbol"/>
              <a:buChar char="•"/>
            </a:pPr>
            <a:r>
              <a:rPr lang="en-GB" sz="1100">
                <a:ea typeface="Calibri"/>
                <a:cs typeface="Calibri"/>
              </a:rPr>
              <a:t>What challenges do you encounter when seeking to establish and maintain consistent classroom routines?</a:t>
            </a:r>
          </a:p>
          <a:p>
            <a:pPr marL="285750" indent="-285750">
              <a:buFont typeface="Symbol"/>
              <a:buChar char="•"/>
            </a:pPr>
            <a:r>
              <a:rPr lang="en-GB" sz="1100">
                <a:ea typeface="Calibri"/>
                <a:cs typeface="Calibri"/>
              </a:rPr>
              <a:t>Low-level disruption and disengagement can be the most difficult behavioural challenges for a teacher to manage. What are your strategies for preventing these problems arising in the classroom? </a:t>
            </a:r>
          </a:p>
          <a:p>
            <a:pPr marL="285750" indent="-285750">
              <a:buFont typeface="Symbol"/>
              <a:buChar char="•"/>
            </a:pPr>
            <a:r>
              <a:rPr lang="en-GB" sz="1100">
                <a:ea typeface="Calibri"/>
                <a:cs typeface="Calibri"/>
              </a:rPr>
              <a:t>Behaviour management is an integral element of practice rather than a separate skill; how does task selection and instructions relate to student engagement, and how does this relate to the development and maintenance of professional relationships with pupils?</a:t>
            </a:r>
          </a:p>
          <a:p>
            <a:pPr marL="285750" indent="-285750">
              <a:buFont typeface="Symbol"/>
              <a:buChar char="•"/>
            </a:pPr>
            <a:r>
              <a:rPr lang="en-GB" sz="1100">
                <a:ea typeface="Calibri"/>
                <a:cs typeface="Calibri"/>
              </a:rPr>
              <a:t>Challenging behaviour is best dealt with objectively and calmly. However, it can be difficult not to react emotionally and/or feel personally judged (by other pupils and by colleagues) when there is misbehaviour in your classroom. Has anything like this been an issue for you? If so, what have you done about it?</a:t>
            </a:r>
          </a:p>
          <a:p>
            <a:pPr marL="285750" indent="-285750">
              <a:buFont typeface="Symbol"/>
              <a:buChar char="•"/>
            </a:pPr>
            <a:r>
              <a:rPr lang="en-GB" sz="1100">
                <a:ea typeface="Calibri"/>
                <a:cs typeface="Calibri"/>
              </a:rPr>
              <a:t>We can sometimes slip into unproductive pupil deficit model to ‘explain’ challenging behaviours rather than retaining professional responsibility and devise appropriate actions; has this happened to you?</a:t>
            </a:r>
          </a:p>
          <a:p>
            <a:endParaRPr lang="en-GB">
              <a:ea typeface="Calibri"/>
              <a:cs typeface="Calibri"/>
            </a:endParaRPr>
          </a:p>
        </p:txBody>
      </p:sp>
      <p:sp>
        <p:nvSpPr>
          <p:cNvPr id="4" name="Text Placeholder 3">
            <a:extLst>
              <a:ext uri="{FF2B5EF4-FFF2-40B4-BE49-F238E27FC236}">
                <a16:creationId xmlns:a16="http://schemas.microsoft.com/office/drawing/2014/main" id="{146A3E11-0C73-11B1-3DDE-135BEB6A1194}"/>
              </a:ext>
            </a:extLst>
          </p:cNvPr>
          <p:cNvSpPr>
            <a:spLocks noGrp="1"/>
          </p:cNvSpPr>
          <p:nvPr>
            <p:ph type="body" sz="quarter" idx="15"/>
          </p:nvPr>
        </p:nvSpPr>
        <p:spPr/>
        <p:txBody>
          <a:bodyPr vert="horz" lIns="91440" tIns="45720" rIns="91440" bIns="45720" rtlCol="0" anchor="t">
            <a:normAutofit/>
          </a:bodyPr>
          <a:lstStyle/>
          <a:p>
            <a:r>
              <a:rPr lang="en-GB" sz="1600" b="1" err="1">
                <a:ea typeface="Calibri"/>
                <a:cs typeface="Calibri"/>
              </a:rPr>
              <a:t>Talkthru</a:t>
            </a:r>
            <a:r>
              <a:rPr lang="en-GB" sz="1600" b="1">
                <a:ea typeface="Calibri"/>
                <a:cs typeface="Calibri"/>
              </a:rPr>
              <a:t> 27:</a:t>
            </a:r>
            <a:r>
              <a:rPr lang="en-GB" sz="1600">
                <a:ea typeface="Calibri"/>
                <a:cs typeface="Calibri"/>
              </a:rPr>
              <a:t> Behaviour management. Talk us through how you have applied the school’s behaviour management policy. Outline the behaviour management strategies you have developed (drawing together the strands of routines, relationships and responses to pre-empt or respond to challenges) and any challenges you have encountered with your classes. How do you communicate high expectations? (C1-5)</a:t>
            </a:r>
          </a:p>
        </p:txBody>
      </p:sp>
      <p:sp>
        <p:nvSpPr>
          <p:cNvPr id="5" name="Text Placeholder 4">
            <a:extLst>
              <a:ext uri="{FF2B5EF4-FFF2-40B4-BE49-F238E27FC236}">
                <a16:creationId xmlns:a16="http://schemas.microsoft.com/office/drawing/2014/main" id="{2FF506AA-2368-2028-2BF4-3D3FE4824053}"/>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Behaviour management</a:t>
            </a:r>
            <a:endParaRPr lang="en-US" sz="2400">
              <a:ea typeface="Calibri"/>
              <a:cs typeface="Calibri"/>
            </a:endParaRPr>
          </a:p>
        </p:txBody>
      </p:sp>
      <p:sp>
        <p:nvSpPr>
          <p:cNvPr id="6" name="Text Placeholder 5">
            <a:extLst>
              <a:ext uri="{FF2B5EF4-FFF2-40B4-BE49-F238E27FC236}">
                <a16:creationId xmlns:a16="http://schemas.microsoft.com/office/drawing/2014/main" id="{36704EA8-AB78-50FA-8263-A857B8DC1BD1}"/>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33</a:t>
            </a:r>
            <a:endParaRPr lang="en-GB"/>
          </a:p>
        </p:txBody>
      </p:sp>
    </p:spTree>
    <p:extLst>
      <p:ext uri="{BB962C8B-B14F-4D97-AF65-F5344CB8AC3E}">
        <p14:creationId xmlns:p14="http://schemas.microsoft.com/office/powerpoint/2010/main" val="3164764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26684A6-9EA1-C4D4-DE06-74DA13115ACD}"/>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Behaviour management</a:t>
            </a:r>
            <a:endParaRPr lang="en-US" sz="2400">
              <a:ea typeface="Calibri"/>
              <a:cs typeface="Calibri"/>
            </a:endParaRPr>
          </a:p>
        </p:txBody>
      </p:sp>
      <p:sp>
        <p:nvSpPr>
          <p:cNvPr id="3" name="Text Placeholder 2">
            <a:extLst>
              <a:ext uri="{FF2B5EF4-FFF2-40B4-BE49-F238E27FC236}">
                <a16:creationId xmlns:a16="http://schemas.microsoft.com/office/drawing/2014/main" id="{D31F4ED0-208D-9B1C-56C1-13B1C3C28599}"/>
              </a:ext>
            </a:extLst>
          </p:cNvPr>
          <p:cNvSpPr>
            <a:spLocks noGrp="1"/>
          </p:cNvSpPr>
          <p:nvPr>
            <p:ph type="body" sz="quarter" idx="14"/>
          </p:nvPr>
        </p:nvSpPr>
        <p:spPr/>
        <p:txBody>
          <a:bodyPr vert="horz" lIns="91440" tIns="45720" rIns="91440" bIns="45720" rtlCol="0" anchor="t">
            <a:noAutofit/>
          </a:bodyPr>
          <a:lstStyle/>
          <a:p>
            <a:r>
              <a:rPr lang="en-GB" sz="1600">
                <a:ea typeface="Calibri"/>
                <a:cs typeface="Calibri"/>
              </a:rPr>
              <a:t>Phase B Interim Report (CARD B Interim) is due by Friday 31 March </a:t>
            </a:r>
          </a:p>
          <a:p>
            <a:r>
              <a:rPr lang="en-GB" sz="1600">
                <a:ea typeface="Calibri"/>
                <a:cs typeface="Calibri"/>
              </a:rPr>
              <a:t>This week’s focus for student teachers is on behaviour management. Many student teachers over-emphasise this aspect of their development, or treat it as a separate skill, rather than an integral element of practice. By now, they should be less worried about it, and have begun to see how it interacts with all the other elements of their teacher identity and their developing professional relationships with pupils. Student teachers, discuss with your co-tutor your identity in the classroom – the relationship between your persona as a teacher and your approach to managing pupil behaviour. Discuss elements of your experience that you find difficult or worrying, but also aspects of your practice that you feel have become stronger since Phase A. </a:t>
            </a:r>
            <a:endParaRPr lang="en-GB" sz="1600"/>
          </a:p>
          <a:p>
            <a:endParaRPr lang="en-GB">
              <a:ea typeface="Calibri"/>
              <a:cs typeface="Calibri"/>
            </a:endParaRPr>
          </a:p>
        </p:txBody>
      </p:sp>
      <p:sp>
        <p:nvSpPr>
          <p:cNvPr id="4" name="Text Placeholder 3">
            <a:extLst>
              <a:ext uri="{FF2B5EF4-FFF2-40B4-BE49-F238E27FC236}">
                <a16:creationId xmlns:a16="http://schemas.microsoft.com/office/drawing/2014/main" id="{A100B951-E649-95D8-3A25-CD8B64C3F9AE}"/>
              </a:ext>
            </a:extLst>
          </p:cNvPr>
          <p:cNvSpPr>
            <a:spLocks noGrp="1"/>
          </p:cNvSpPr>
          <p:nvPr>
            <p:ph type="body" sz="quarter" idx="17"/>
          </p:nvPr>
        </p:nvSpPr>
        <p:spPr/>
        <p:txBody>
          <a:bodyPr vert="horz" lIns="91440" tIns="45720" rIns="91440" bIns="45720" rtlCol="0" anchor="t">
            <a:normAutofit/>
          </a:bodyPr>
          <a:lstStyle/>
          <a:p>
            <a:pPr>
              <a:buNone/>
            </a:pPr>
            <a:r>
              <a:rPr lang="en-GB" sz="1600">
                <a:ea typeface="Calibri" panose="020F0502020204030204"/>
                <a:cs typeface="Calibri" panose="020F0502020204030204"/>
              </a:rPr>
              <a:t>Some possible discussion points include:</a:t>
            </a:r>
          </a:p>
          <a:p>
            <a:pPr>
              <a:buFont typeface="Arial"/>
              <a:buChar char="•"/>
            </a:pPr>
            <a:r>
              <a:rPr lang="en-GB" sz="1600">
                <a:ea typeface="Calibri" panose="020F0502020204030204"/>
                <a:cs typeface="Calibri" panose="020F0502020204030204"/>
              </a:rPr>
              <a:t>The particular challenges of dealing with low-level disruption and disengagement</a:t>
            </a:r>
          </a:p>
          <a:p>
            <a:pPr>
              <a:buFont typeface="Arial"/>
              <a:buChar char="•"/>
            </a:pPr>
            <a:r>
              <a:rPr lang="en-GB" sz="1600">
                <a:ea typeface="Calibri" panose="020F0502020204030204"/>
                <a:cs typeface="Calibri" panose="020F0502020204030204"/>
              </a:rPr>
              <a:t>How easy or difficult you find it to implement the school’s standard behaviour systems</a:t>
            </a:r>
          </a:p>
          <a:p>
            <a:pPr>
              <a:buFont typeface="Arial"/>
              <a:buChar char="•"/>
            </a:pPr>
            <a:r>
              <a:rPr lang="en-GB" sz="1600">
                <a:ea typeface="Calibri" panose="020F0502020204030204"/>
                <a:cs typeface="Calibri" panose="020F0502020204030204"/>
              </a:rPr>
              <a:t>How you handle difficult or confrontational situations without becoming emotionally engaged (whilst still retaining professional responsibility rather than adopting a pupil deficit model)</a:t>
            </a:r>
          </a:p>
          <a:p>
            <a:pPr marL="0" indent="0">
              <a:buNone/>
            </a:pPr>
            <a:endParaRPr lang="en-GB">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595D0AE8-430F-98F5-9441-B5DAEF7EB3D3}"/>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B73750D6-24D9-E9E9-8EE0-91A02048C568}"/>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33</a:t>
            </a:r>
            <a:endParaRPr lang="en-GB"/>
          </a:p>
        </p:txBody>
      </p:sp>
    </p:spTree>
    <p:extLst>
      <p:ext uri="{BB962C8B-B14F-4D97-AF65-F5344CB8AC3E}">
        <p14:creationId xmlns:p14="http://schemas.microsoft.com/office/powerpoint/2010/main" val="3613840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7062D9-8395-8C77-7A65-4196D87C7D46}"/>
              </a:ext>
            </a:extLst>
          </p:cNvPr>
          <p:cNvSpPr>
            <a:spLocks noGrp="1"/>
          </p:cNvSpPr>
          <p:nvPr>
            <p:ph type="body" sz="quarter" idx="13"/>
          </p:nvPr>
        </p:nvSpPr>
        <p:spPr/>
        <p:txBody>
          <a:bodyPr vert="horz" lIns="91440" tIns="45720" rIns="91440" bIns="45720" rtlCol="0" anchor="t">
            <a:normAutofit/>
          </a:bodyPr>
          <a:lstStyle/>
          <a:p>
            <a:r>
              <a:rPr lang="en-GB" sz="2000">
                <a:ea typeface="Calibri"/>
                <a:cs typeface="Calibri"/>
              </a:rPr>
              <a:t>Adapting lessons ‘in-the-moment’. Look for moments in the lesson where the teacher responds to the learners by adapting, changing or going back over tasks, and addresses misconceptions. These moments might be hard to spot as experienced teachers will make these types of adjustments automatically, so also select moments and ask yourself “what have I noticed and what would I do now”. </a:t>
            </a:r>
            <a:r>
              <a:rPr lang="en-GB" sz="2000" i="1">
                <a:ea typeface="Calibri"/>
                <a:cs typeface="Calibri"/>
              </a:rPr>
              <a:t>(F4)</a:t>
            </a:r>
            <a:endParaRPr lang="en-US" sz="2000"/>
          </a:p>
        </p:txBody>
      </p:sp>
      <p:sp>
        <p:nvSpPr>
          <p:cNvPr id="3" name="Text Placeholder 2">
            <a:extLst>
              <a:ext uri="{FF2B5EF4-FFF2-40B4-BE49-F238E27FC236}">
                <a16:creationId xmlns:a16="http://schemas.microsoft.com/office/drawing/2014/main" id="{5320F72F-711E-F97E-EAE0-40813F0DB5AD}"/>
              </a:ext>
            </a:extLst>
          </p:cNvPr>
          <p:cNvSpPr>
            <a:spLocks noGrp="1"/>
          </p:cNvSpPr>
          <p:nvPr>
            <p:ph type="body" sz="quarter" idx="14"/>
          </p:nvPr>
        </p:nvSpPr>
        <p:spPr/>
        <p:txBody>
          <a:bodyPr vert="horz" lIns="91440" tIns="45720" rIns="91440" bIns="45720" rtlCol="0" anchor="t">
            <a:normAutofit fontScale="92500" lnSpcReduction="20000"/>
          </a:bodyPr>
          <a:lstStyle/>
          <a:p>
            <a:r>
              <a:rPr lang="en-GB" sz="1100">
                <a:ea typeface="Calibri"/>
                <a:cs typeface="Calibri"/>
              </a:rPr>
              <a:t>During Phase A, we encouraged you to focus on very detailed step-by-step planning of lessons. This is essential when you lack experience. As you develop expertise, however, you also develop the ability to respond ‘live’ to your reading of pupils’ responses. At that point, your lesson planning can, and should, become much more open than it was at first. This week, we want you to reflect on the relationship between lesson planning and adapting to pupil need while you teach, and to consider your own current level of attentional skill.</a:t>
            </a:r>
          </a:p>
          <a:p>
            <a:r>
              <a:rPr lang="en-GB" sz="1100" i="1">
                <a:ea typeface="Calibri"/>
                <a:cs typeface="Calibri"/>
              </a:rPr>
              <a:t>Prompts</a:t>
            </a:r>
            <a:endParaRPr lang="en-GB" sz="1100">
              <a:ea typeface="Calibri"/>
              <a:cs typeface="Calibri"/>
            </a:endParaRPr>
          </a:p>
          <a:p>
            <a:r>
              <a:rPr lang="en-GB" sz="1100">
                <a:ea typeface="Calibri"/>
                <a:cs typeface="Calibri"/>
              </a:rPr>
              <a:t>Read, and reflect on, ‘The role of attention in expert classroom practice’ Ainley J. and </a:t>
            </a:r>
            <a:r>
              <a:rPr lang="en-GB" sz="1100" err="1">
                <a:ea typeface="Calibri"/>
                <a:cs typeface="Calibri"/>
              </a:rPr>
              <a:t>Luntley</a:t>
            </a:r>
            <a:r>
              <a:rPr lang="en-GB" sz="1100">
                <a:ea typeface="Calibri"/>
                <a:cs typeface="Calibri"/>
              </a:rPr>
              <a:t> M. </a:t>
            </a:r>
            <a:r>
              <a:rPr lang="en-GB" sz="1100" i="1">
                <a:ea typeface="Calibri"/>
                <a:cs typeface="Calibri"/>
              </a:rPr>
              <a:t>Journal of Mathematics Teacher Education </a:t>
            </a:r>
            <a:r>
              <a:rPr lang="en-GB" sz="1100">
                <a:ea typeface="Calibri"/>
                <a:cs typeface="Calibri"/>
              </a:rPr>
              <a:t>2002-02, Vol 10(1), pp.3-22 </a:t>
            </a:r>
          </a:p>
          <a:p>
            <a:r>
              <a:rPr lang="en-GB" sz="1100">
                <a:ea typeface="Calibri"/>
                <a:cs typeface="Calibri"/>
              </a:rPr>
              <a:t>Available at </a:t>
            </a:r>
            <a:r>
              <a:rPr lang="en-GB" sz="1100" u="sng">
                <a:ea typeface="Calibri"/>
                <a:cs typeface="Calibri"/>
                <a:hlinkClick r:id="rId2"/>
              </a:rPr>
              <a:t>https://link-springer-com.ezproxy4.lib.le.ac.uk/article/10.1007/s10857-007-9026-z</a:t>
            </a:r>
            <a:r>
              <a:rPr lang="en-GB" sz="1100">
                <a:ea typeface="Calibri"/>
                <a:cs typeface="Calibri"/>
              </a:rPr>
              <a:t>  </a:t>
            </a:r>
          </a:p>
          <a:p>
            <a:r>
              <a:rPr lang="en-GB" sz="1100">
                <a:ea typeface="Calibri"/>
                <a:cs typeface="Calibri"/>
              </a:rPr>
              <a:t>Consider:</a:t>
            </a:r>
          </a:p>
          <a:p>
            <a:pPr marL="285750" indent="-285750">
              <a:buFont typeface="Symbol"/>
              <a:buChar char="•"/>
            </a:pPr>
            <a:r>
              <a:rPr lang="en-GB" sz="1100">
                <a:ea typeface="Calibri"/>
                <a:cs typeface="Calibri"/>
              </a:rPr>
              <a:t>What do you understand by the ‘attentional skill’ of expert teachers?</a:t>
            </a:r>
          </a:p>
          <a:p>
            <a:pPr marL="285750" indent="-285750">
              <a:buFont typeface="Symbol"/>
              <a:buChar char="•"/>
            </a:pPr>
            <a:r>
              <a:rPr lang="en-GB" sz="1100">
                <a:ea typeface="Calibri"/>
                <a:cs typeface="Calibri"/>
              </a:rPr>
              <a:t>In your scheduled observations have you seen expert teachers adapt in ways like those described in the article?</a:t>
            </a:r>
          </a:p>
          <a:p>
            <a:pPr marL="285750" indent="-285750">
              <a:buFont typeface="Symbol"/>
              <a:buChar char="•"/>
            </a:pPr>
            <a:r>
              <a:rPr lang="en-GB" sz="1100">
                <a:ea typeface="Calibri"/>
                <a:cs typeface="Calibri"/>
              </a:rPr>
              <a:t>Can you think of occasions when you have adapted your teaching like this? </a:t>
            </a:r>
          </a:p>
          <a:p>
            <a:pPr marL="285750" indent="-285750">
              <a:buFont typeface="Symbol"/>
              <a:buChar char="•"/>
            </a:pPr>
            <a:r>
              <a:rPr lang="en-GB" sz="1100">
                <a:ea typeface="Calibri"/>
                <a:cs typeface="Calibri"/>
              </a:rPr>
              <a:t>How does the idea of using your attentional skills in this way fit with the principles of Assessment for Learning? </a:t>
            </a:r>
          </a:p>
          <a:p>
            <a:pPr marL="285750" indent="-285750">
              <a:buFont typeface="Symbol"/>
              <a:buChar char="•"/>
            </a:pPr>
            <a:r>
              <a:rPr lang="en-GB" sz="1100">
                <a:ea typeface="Calibri"/>
                <a:cs typeface="Calibri"/>
              </a:rPr>
              <a:t>How well developed do you think your skills are in this area?</a:t>
            </a:r>
          </a:p>
          <a:p>
            <a:pPr marL="285750" indent="-285750">
              <a:buFont typeface="Symbol"/>
              <a:buChar char="•"/>
            </a:pPr>
            <a:r>
              <a:rPr lang="en-GB" sz="1100">
                <a:ea typeface="Calibri"/>
                <a:cs typeface="Calibri"/>
              </a:rPr>
              <a:t>Do you feel confident in going ‘off script’ and retaining control over the structure and direction of the lesson? </a:t>
            </a:r>
          </a:p>
          <a:p>
            <a:pPr marL="285750" indent="-285750">
              <a:buFont typeface="Symbol"/>
              <a:buChar char="•"/>
            </a:pPr>
            <a:r>
              <a:rPr lang="en-GB" sz="1100">
                <a:ea typeface="Calibri"/>
                <a:cs typeface="Calibri"/>
              </a:rPr>
              <a:t>How do you balance attention to individual pupils’ needs with attention to the class as a whole? </a:t>
            </a:r>
          </a:p>
          <a:p>
            <a:endParaRPr lang="en-GB">
              <a:ea typeface="Calibri"/>
              <a:cs typeface="Calibri"/>
            </a:endParaRPr>
          </a:p>
        </p:txBody>
      </p:sp>
      <p:sp>
        <p:nvSpPr>
          <p:cNvPr id="4" name="Text Placeholder 3">
            <a:extLst>
              <a:ext uri="{FF2B5EF4-FFF2-40B4-BE49-F238E27FC236}">
                <a16:creationId xmlns:a16="http://schemas.microsoft.com/office/drawing/2014/main" id="{583EC693-CCA3-AF81-0FF9-7EAD3DB4BB82}"/>
              </a:ext>
            </a:extLst>
          </p:cNvPr>
          <p:cNvSpPr>
            <a:spLocks noGrp="1"/>
          </p:cNvSpPr>
          <p:nvPr>
            <p:ph type="body" sz="quarter" idx="15"/>
          </p:nvPr>
        </p:nvSpPr>
        <p:spPr/>
        <p:txBody>
          <a:bodyPr vert="horz" lIns="91440" tIns="45720" rIns="91440" bIns="45720" rtlCol="0" anchor="t">
            <a:normAutofit/>
          </a:bodyPr>
          <a:lstStyle/>
          <a:p>
            <a:r>
              <a:rPr lang="en-GB" sz="2000" b="1" err="1">
                <a:ea typeface="Calibri"/>
                <a:cs typeface="Calibri"/>
              </a:rPr>
              <a:t>Talkthru</a:t>
            </a:r>
            <a:r>
              <a:rPr lang="en-GB" sz="2000" b="1">
                <a:ea typeface="Calibri"/>
                <a:cs typeface="Calibri"/>
              </a:rPr>
              <a:t> 26:</a:t>
            </a:r>
            <a:r>
              <a:rPr lang="en-GB" sz="2000">
                <a:ea typeface="Calibri"/>
                <a:cs typeface="Calibri"/>
              </a:rPr>
              <a:t> Adapting lessons ‘in-the-moment’. Talk us through how you have, during a lesson, changed or adapted your plan in response to what you noticed, and how you are building flexibility into your lesson plans whilst retaining key elements.</a:t>
            </a:r>
          </a:p>
        </p:txBody>
      </p:sp>
      <p:sp>
        <p:nvSpPr>
          <p:cNvPr id="5" name="Text Placeholder 4">
            <a:extLst>
              <a:ext uri="{FF2B5EF4-FFF2-40B4-BE49-F238E27FC236}">
                <a16:creationId xmlns:a16="http://schemas.microsoft.com/office/drawing/2014/main" id="{6FDBA28C-AE7D-6BF6-6106-F47BB86D1FEE}"/>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Professional Noticing and Adaptive Teaching</a:t>
            </a:r>
            <a:endParaRPr lang="en-US" sz="2400">
              <a:ea typeface="Calibri"/>
              <a:cs typeface="Calibri"/>
            </a:endParaRPr>
          </a:p>
        </p:txBody>
      </p:sp>
      <p:sp>
        <p:nvSpPr>
          <p:cNvPr id="6" name="Text Placeholder 5">
            <a:extLst>
              <a:ext uri="{FF2B5EF4-FFF2-40B4-BE49-F238E27FC236}">
                <a16:creationId xmlns:a16="http://schemas.microsoft.com/office/drawing/2014/main" id="{4B434D08-1BE6-51BE-329C-B528D65E2C4E}"/>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34</a:t>
            </a:r>
            <a:endParaRPr lang="en-GB"/>
          </a:p>
        </p:txBody>
      </p:sp>
    </p:spTree>
    <p:extLst>
      <p:ext uri="{BB962C8B-B14F-4D97-AF65-F5344CB8AC3E}">
        <p14:creationId xmlns:p14="http://schemas.microsoft.com/office/powerpoint/2010/main" val="2776805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616576-5A18-A05C-B5DD-B6BE68D2EB76}"/>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Professional Noticing and Adaptive Teaching</a:t>
            </a:r>
            <a:endParaRPr lang="en-GB" sz="2400">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FEE115EE-9758-2B39-4805-890DC2E3CFAF}"/>
              </a:ext>
            </a:extLst>
          </p:cNvPr>
          <p:cNvSpPr>
            <a:spLocks noGrp="1"/>
          </p:cNvSpPr>
          <p:nvPr>
            <p:ph type="body" sz="quarter" idx="14"/>
          </p:nvPr>
        </p:nvSpPr>
        <p:spPr/>
        <p:txBody>
          <a:bodyPr vert="horz" lIns="91440" tIns="45720" rIns="91440" bIns="45720" rtlCol="0" anchor="t">
            <a:noAutofit/>
          </a:bodyPr>
          <a:lstStyle/>
          <a:p>
            <a:r>
              <a:rPr lang="en-GB" sz="1600">
                <a:ea typeface="Calibri"/>
                <a:cs typeface="Calibri"/>
              </a:rPr>
              <a:t>At this point in the practicum, student teachers are growing in independence and skill so there should be a clear movement away from detailed step-by-step lesson planning towards a more ‘attentional’ and flexible approach. Every student is different, and the pace of progress will vary considerably. By now, however, there should be less dependence on meticulously scripted, resource-heavy or PowerPoint-driven lessons. </a:t>
            </a:r>
          </a:p>
          <a:p>
            <a:pPr marL="285750" indent="-285750"/>
            <a:r>
              <a:rPr lang="en-GB" sz="1600">
                <a:ea typeface="Calibri"/>
                <a:cs typeface="Calibri"/>
              </a:rPr>
              <a:t>This week, think about responses to pupil need in the classroom, and the adaptation of lessons ‘in-the-moment’. </a:t>
            </a:r>
            <a:endParaRPr lang="en-US" sz="1600">
              <a:ea typeface="Calibri"/>
              <a:cs typeface="Calibri"/>
            </a:endParaRPr>
          </a:p>
          <a:p>
            <a:pPr marL="285750" indent="-285750"/>
            <a:r>
              <a:rPr lang="en-GB" sz="1600">
                <a:ea typeface="Calibri"/>
                <a:cs typeface="Calibri"/>
              </a:rPr>
              <a:t>This attention to pupil activity and the teacher’s response is a key part of formative assessment. In your meeting, reflect upon the skills needed to do that? How can reliance on scripting lessons be reduced in favour of more open, flexible planning? </a:t>
            </a:r>
            <a:r>
              <a:rPr lang="en-GB" sz="1600" i="1">
                <a:ea typeface="Calibri"/>
                <a:cs typeface="Calibri"/>
              </a:rPr>
              <a:t>(F4)</a:t>
            </a:r>
            <a:endParaRPr lang="en-GB" sz="1600">
              <a:ea typeface="Calibri"/>
              <a:cs typeface="Calibri"/>
            </a:endParaRPr>
          </a:p>
        </p:txBody>
      </p:sp>
      <p:sp>
        <p:nvSpPr>
          <p:cNvPr id="4" name="Text Placeholder 3">
            <a:extLst>
              <a:ext uri="{FF2B5EF4-FFF2-40B4-BE49-F238E27FC236}">
                <a16:creationId xmlns:a16="http://schemas.microsoft.com/office/drawing/2014/main" id="{890FC419-9A4E-1D7B-018C-144884D900DB}"/>
              </a:ext>
            </a:extLst>
          </p:cNvPr>
          <p:cNvSpPr>
            <a:spLocks noGrp="1"/>
          </p:cNvSpPr>
          <p:nvPr>
            <p:ph type="body" sz="quarter" idx="17"/>
          </p:nvPr>
        </p:nvSpPr>
        <p:spPr/>
        <p:txBody>
          <a:bodyPr vert="horz" lIns="91440" tIns="45720" rIns="91440" bIns="45720" rtlCol="0" anchor="t">
            <a:normAutofit/>
          </a:bodyPr>
          <a:lstStyle/>
          <a:p>
            <a:pPr>
              <a:buNone/>
            </a:pPr>
            <a:endParaRPr lang="en-GB" sz="1100">
              <a:ea typeface="Calibri" panose="020F0502020204030204"/>
              <a:cs typeface="Calibri" panose="020F0502020204030204"/>
            </a:endParaRPr>
          </a:p>
          <a:p>
            <a:pPr>
              <a:buNone/>
            </a:pPr>
            <a:r>
              <a:rPr lang="en-GB" sz="1100">
                <a:ea typeface="Calibri" panose="020F0502020204030204"/>
                <a:cs typeface="Calibri" panose="020F0502020204030204"/>
              </a:rPr>
              <a:t>During the focussed observation, look at how an expert colleague uses attentional skills to modify the lesson. </a:t>
            </a:r>
          </a:p>
          <a:p>
            <a:pPr>
              <a:buNone/>
            </a:pPr>
            <a:r>
              <a:rPr lang="en-GB" sz="1100">
                <a:ea typeface="Calibri" panose="020F0502020204030204"/>
                <a:cs typeface="Calibri" panose="020F0502020204030204"/>
              </a:rPr>
              <a:t>Perhaps you can agree to make ‘attentional, flexible skills’ a focus for the lesson observation ERF this week. </a:t>
            </a:r>
            <a:endParaRPr lang="en-GB">
              <a:ea typeface="Calibri" panose="020F0502020204030204"/>
              <a:cs typeface="Calibri" panose="020F0502020204030204"/>
            </a:endParaRPr>
          </a:p>
          <a:p>
            <a:pPr>
              <a:buNone/>
            </a:pPr>
            <a:r>
              <a:rPr lang="en-GB" sz="1100">
                <a:ea typeface="Calibri" panose="020F0502020204030204"/>
                <a:cs typeface="Calibri" panose="020F0502020204030204"/>
              </a:rPr>
              <a:t>What attentional skills (i.e., the skills of noticing and responding to pupils’ learning during the lesson) are currently demonstrated? </a:t>
            </a:r>
            <a:endParaRPr lang="en-GB">
              <a:ea typeface="Calibri" panose="020F0502020204030204"/>
              <a:cs typeface="Calibri" panose="020F0502020204030204"/>
            </a:endParaRPr>
          </a:p>
          <a:p>
            <a:pPr>
              <a:buNone/>
            </a:pPr>
            <a:r>
              <a:rPr lang="en-GB" sz="1100">
                <a:ea typeface="Calibri" panose="020F0502020204030204"/>
                <a:cs typeface="Calibri" panose="020F0502020204030204"/>
              </a:rPr>
              <a:t>How could those skills be enhanced?  </a:t>
            </a:r>
            <a:endParaRPr lang="en-GB">
              <a:ea typeface="Calibri"/>
              <a:cs typeface="Calibri"/>
            </a:endParaRPr>
          </a:p>
          <a:p>
            <a:pPr marL="0" indent="0">
              <a:buNone/>
            </a:pPr>
            <a:endParaRPr lang="en-GB">
              <a:ea typeface="Calibri"/>
              <a:cs typeface="Calibri"/>
            </a:endParaRPr>
          </a:p>
        </p:txBody>
      </p:sp>
      <p:sp>
        <p:nvSpPr>
          <p:cNvPr id="5" name="Text Placeholder 4">
            <a:extLst>
              <a:ext uri="{FF2B5EF4-FFF2-40B4-BE49-F238E27FC236}">
                <a16:creationId xmlns:a16="http://schemas.microsoft.com/office/drawing/2014/main" id="{A7B6BE83-2515-CBAB-9793-FADE8A635787}"/>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890A1E70-C8BB-5265-F386-3D7CA8BDAE73}"/>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34</a:t>
            </a:r>
            <a:endParaRPr lang="en-GB"/>
          </a:p>
        </p:txBody>
      </p:sp>
    </p:spTree>
    <p:extLst>
      <p:ext uri="{BB962C8B-B14F-4D97-AF65-F5344CB8AC3E}">
        <p14:creationId xmlns:p14="http://schemas.microsoft.com/office/powerpoint/2010/main" val="3701888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C196BFE-BB76-9970-7B50-57232F6899E2}"/>
              </a:ext>
            </a:extLst>
          </p:cNvPr>
          <p:cNvSpPr>
            <a:spLocks noGrp="1"/>
          </p:cNvSpPr>
          <p:nvPr>
            <p:ph type="body" sz="quarter" idx="13"/>
          </p:nvPr>
        </p:nvSpPr>
        <p:spPr/>
        <p:txBody>
          <a:bodyPr vert="horz" lIns="91440" tIns="45720" rIns="91440" bIns="45720" rtlCol="0" anchor="t">
            <a:normAutofit/>
          </a:bodyPr>
          <a:lstStyle/>
          <a:p>
            <a:r>
              <a:rPr lang="en-GB" sz="2000" b="1">
                <a:ea typeface="Calibri"/>
                <a:cs typeface="Calibri"/>
              </a:rPr>
              <a:t> </a:t>
            </a:r>
            <a:r>
              <a:rPr lang="en-GB" sz="2000">
                <a:ea typeface="Calibri"/>
                <a:cs typeface="Calibri"/>
              </a:rPr>
              <a:t>Observe how the teacher checks current pupil understanding and how this is built on in the lesson. What techniques does the teacher use – e.g., Exposition, Questioning, Modelling, Linking, Steps, Retrieval practice, Spacing, Interleaving, Variation (</a:t>
            </a:r>
            <a:r>
              <a:rPr lang="en-GB" sz="2000" err="1">
                <a:ea typeface="Calibri"/>
                <a:cs typeface="Calibri"/>
              </a:rPr>
              <a:t>Rosenshine</a:t>
            </a:r>
            <a:r>
              <a:rPr lang="en-GB" sz="2000">
                <a:ea typeface="Calibri"/>
                <a:cs typeface="Calibri"/>
              </a:rPr>
              <a:t>); consider how support and challenge are matched with pupils. </a:t>
            </a:r>
            <a:r>
              <a:rPr lang="en-GB" sz="2000" i="1">
                <a:ea typeface="Calibri"/>
                <a:cs typeface="Calibri"/>
              </a:rPr>
              <a:t>(D2)</a:t>
            </a:r>
            <a:endParaRPr lang="en-GB" sz="2000">
              <a:ea typeface="Calibri"/>
              <a:cs typeface="Calibri"/>
            </a:endParaRPr>
          </a:p>
        </p:txBody>
      </p:sp>
      <p:sp>
        <p:nvSpPr>
          <p:cNvPr id="3" name="Text Placeholder 2">
            <a:extLst>
              <a:ext uri="{FF2B5EF4-FFF2-40B4-BE49-F238E27FC236}">
                <a16:creationId xmlns:a16="http://schemas.microsoft.com/office/drawing/2014/main" id="{15E9BAFE-7BBB-54F6-9456-EE20843105C1}"/>
              </a:ext>
            </a:extLst>
          </p:cNvPr>
          <p:cNvSpPr>
            <a:spLocks noGrp="1"/>
          </p:cNvSpPr>
          <p:nvPr>
            <p:ph type="body" sz="quarter" idx="14"/>
          </p:nvPr>
        </p:nvSpPr>
        <p:spPr/>
        <p:txBody>
          <a:bodyPr vert="horz" lIns="91440" tIns="45720" rIns="91440" bIns="45720" rtlCol="0" anchor="t">
            <a:noAutofit/>
          </a:bodyPr>
          <a:lstStyle/>
          <a:p>
            <a:r>
              <a:rPr lang="en-GB">
                <a:ea typeface="Calibri"/>
                <a:cs typeface="Calibri"/>
              </a:rPr>
              <a:t>Back in week 21, we asked you to reflect on your estimation of your groups’ prior learning as you began planning your programme for the placement. By now, you should know your pupils well, and have developed a much clearer sense of how you can build on their existing schemas. </a:t>
            </a:r>
          </a:p>
          <a:p>
            <a:r>
              <a:rPr lang="en-GB" i="1">
                <a:ea typeface="Calibri"/>
                <a:cs typeface="Calibri"/>
              </a:rPr>
              <a:t>Prompts</a:t>
            </a:r>
            <a:endParaRPr lang="en-GB">
              <a:ea typeface="Calibri"/>
              <a:cs typeface="Calibri"/>
            </a:endParaRPr>
          </a:p>
          <a:p>
            <a:r>
              <a:rPr lang="en-GB">
                <a:ea typeface="Calibri"/>
                <a:cs typeface="Calibri"/>
              </a:rPr>
              <a:t>Write about:</a:t>
            </a:r>
          </a:p>
          <a:p>
            <a:pPr marL="285750" indent="-285750">
              <a:buFont typeface="Symbol"/>
              <a:buChar char="•"/>
            </a:pPr>
            <a:r>
              <a:rPr lang="en-GB">
                <a:ea typeface="Calibri"/>
                <a:cs typeface="Calibri"/>
              </a:rPr>
              <a:t>How you have used a range of strategies (e.g., questioning, written work, dialogic teaching etc.) to establish an understanding of prior knowledge – and where there are gaps. </a:t>
            </a:r>
            <a:r>
              <a:rPr lang="en-GB" i="1">
                <a:ea typeface="Calibri"/>
                <a:cs typeface="Calibri"/>
              </a:rPr>
              <a:t>(D4)</a:t>
            </a:r>
            <a:endParaRPr lang="en-GB">
              <a:ea typeface="Calibri"/>
              <a:cs typeface="Calibri"/>
            </a:endParaRPr>
          </a:p>
          <a:p>
            <a:pPr marL="285750" indent="-285750">
              <a:buFont typeface="Symbol"/>
              <a:buChar char="•"/>
            </a:pPr>
            <a:r>
              <a:rPr lang="en-GB">
                <a:ea typeface="Calibri"/>
                <a:cs typeface="Calibri"/>
              </a:rPr>
              <a:t>What you are doing – through planning, delivery and direct response to pupils – to address misconceptions, plug gaps and build more sophisticated understanding.</a:t>
            </a:r>
          </a:p>
          <a:p>
            <a:endParaRPr lang="en-GB">
              <a:ea typeface="Calibri"/>
              <a:cs typeface="Calibri"/>
            </a:endParaRPr>
          </a:p>
        </p:txBody>
      </p:sp>
      <p:sp>
        <p:nvSpPr>
          <p:cNvPr id="4" name="Text Placeholder 3">
            <a:extLst>
              <a:ext uri="{FF2B5EF4-FFF2-40B4-BE49-F238E27FC236}">
                <a16:creationId xmlns:a16="http://schemas.microsoft.com/office/drawing/2014/main" id="{9B695B6E-6A17-BFBA-A0F4-E759B5B731F3}"/>
              </a:ext>
            </a:extLst>
          </p:cNvPr>
          <p:cNvSpPr>
            <a:spLocks noGrp="1"/>
          </p:cNvSpPr>
          <p:nvPr>
            <p:ph type="body" sz="quarter" idx="15"/>
          </p:nvPr>
        </p:nvSpPr>
        <p:spPr/>
        <p:txBody>
          <a:bodyPr vert="horz" lIns="91440" tIns="45720" rIns="91440" bIns="45720" rtlCol="0" anchor="t">
            <a:normAutofit/>
          </a:bodyPr>
          <a:lstStyle/>
          <a:p>
            <a:r>
              <a:rPr lang="en-GB" sz="1800" b="1" err="1">
                <a:ea typeface="Calibri"/>
                <a:cs typeface="Calibri"/>
              </a:rPr>
              <a:t>Talkthru</a:t>
            </a:r>
            <a:r>
              <a:rPr lang="en-GB" sz="1800" b="1">
                <a:ea typeface="Calibri"/>
                <a:cs typeface="Calibri"/>
              </a:rPr>
              <a:t> 29:</a:t>
            </a:r>
            <a:r>
              <a:rPr lang="en-GB" sz="1800">
                <a:ea typeface="Calibri"/>
                <a:cs typeface="Calibri"/>
              </a:rPr>
              <a:t> Talk us through how you have gauged pupils’ current understanding, the techniques you have selected to use in your teaching and how you decide on the level of challenge in your lessons. What pedagogical perspectives inform your planning? </a:t>
            </a:r>
            <a:r>
              <a:rPr lang="en-GB" sz="1800" i="1">
                <a:ea typeface="Calibri"/>
                <a:cs typeface="Calibri"/>
              </a:rPr>
              <a:t>(D4, D7)</a:t>
            </a:r>
            <a:endParaRPr lang="en-GB" sz="1800">
              <a:ea typeface="Calibri"/>
              <a:cs typeface="Calibri"/>
            </a:endParaRPr>
          </a:p>
        </p:txBody>
      </p:sp>
      <p:sp>
        <p:nvSpPr>
          <p:cNvPr id="5" name="Text Placeholder 4">
            <a:extLst>
              <a:ext uri="{FF2B5EF4-FFF2-40B4-BE49-F238E27FC236}">
                <a16:creationId xmlns:a16="http://schemas.microsoft.com/office/drawing/2014/main" id="{FA41F2F0-501F-EBDE-9D68-1B2E722F97C8}"/>
              </a:ext>
            </a:extLst>
          </p:cNvPr>
          <p:cNvSpPr>
            <a:spLocks noGrp="1"/>
          </p:cNvSpPr>
          <p:nvPr>
            <p:ph type="body" sz="quarter" idx="16"/>
          </p:nvPr>
        </p:nvSpPr>
        <p:spPr/>
        <p:txBody>
          <a:bodyPr vert="horz" lIns="91440" tIns="45720" rIns="91440" bIns="45720" rtlCol="0" anchor="t">
            <a:normAutofit/>
          </a:bodyPr>
          <a:lstStyle/>
          <a:p>
            <a:r>
              <a:rPr lang="en-GB" b="1">
                <a:ea typeface="Calibri"/>
                <a:cs typeface="Calibri"/>
              </a:rPr>
              <a:t>Understanding prior learning</a:t>
            </a:r>
            <a:endParaRPr lang="en-US"/>
          </a:p>
        </p:txBody>
      </p:sp>
      <p:sp>
        <p:nvSpPr>
          <p:cNvPr id="6" name="Text Placeholder 5">
            <a:extLst>
              <a:ext uri="{FF2B5EF4-FFF2-40B4-BE49-F238E27FC236}">
                <a16:creationId xmlns:a16="http://schemas.microsoft.com/office/drawing/2014/main" id="{5257B2A9-76D8-436D-BF3C-F63EB8A2B968}"/>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35</a:t>
            </a:r>
            <a:endParaRPr lang="en-GB"/>
          </a:p>
        </p:txBody>
      </p:sp>
    </p:spTree>
    <p:extLst>
      <p:ext uri="{BB962C8B-B14F-4D97-AF65-F5344CB8AC3E}">
        <p14:creationId xmlns:p14="http://schemas.microsoft.com/office/powerpoint/2010/main" val="807803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38C244-3594-BC3C-0818-6A0D99E39C35}"/>
              </a:ext>
            </a:extLst>
          </p:cNvPr>
          <p:cNvSpPr>
            <a:spLocks noGrp="1"/>
          </p:cNvSpPr>
          <p:nvPr>
            <p:ph type="body" sz="quarter" idx="16"/>
          </p:nvPr>
        </p:nvSpPr>
        <p:spPr/>
        <p:txBody>
          <a:bodyPr/>
          <a:lstStyle/>
          <a:p>
            <a:r>
              <a:rPr lang="en-GB" sz="2800" b="1" baseline="0">
                <a:latin typeface="Calibri"/>
              </a:rPr>
              <a:t>Understanding prior learning</a:t>
            </a:r>
            <a:endParaRPr lang="en-GB"/>
          </a:p>
        </p:txBody>
      </p:sp>
      <p:sp>
        <p:nvSpPr>
          <p:cNvPr id="3" name="Text Placeholder 2">
            <a:extLst>
              <a:ext uri="{FF2B5EF4-FFF2-40B4-BE49-F238E27FC236}">
                <a16:creationId xmlns:a16="http://schemas.microsoft.com/office/drawing/2014/main" id="{C3449F6A-5A00-5967-59E7-AADBFD9AB553}"/>
              </a:ext>
            </a:extLst>
          </p:cNvPr>
          <p:cNvSpPr>
            <a:spLocks noGrp="1"/>
          </p:cNvSpPr>
          <p:nvPr>
            <p:ph type="body" sz="quarter" idx="14"/>
          </p:nvPr>
        </p:nvSpPr>
        <p:spPr/>
        <p:txBody>
          <a:bodyPr vert="horz" lIns="91440" tIns="45720" rIns="91440" bIns="45720" rtlCol="0" anchor="t">
            <a:normAutofit/>
          </a:bodyPr>
          <a:lstStyle/>
          <a:p>
            <a:r>
              <a:rPr lang="en-GB" sz="1800">
                <a:ea typeface="Calibri"/>
                <a:cs typeface="Calibri"/>
              </a:rPr>
              <a:t>The focus this week is on the importance of understanding (and making use of) pupils’ prior learning.</a:t>
            </a:r>
          </a:p>
          <a:p>
            <a:r>
              <a:rPr lang="en-GB" sz="1800">
                <a:ea typeface="Calibri"/>
                <a:cs typeface="Calibri"/>
              </a:rPr>
              <a:t>In the weekly meeting, you can discuss  and consider the impact of prior learning across different age ranges within the school. Have your expectations about prior learning changed through the experience of teaching? What are the challenges involved in dovetailing new lessons with pupils’ existing knowledge and/or skills? </a:t>
            </a:r>
            <a:r>
              <a:rPr lang="en-GB" sz="1800" i="1">
                <a:ea typeface="Calibri"/>
                <a:cs typeface="Calibri"/>
              </a:rPr>
              <a:t>(D4)</a:t>
            </a:r>
            <a:endParaRPr lang="en-GB" sz="1800">
              <a:ea typeface="Calibri"/>
              <a:cs typeface="Calibri"/>
            </a:endParaRPr>
          </a:p>
        </p:txBody>
      </p:sp>
      <p:sp>
        <p:nvSpPr>
          <p:cNvPr id="4" name="Text Placeholder 3">
            <a:extLst>
              <a:ext uri="{FF2B5EF4-FFF2-40B4-BE49-F238E27FC236}">
                <a16:creationId xmlns:a16="http://schemas.microsoft.com/office/drawing/2014/main" id="{3F4A582D-1B88-E188-6A5B-3A8CCC794112}"/>
              </a:ext>
            </a:extLst>
          </p:cNvPr>
          <p:cNvSpPr>
            <a:spLocks noGrp="1"/>
          </p:cNvSpPr>
          <p:nvPr>
            <p:ph type="body" sz="quarter" idx="17"/>
          </p:nvPr>
        </p:nvSpPr>
        <p:spPr/>
        <p:txBody>
          <a:bodyPr vert="horz" lIns="91440" tIns="45720" rIns="91440" bIns="45720" rtlCol="0" anchor="t">
            <a:normAutofit/>
          </a:bodyPr>
          <a:lstStyle/>
          <a:p>
            <a:pPr marL="0" indent="0">
              <a:buNone/>
            </a:pPr>
            <a:r>
              <a:rPr lang="en-GB">
                <a:ea typeface="Calibri" panose="020F0502020204030204"/>
                <a:cs typeface="Calibri" panose="020F0502020204030204"/>
              </a:rPr>
              <a:t>When teaching, do you test, discuss and reinforce prior knowledge during most lessons? </a:t>
            </a:r>
          </a:p>
          <a:p>
            <a:pPr marL="0" indent="0">
              <a:buNone/>
            </a:pPr>
            <a:r>
              <a:rPr lang="en-GB">
                <a:ea typeface="Calibri" panose="020F0502020204030204"/>
                <a:cs typeface="Calibri" panose="020F0502020204030204"/>
              </a:rPr>
              <a:t>What strategies do you employ to manage prior learning and how do you build on existing schema? </a:t>
            </a:r>
          </a:p>
          <a:p>
            <a:pPr marL="0" indent="0">
              <a:buNone/>
            </a:pPr>
            <a:r>
              <a:rPr lang="en-GB">
                <a:ea typeface="Calibri" panose="020F0502020204030204"/>
                <a:cs typeface="Calibri" panose="020F0502020204030204"/>
              </a:rPr>
              <a:t>Do you feel confident with all your classes that you understand of the range of prior learning across the class, and can you take differences in current pupil understanding into account through adaptive teaching? </a:t>
            </a:r>
            <a:r>
              <a:rPr lang="en-GB" i="1">
                <a:ea typeface="Calibri" panose="020F0502020204030204"/>
                <a:cs typeface="Calibri" panose="020F0502020204030204"/>
              </a:rPr>
              <a:t>(D5)</a:t>
            </a:r>
            <a:endParaRPr lang="en-GB">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D0FE5F8D-E041-04BD-1FAA-0E6C588BCFCC}"/>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BCD358D3-FE8C-2555-4BC6-425DD3B6DF19}"/>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35</a:t>
            </a:r>
            <a:endParaRPr lang="en-GB"/>
          </a:p>
        </p:txBody>
      </p:sp>
    </p:spTree>
    <p:extLst>
      <p:ext uri="{BB962C8B-B14F-4D97-AF65-F5344CB8AC3E}">
        <p14:creationId xmlns:p14="http://schemas.microsoft.com/office/powerpoint/2010/main" val="151359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F3411A80-C80D-4A8F-96EC-E6C562518C2F}"/>
              </a:ext>
            </a:extLst>
          </p:cNvPr>
          <p:cNvSpPr>
            <a:spLocks noGrp="1"/>
          </p:cNvSpPr>
          <p:nvPr>
            <p:ph type="body" sz="quarter" idx="13"/>
          </p:nvPr>
        </p:nvSpPr>
        <p:spPr/>
        <p:txBody>
          <a:bodyPr>
            <a:normAutofit fontScale="85000" lnSpcReduction="10000"/>
          </a:bodyPr>
          <a:lstStyle/>
          <a:p>
            <a:pPr algn="l">
              <a:lnSpc>
                <a:spcPct val="150000"/>
              </a:lnSpc>
              <a:spcAft>
                <a:spcPts val="300"/>
              </a:spcAft>
            </a:pPr>
            <a:r>
              <a:rPr lang="en-GB" sz="1800" b="1">
                <a:effectLst/>
                <a:latin typeface="Calibri" panose="020F0502020204030204" pitchFamily="34" charset="0"/>
                <a:ea typeface="Times New Roman" panose="02020603050405020304" pitchFamily="18" charset="0"/>
                <a:cs typeface="Times New Roman" panose="02020603050405020304" pitchFamily="18" charset="0"/>
              </a:rPr>
              <a:t>Focus of observation: </a:t>
            </a:r>
            <a:r>
              <a:rPr lang="en-GB" sz="1800">
                <a:effectLst/>
                <a:latin typeface="Calibri" panose="020F0502020204030204" pitchFamily="34" charset="0"/>
                <a:ea typeface="Times New Roman" panose="02020603050405020304" pitchFamily="18" charset="0"/>
                <a:cs typeface="Times New Roman" panose="02020603050405020304" pitchFamily="18" charset="0"/>
              </a:rPr>
              <a:t>The art of observation</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The CCF says you should have opportunities to ‘observe how expert colleagues … and deconstruct this approach’. Classrooms are dynamic environments, with many interactions and implicit as well as explicit communication. This makes observation a complex undertaking, especially if you wish to make inferences about learning, which cannot be seen directly. </a:t>
            </a:r>
          </a:p>
          <a:p>
            <a:endParaRPr lang="en-GB" sz="1800">
              <a:latin typeface="Calibri" panose="020F0502020204030204" pitchFamily="34" charset="0"/>
              <a:ea typeface="Times New Roman" panose="02020603050405020304" pitchFamily="18" charset="0"/>
              <a:cs typeface="Times New Roman" panose="02020603050405020304" pitchFamily="18" charset="0"/>
            </a:endParaRPr>
          </a:p>
          <a:p>
            <a:r>
              <a:rPr lang="en-GB" sz="1800">
                <a:effectLst/>
                <a:latin typeface="Calibri" panose="020F0502020204030204" pitchFamily="34" charset="0"/>
                <a:ea typeface="Times New Roman" panose="02020603050405020304" pitchFamily="18" charset="0"/>
                <a:cs typeface="Times New Roman" panose="02020603050405020304" pitchFamily="18" charset="0"/>
              </a:rPr>
              <a:t>Review different ways of observing, such as: reconstructing a lesson plan, a close focus on a small group of pupils, noting in detail what is said/done, completing work set, focussing on a particular aspect such as questioning, remembering what you focus on changes what you notice. </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With you co-tutor’s agreement, design a lesson observation approach that you think will provide evidence about pupil learning, then undertake and discuss. </a:t>
            </a:r>
          </a:p>
        </p:txBody>
      </p:sp>
      <p:sp>
        <p:nvSpPr>
          <p:cNvPr id="5" name="Text Placeholder 4">
            <a:extLst>
              <a:ext uri="{FF2B5EF4-FFF2-40B4-BE49-F238E27FC236}">
                <a16:creationId xmlns:a16="http://schemas.microsoft.com/office/drawing/2014/main" id="{BAE490DE-0609-42BE-B280-271CD336891E}"/>
              </a:ext>
            </a:extLst>
          </p:cNvPr>
          <p:cNvSpPr>
            <a:spLocks noGrp="1"/>
          </p:cNvSpPr>
          <p:nvPr>
            <p:ph type="body" sz="quarter" idx="14"/>
          </p:nvPr>
        </p:nvSpPr>
        <p:spPr/>
        <p:txBody>
          <a:bodyPr>
            <a:normAutofit fontScale="70000" lnSpcReduction="20000"/>
          </a:bodyPr>
          <a:lstStyle/>
          <a:p>
            <a:pPr algn="l">
              <a:lnSpc>
                <a:spcPct val="150000"/>
              </a:lnSpc>
              <a:spcAft>
                <a:spcPts val="300"/>
              </a:spcAft>
            </a:pPr>
            <a:r>
              <a:rPr lang="en-GB" sz="1100">
                <a:effectLst/>
                <a:latin typeface="Calibri" panose="020F0502020204030204" pitchFamily="34" charset="0"/>
                <a:ea typeface="Times New Roman" panose="02020603050405020304" pitchFamily="18" charset="0"/>
                <a:cs typeface="Times New Roman" panose="02020603050405020304" pitchFamily="18" charset="0"/>
              </a:rPr>
              <a:t>Starting Phase B is a useful moment to reflect on your own progress as a professional.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300"/>
              </a:spcAft>
            </a:pPr>
            <a:r>
              <a:rPr lang="en-GB" sz="1100">
                <a:effectLst/>
                <a:latin typeface="Calibri" panose="020F0502020204030204" pitchFamily="34" charset="0"/>
                <a:ea typeface="Times New Roman" panose="02020603050405020304" pitchFamily="18" charset="0"/>
                <a:cs typeface="Times New Roman" panose="02020603050405020304" pitchFamily="18" charset="0"/>
              </a:rPr>
              <a:t>Think back to your experience of initial orientation in Phase A, and consider:</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Your level of confidence and understanding as you begin Phase B – for example: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What has your time in Phase A taught you to notice (or to look for) as you walk around the school for the first time?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Are you better at asking useful questions and seeking out key information? Give some examples.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Times New Roman" panose="02020603050405020304" pitchFamily="18" charset="0"/>
              </a:rPr>
              <a:t>Your persona as a professional</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Calibri" panose="020F0502020204030204" pitchFamily="34" charset="0"/>
              </a:rPr>
              <a:t>How you enact the standards set out in Part 2 of the Teachers’ Standards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Calibri" panose="020F0502020204030204" pitchFamily="34" charset="0"/>
              </a:rPr>
              <a:t>How others might interpret your actions.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buFont typeface="Symbol" panose="05050102010706020507" pitchFamily="18" charset="2"/>
              <a:buChar char=""/>
            </a:pPr>
            <a:r>
              <a:rPr lang="en-GB" sz="1100">
                <a:effectLst/>
                <a:latin typeface="Calibri" panose="020F0502020204030204" pitchFamily="34" charset="0"/>
                <a:ea typeface="Times New Roman" panose="02020603050405020304" pitchFamily="18" charset="0"/>
                <a:cs typeface="Calibri" panose="020F0502020204030204" pitchFamily="34" charset="0"/>
              </a:rPr>
              <a:t>Your time and task management skills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Calibri" panose="020F0502020204030204" pitchFamily="34" charset="0"/>
              </a:rPr>
              <a:t>Now you are moving into a higher teaching load, what approaches and skills can you bring to Phase B to support work-life balance and wellbeing</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300"/>
              </a:spcAft>
            </a:pPr>
            <a:r>
              <a:rPr lang="en-GB" sz="1100">
                <a:effectLst/>
                <a:latin typeface="Calibri" panose="020F0502020204030204" pitchFamily="34" charset="0"/>
                <a:ea typeface="Times New Roman" panose="02020603050405020304" pitchFamily="18" charset="0"/>
                <a:cs typeface="Times New Roman" panose="02020603050405020304" pitchFamily="18" charset="0"/>
              </a:rPr>
              <a:t>Think about the differences and similarities between your Phase A and Phase B schools - especially:</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Overall culture and approach.</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Philosophies of teaching and learning.</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l">
              <a:lnSpc>
                <a:spcPct val="150000"/>
              </a:lnSpc>
              <a:buFont typeface="Courier New" panose="02070309020205020404" pitchFamily="49" charset="0"/>
              <a:buChar char="o"/>
            </a:pPr>
            <a:r>
              <a:rPr lang="en-GB" sz="1100">
                <a:effectLst/>
                <a:latin typeface="Calibri" panose="020F0502020204030204" pitchFamily="34" charset="0"/>
                <a:ea typeface="Times New Roman" panose="02020603050405020304" pitchFamily="18" charset="0"/>
                <a:cs typeface="Times New Roman" panose="02020603050405020304" pitchFamily="18" charset="0"/>
              </a:rPr>
              <a:t>Behaviour expectations and policies.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Text Placeholder 5">
            <a:extLst>
              <a:ext uri="{FF2B5EF4-FFF2-40B4-BE49-F238E27FC236}">
                <a16:creationId xmlns:a16="http://schemas.microsoft.com/office/drawing/2014/main" id="{2B1EFD21-86A0-46B7-AE7D-4BD63AC55A28}"/>
              </a:ext>
            </a:extLst>
          </p:cNvPr>
          <p:cNvSpPr>
            <a:spLocks noGrp="1"/>
          </p:cNvSpPr>
          <p:nvPr>
            <p:ph type="body" sz="quarter" idx="15"/>
          </p:nvPr>
        </p:nvSpPr>
        <p:spPr/>
        <p:txBody>
          <a:bodyPr/>
          <a:lstStyle/>
          <a:p>
            <a:pPr algn="l">
              <a:lnSpc>
                <a:spcPct val="150000"/>
              </a:lnSpc>
            </a:pPr>
            <a:r>
              <a:rPr lang="en-GB" sz="1800" b="1"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a:effectLst/>
                <a:latin typeface="Calibri" panose="020F0502020204030204" pitchFamily="34" charset="0"/>
                <a:ea typeface="Times New Roman" panose="02020603050405020304" pitchFamily="18" charset="0"/>
                <a:cs typeface="Times New Roman" panose="02020603050405020304" pitchFamily="18" charset="0"/>
              </a:rPr>
              <a:t> 20: Safeguarding. </a:t>
            </a:r>
            <a:r>
              <a:rPr lang="en-GB" sz="1800">
                <a:effectLst/>
                <a:latin typeface="Calibri" panose="020F0502020204030204" pitchFamily="34" charset="0"/>
                <a:ea typeface="Times New Roman" panose="02020603050405020304" pitchFamily="18" charset="0"/>
                <a:cs typeface="Times New Roman" panose="02020603050405020304" pitchFamily="18" charset="0"/>
              </a:rPr>
              <a:t>Talk us through your understanding of the safeguarding policies in this school and the roles of key staff for safeguarding.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(PPC)</a:t>
            </a:r>
            <a:endParaRPr lang="en-GB"/>
          </a:p>
        </p:txBody>
      </p:sp>
      <p:sp>
        <p:nvSpPr>
          <p:cNvPr id="9" name="Text Placeholder 8">
            <a:extLst>
              <a:ext uri="{FF2B5EF4-FFF2-40B4-BE49-F238E27FC236}">
                <a16:creationId xmlns:a16="http://schemas.microsoft.com/office/drawing/2014/main" id="{405D9806-4EA7-4889-8ACF-C95CC4E68C86}"/>
              </a:ext>
            </a:extLst>
          </p:cNvPr>
          <p:cNvSpPr>
            <a:spLocks noGrp="1"/>
          </p:cNvSpPr>
          <p:nvPr>
            <p:ph type="body" sz="quarter" idx="16"/>
          </p:nvPr>
        </p:nvSpPr>
        <p:spPr/>
        <p:txBody>
          <a:bodyPr/>
          <a:lstStyle/>
          <a:p>
            <a:r>
              <a:rPr lang="en-GB" sz="2800" b="1">
                <a:effectLst/>
                <a:latin typeface="Calibri" panose="020F0502020204030204" pitchFamily="34" charset="0"/>
                <a:ea typeface="Times New Roman" panose="02020603050405020304" pitchFamily="18" charset="0"/>
                <a:cs typeface="Times New Roman" panose="02020603050405020304" pitchFamily="18" charset="0"/>
              </a:rPr>
              <a:t>Preparation and self-awareness</a:t>
            </a:r>
            <a:endParaRPr lang="en-GB"/>
          </a:p>
        </p:txBody>
      </p:sp>
      <p:sp>
        <p:nvSpPr>
          <p:cNvPr id="8" name="Text Placeholder 7">
            <a:extLst>
              <a:ext uri="{FF2B5EF4-FFF2-40B4-BE49-F238E27FC236}">
                <a16:creationId xmlns:a16="http://schemas.microsoft.com/office/drawing/2014/main" id="{37BA3DFD-B3CE-4DAD-830E-F09E9D5622DF}"/>
              </a:ext>
            </a:extLst>
          </p:cNvPr>
          <p:cNvSpPr>
            <a:spLocks noGrp="1"/>
          </p:cNvSpPr>
          <p:nvPr>
            <p:ph type="body" sz="quarter" idx="19"/>
          </p:nvPr>
        </p:nvSpPr>
        <p:spPr/>
        <p:txBody>
          <a:bodyPr>
            <a:normAutofit/>
          </a:bodyPr>
          <a:lstStyle/>
          <a:p>
            <a:r>
              <a:rPr lang="en-GB"/>
              <a:t>24</a:t>
            </a:r>
          </a:p>
        </p:txBody>
      </p:sp>
    </p:spTree>
    <p:extLst>
      <p:ext uri="{BB962C8B-B14F-4D97-AF65-F5344CB8AC3E}">
        <p14:creationId xmlns:p14="http://schemas.microsoft.com/office/powerpoint/2010/main" val="992599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87BF39-053F-EDB9-DE15-22DEFC848E9C}"/>
              </a:ext>
            </a:extLst>
          </p:cNvPr>
          <p:cNvSpPr>
            <a:spLocks noGrp="1"/>
          </p:cNvSpPr>
          <p:nvPr>
            <p:ph type="body" sz="quarter" idx="13"/>
          </p:nvPr>
        </p:nvSpPr>
        <p:spPr/>
        <p:txBody>
          <a:bodyPr vert="horz" lIns="91440" tIns="45720" rIns="91440" bIns="45720" rtlCol="0" anchor="t">
            <a:normAutofit/>
          </a:bodyPr>
          <a:lstStyle/>
          <a:p>
            <a:r>
              <a:rPr lang="en-GB" b="1">
                <a:ea typeface="Calibri"/>
                <a:cs typeface="Calibri"/>
              </a:rPr>
              <a:t>Focus of observation or activity: </a:t>
            </a:r>
            <a:r>
              <a:rPr lang="en-GB">
                <a:ea typeface="Calibri"/>
                <a:cs typeface="Calibri"/>
              </a:rPr>
              <a:t>Professional Behaviours – within this broad area, a free choice this week. Choose an activity or focussed observation that you will find useful that is not part of your day-to-day routines.</a:t>
            </a:r>
          </a:p>
          <a:p>
            <a:r>
              <a:rPr lang="en-GB">
                <a:ea typeface="Calibri"/>
                <a:cs typeface="Calibri"/>
              </a:rPr>
              <a:t>If the opportunity arises, observe (and deconstruct) how experts communicate with parents and carers proactively and make effective use of parents’ evenings to engage parents and carers in their children’s schooling</a:t>
            </a:r>
            <a:endParaRPr lang="en-GB"/>
          </a:p>
          <a:p>
            <a:endParaRPr lang="en-GB">
              <a:ea typeface="Calibri"/>
              <a:cs typeface="Calibri"/>
            </a:endParaRPr>
          </a:p>
        </p:txBody>
      </p:sp>
      <p:sp>
        <p:nvSpPr>
          <p:cNvPr id="3" name="Text Placeholder 2">
            <a:extLst>
              <a:ext uri="{FF2B5EF4-FFF2-40B4-BE49-F238E27FC236}">
                <a16:creationId xmlns:a16="http://schemas.microsoft.com/office/drawing/2014/main" id="{0234CA2B-F856-E44C-3846-4FD1EBC04EE9}"/>
              </a:ext>
            </a:extLst>
          </p:cNvPr>
          <p:cNvSpPr>
            <a:spLocks noGrp="1"/>
          </p:cNvSpPr>
          <p:nvPr>
            <p:ph type="body" sz="quarter" idx="14"/>
          </p:nvPr>
        </p:nvSpPr>
        <p:spPr/>
        <p:txBody>
          <a:bodyPr vert="horz" lIns="91440" tIns="45720" rIns="91440" bIns="45720" rtlCol="0" anchor="t">
            <a:normAutofit fontScale="92500" lnSpcReduction="10000"/>
          </a:bodyPr>
          <a:lstStyle/>
          <a:p>
            <a:r>
              <a:rPr lang="en-GB" sz="1100">
                <a:ea typeface="Calibri"/>
                <a:cs typeface="Calibri"/>
              </a:rPr>
              <a:t>CCF 8 (pp.29-30) identifies the following aids to effective professional development: </a:t>
            </a:r>
          </a:p>
          <a:p>
            <a:pPr marL="285750" indent="-285750">
              <a:buFont typeface="Symbol"/>
              <a:buChar char="•"/>
            </a:pPr>
            <a:r>
              <a:rPr lang="en-GB" sz="1100">
                <a:ea typeface="Calibri"/>
                <a:cs typeface="Calibri"/>
              </a:rPr>
              <a:t>expert support or coaching and opportunities for collaboration </a:t>
            </a:r>
          </a:p>
          <a:p>
            <a:pPr marL="285750" indent="-285750">
              <a:buFont typeface="Symbol"/>
              <a:buChar char="•"/>
            </a:pPr>
            <a:r>
              <a:rPr lang="en-GB" sz="1100">
                <a:ea typeface="Calibri"/>
                <a:cs typeface="Calibri"/>
              </a:rPr>
              <a:t>reflective practice</a:t>
            </a:r>
          </a:p>
          <a:p>
            <a:pPr marL="285750" indent="-285750">
              <a:buFont typeface="Symbol"/>
              <a:buChar char="•"/>
            </a:pPr>
            <a:r>
              <a:rPr lang="en-GB" sz="1100">
                <a:ea typeface="Calibri"/>
                <a:cs typeface="Calibri"/>
              </a:rPr>
              <a:t>feedback from and observation of experienced colleagues, </a:t>
            </a:r>
          </a:p>
          <a:p>
            <a:pPr marL="285750" indent="-285750">
              <a:buFont typeface="Symbol"/>
              <a:buChar char="•"/>
            </a:pPr>
            <a:r>
              <a:rPr lang="en-GB" sz="1100">
                <a:ea typeface="Calibri"/>
                <a:cs typeface="Calibri"/>
              </a:rPr>
              <a:t>professional debate </a:t>
            </a:r>
          </a:p>
          <a:p>
            <a:pPr marL="285750" indent="-285750">
              <a:buFont typeface="Symbol"/>
              <a:buChar char="•"/>
            </a:pPr>
            <a:r>
              <a:rPr lang="en-GB" sz="1100">
                <a:ea typeface="Calibri"/>
                <a:cs typeface="Calibri"/>
              </a:rPr>
              <a:t>learning from educational research </a:t>
            </a:r>
          </a:p>
          <a:p>
            <a:r>
              <a:rPr lang="en-GB" sz="1100">
                <a:ea typeface="Calibri"/>
                <a:cs typeface="Calibri"/>
              </a:rPr>
              <a:t>CCF 8 goes on to suggest Professional Behaviours that would typically fall outside your usual subject teaching. For example:</a:t>
            </a:r>
          </a:p>
          <a:p>
            <a:pPr marL="285750" indent="-285750">
              <a:buFont typeface="Symbol"/>
              <a:buChar char="•"/>
            </a:pPr>
            <a:r>
              <a:rPr lang="en-GB" sz="1100">
                <a:ea typeface="Calibri"/>
                <a:cs typeface="Calibri"/>
              </a:rPr>
              <a:t>Engaging in wider school activities/events, contributing to school culture</a:t>
            </a:r>
          </a:p>
          <a:p>
            <a:pPr marL="285750" indent="-285750">
              <a:buFont typeface="Symbol"/>
              <a:buChar char="•"/>
            </a:pPr>
            <a:r>
              <a:rPr lang="en-GB" sz="1100">
                <a:ea typeface="Calibri"/>
                <a:cs typeface="Calibri"/>
              </a:rPr>
              <a:t>Engaging in school training opportunities</a:t>
            </a:r>
          </a:p>
          <a:p>
            <a:pPr marL="285750" indent="-285750">
              <a:buFont typeface="Symbol"/>
              <a:buChar char="•"/>
            </a:pPr>
            <a:r>
              <a:rPr lang="en-GB" sz="1100">
                <a:ea typeface="Calibri"/>
                <a:cs typeface="Calibri"/>
              </a:rPr>
              <a:t>Working with parents, carers and families</a:t>
            </a:r>
          </a:p>
          <a:p>
            <a:pPr marL="285750" indent="-285750">
              <a:buFont typeface="Symbol"/>
              <a:buChar char="•"/>
            </a:pPr>
            <a:r>
              <a:rPr lang="en-GB" sz="1100">
                <a:ea typeface="Calibri"/>
                <a:cs typeface="Calibri"/>
              </a:rPr>
              <a:t>Doing structured work with TAs</a:t>
            </a:r>
          </a:p>
          <a:p>
            <a:pPr marL="285750" indent="-285750">
              <a:buFont typeface="Symbol"/>
              <a:buChar char="•"/>
            </a:pPr>
            <a:r>
              <a:rPr lang="en-GB" sz="1100">
                <a:ea typeface="Calibri"/>
                <a:cs typeface="Calibri"/>
              </a:rPr>
              <a:t>Working with SENCOs, pastoral leaders, careers advisers and other non-curriculum specialists</a:t>
            </a:r>
          </a:p>
          <a:p>
            <a:pPr marL="285750" indent="-285750">
              <a:buFont typeface="Symbol"/>
              <a:buChar char="•"/>
            </a:pPr>
            <a:r>
              <a:rPr lang="en-GB" sz="1100">
                <a:ea typeface="Calibri"/>
                <a:cs typeface="Calibri"/>
              </a:rPr>
              <a:t>Participating in wider networks (e.g., subject associations)</a:t>
            </a:r>
          </a:p>
          <a:p>
            <a:r>
              <a:rPr lang="en-GB" sz="1100" i="1">
                <a:ea typeface="Calibri"/>
                <a:cs typeface="Calibri"/>
              </a:rPr>
              <a:t>Prompts</a:t>
            </a:r>
            <a:endParaRPr lang="en-GB" sz="1100">
              <a:ea typeface="Calibri"/>
              <a:cs typeface="Calibri"/>
            </a:endParaRPr>
          </a:p>
          <a:p>
            <a:pPr marL="285750" indent="-285750">
              <a:buFont typeface="Symbol"/>
              <a:buChar char="•"/>
            </a:pPr>
            <a:r>
              <a:rPr lang="en-GB" sz="1100">
                <a:ea typeface="Calibri"/>
                <a:cs typeface="Calibri"/>
              </a:rPr>
              <a:t>Reflect on how you have engaged with these professional aspects of teaching so far. </a:t>
            </a:r>
          </a:p>
          <a:p>
            <a:pPr marL="285750" indent="-285750">
              <a:buFont typeface="Symbol"/>
              <a:buChar char="•"/>
            </a:pPr>
            <a:r>
              <a:rPr lang="en-GB" sz="1100">
                <a:ea typeface="Calibri"/>
                <a:cs typeface="Calibri"/>
              </a:rPr>
              <a:t>Explore your immediate, medium-term and longer-term priorities for development in these areas. </a:t>
            </a:r>
          </a:p>
          <a:p>
            <a:endParaRPr lang="en-GB">
              <a:ea typeface="Calibri"/>
              <a:cs typeface="Calibri"/>
            </a:endParaRPr>
          </a:p>
        </p:txBody>
      </p:sp>
      <p:sp>
        <p:nvSpPr>
          <p:cNvPr id="4" name="Text Placeholder 3">
            <a:extLst>
              <a:ext uri="{FF2B5EF4-FFF2-40B4-BE49-F238E27FC236}">
                <a16:creationId xmlns:a16="http://schemas.microsoft.com/office/drawing/2014/main" id="{DB4E6A95-A4EF-6BF6-BDEE-ADAA626AAF39}"/>
              </a:ext>
            </a:extLst>
          </p:cNvPr>
          <p:cNvSpPr>
            <a:spLocks noGrp="1"/>
          </p:cNvSpPr>
          <p:nvPr>
            <p:ph type="body" sz="quarter" idx="15"/>
          </p:nvPr>
        </p:nvSpPr>
        <p:spPr/>
        <p:txBody>
          <a:bodyPr vert="horz" lIns="91440" tIns="45720" rIns="91440" bIns="45720" rtlCol="0" anchor="t">
            <a:normAutofit/>
          </a:bodyPr>
          <a:lstStyle/>
          <a:p>
            <a:r>
              <a:rPr lang="en-GB" sz="2000" b="1" err="1">
                <a:ea typeface="Calibri"/>
                <a:cs typeface="Calibri"/>
              </a:rPr>
              <a:t>Talkthru</a:t>
            </a:r>
            <a:r>
              <a:rPr lang="en-GB" sz="2000" b="1">
                <a:ea typeface="Calibri"/>
                <a:cs typeface="Calibri"/>
              </a:rPr>
              <a:t> 30:</a:t>
            </a:r>
            <a:r>
              <a:rPr lang="en-GB" sz="2000">
                <a:ea typeface="Calibri"/>
                <a:cs typeface="Calibri"/>
              </a:rPr>
              <a:t> Talk us through your professional identity and how you separate work and personal life. Talk about the experience you have had communicating with colleagues with different roles in school and how you have and/or will communicate with parents and carers. Explain how you have met the Personal and Professional Standard for teachers (PPC)</a:t>
            </a:r>
          </a:p>
        </p:txBody>
      </p:sp>
      <p:sp>
        <p:nvSpPr>
          <p:cNvPr id="5" name="Text Placeholder 4">
            <a:extLst>
              <a:ext uri="{FF2B5EF4-FFF2-40B4-BE49-F238E27FC236}">
                <a16:creationId xmlns:a16="http://schemas.microsoft.com/office/drawing/2014/main" id="{E5EAE1C7-B46A-7C56-B3D4-BB3E74096D02}"/>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Professional Behaviours</a:t>
            </a:r>
            <a:endParaRPr lang="en-US" sz="2400"/>
          </a:p>
        </p:txBody>
      </p:sp>
      <p:sp>
        <p:nvSpPr>
          <p:cNvPr id="6" name="Text Placeholder 5">
            <a:extLst>
              <a:ext uri="{FF2B5EF4-FFF2-40B4-BE49-F238E27FC236}">
                <a16:creationId xmlns:a16="http://schemas.microsoft.com/office/drawing/2014/main" id="{21B1AF49-C869-25ED-7C7D-587AC122D1A5}"/>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36</a:t>
            </a:r>
            <a:endParaRPr lang="en-GB"/>
          </a:p>
        </p:txBody>
      </p:sp>
    </p:spTree>
    <p:extLst>
      <p:ext uri="{BB962C8B-B14F-4D97-AF65-F5344CB8AC3E}">
        <p14:creationId xmlns:p14="http://schemas.microsoft.com/office/powerpoint/2010/main" val="35994442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EC2D284-141B-DED6-9904-2245549C3D05}"/>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Professional Behaviours</a:t>
            </a:r>
            <a:endParaRPr lang="en-US"/>
          </a:p>
        </p:txBody>
      </p:sp>
      <p:sp>
        <p:nvSpPr>
          <p:cNvPr id="3" name="Text Placeholder 2">
            <a:extLst>
              <a:ext uri="{FF2B5EF4-FFF2-40B4-BE49-F238E27FC236}">
                <a16:creationId xmlns:a16="http://schemas.microsoft.com/office/drawing/2014/main" id="{A54F9BB4-609E-90E2-BDCE-443F69EA0475}"/>
              </a:ext>
            </a:extLst>
          </p:cNvPr>
          <p:cNvSpPr>
            <a:spLocks noGrp="1"/>
          </p:cNvSpPr>
          <p:nvPr>
            <p:ph type="body" sz="quarter" idx="14"/>
          </p:nvPr>
        </p:nvSpPr>
        <p:spPr/>
        <p:txBody>
          <a:bodyPr vert="horz" lIns="91440" tIns="45720" rIns="91440" bIns="45720" rtlCol="0" anchor="t">
            <a:noAutofit/>
          </a:bodyPr>
          <a:lstStyle/>
          <a:p>
            <a:r>
              <a:rPr lang="en-GB" sz="1600">
                <a:ea typeface="Calibri"/>
                <a:cs typeface="Calibri"/>
              </a:rPr>
              <a:t>This week you should focus on Part 8 of the Core Content Framework: ‘Professional Behaviours’. Student teachers should collect and read any school documents relating to professional expectations and codes of conduct. Also, the school’s CPD and professional development review plans and policies.</a:t>
            </a:r>
          </a:p>
          <a:p>
            <a:r>
              <a:rPr lang="en-GB" sz="1600">
                <a:ea typeface="Calibri"/>
                <a:cs typeface="Calibri"/>
              </a:rPr>
              <a:t>There are certain core professional expectations that apply to all teachers in every institution, but others will vary considerably from school to school. Obvious examples here are dress codes and teachers addressing each other as ‘Miss’ or ‘Sir’. Discuss the differences you might encounter in professional cultures. Sometimes, a teacher’s personal life (and social media presence) might be treated as an extension of professional responsibility. Do you feel this is acceptable? Should what you do at home have any bearing on your career?</a:t>
            </a:r>
          </a:p>
          <a:p>
            <a:endParaRPr lang="en-GB" sz="1600">
              <a:ea typeface="Calibri"/>
              <a:cs typeface="Calibri"/>
            </a:endParaRPr>
          </a:p>
        </p:txBody>
      </p:sp>
      <p:sp>
        <p:nvSpPr>
          <p:cNvPr id="4" name="Text Placeholder 3">
            <a:extLst>
              <a:ext uri="{FF2B5EF4-FFF2-40B4-BE49-F238E27FC236}">
                <a16:creationId xmlns:a16="http://schemas.microsoft.com/office/drawing/2014/main" id="{FB4E3EEA-7108-E8DF-6EB6-99513D5AB166}"/>
              </a:ext>
            </a:extLst>
          </p:cNvPr>
          <p:cNvSpPr>
            <a:spLocks noGrp="1"/>
          </p:cNvSpPr>
          <p:nvPr>
            <p:ph type="body" sz="quarter" idx="17"/>
          </p:nvPr>
        </p:nvSpPr>
        <p:spPr/>
        <p:txBody>
          <a:bodyPr vert="horz" lIns="91440" tIns="45720" rIns="91440" bIns="45720" rtlCol="0" anchor="t">
            <a:normAutofit/>
          </a:bodyPr>
          <a:lstStyle/>
          <a:p>
            <a:pPr>
              <a:buNone/>
            </a:pPr>
            <a:r>
              <a:rPr lang="en-GB" sz="1100">
                <a:ea typeface="Calibri" panose="020F0502020204030204"/>
                <a:cs typeface="Calibri" panose="020F0502020204030204"/>
              </a:rPr>
              <a:t>The CCF emphasises developmental aspects of professional behaviours. These are: </a:t>
            </a:r>
          </a:p>
          <a:p>
            <a:pPr>
              <a:buFont typeface="Arial"/>
              <a:buChar char="•"/>
            </a:pPr>
            <a:r>
              <a:rPr lang="en-GB" sz="1100">
                <a:ea typeface="Calibri" panose="020F0502020204030204"/>
                <a:cs typeface="Calibri" panose="020F0502020204030204"/>
              </a:rPr>
              <a:t>interaction with mentors [co-tutors], CPD and engagement with expert colleagues</a:t>
            </a:r>
          </a:p>
          <a:p>
            <a:pPr>
              <a:buFont typeface="Arial"/>
              <a:buChar char="•"/>
            </a:pPr>
            <a:r>
              <a:rPr lang="en-GB" sz="1100">
                <a:ea typeface="Calibri" panose="020F0502020204030204"/>
                <a:cs typeface="Calibri" panose="020F0502020204030204"/>
              </a:rPr>
              <a:t>relationships with parents and carers</a:t>
            </a:r>
          </a:p>
          <a:p>
            <a:pPr>
              <a:buFont typeface="Arial"/>
              <a:buChar char="•"/>
            </a:pPr>
            <a:r>
              <a:rPr lang="en-GB" sz="1100">
                <a:ea typeface="Calibri" panose="020F0502020204030204"/>
                <a:cs typeface="Calibri" panose="020F0502020204030204"/>
              </a:rPr>
              <a:t>work with other specialists in the school (TAs, SENCOs, pastoral leaders) </a:t>
            </a:r>
          </a:p>
          <a:p>
            <a:pPr>
              <a:buFont typeface="Arial"/>
              <a:buChar char="•"/>
            </a:pPr>
            <a:r>
              <a:rPr lang="en-GB" sz="1100">
                <a:ea typeface="Calibri" panose="020F0502020204030204"/>
                <a:cs typeface="Calibri" panose="020F0502020204030204"/>
              </a:rPr>
              <a:t> contribution to wider school life (culture of shared responsibility e.g., pastoral roles)</a:t>
            </a:r>
          </a:p>
          <a:p>
            <a:pPr indent="0">
              <a:buNone/>
            </a:pPr>
            <a:r>
              <a:rPr lang="en-GB" sz="1100">
                <a:ea typeface="Calibri" panose="020F0502020204030204"/>
                <a:cs typeface="Calibri" panose="020F0502020204030204"/>
              </a:rPr>
              <a:t>How much has the student teacher done so far to engage in these aspects of professional life? While it might not be possible to cover all of them during the placement, it will be useful to look at ways these might be integrated into the coming weeks’ experience</a:t>
            </a:r>
          </a:p>
          <a:p>
            <a:pPr marL="0" indent="0">
              <a:buNone/>
            </a:pPr>
            <a:endParaRPr lang="en-GB">
              <a:ea typeface="Calibri" panose="020F0502020204030204"/>
              <a:cs typeface="Calibri" panose="020F0502020204030204"/>
            </a:endParaRPr>
          </a:p>
        </p:txBody>
      </p:sp>
      <p:sp>
        <p:nvSpPr>
          <p:cNvPr id="5" name="Text Placeholder 4">
            <a:extLst>
              <a:ext uri="{FF2B5EF4-FFF2-40B4-BE49-F238E27FC236}">
                <a16:creationId xmlns:a16="http://schemas.microsoft.com/office/drawing/2014/main" id="{AB7844D1-2C92-1F16-7E87-CA1A8BA6971A}"/>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B9EA972C-60A1-6E1E-4E76-0FA27F6A9236}"/>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36</a:t>
            </a:r>
            <a:endParaRPr lang="en-GB"/>
          </a:p>
        </p:txBody>
      </p:sp>
    </p:spTree>
    <p:extLst>
      <p:ext uri="{BB962C8B-B14F-4D97-AF65-F5344CB8AC3E}">
        <p14:creationId xmlns:p14="http://schemas.microsoft.com/office/powerpoint/2010/main" val="863004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0FC399-8A73-3804-F652-DD90A67EAFDC}"/>
              </a:ext>
            </a:extLst>
          </p:cNvPr>
          <p:cNvSpPr>
            <a:spLocks noGrp="1"/>
          </p:cNvSpPr>
          <p:nvPr>
            <p:ph type="body" sz="quarter" idx="13"/>
          </p:nvPr>
        </p:nvSpPr>
        <p:spPr/>
        <p:txBody>
          <a:bodyPr vert="horz" lIns="91440" tIns="45720" rIns="91440" bIns="45720" rtlCol="0" anchor="t">
            <a:normAutofit/>
          </a:bodyPr>
          <a:lstStyle/>
          <a:p>
            <a:r>
              <a:rPr lang="en-GB">
                <a:ea typeface="Calibri"/>
                <a:cs typeface="Calibri"/>
              </a:rPr>
              <a:t>Make notes on how the teacher ‘aims high’ for all learners; how do they communicate expectations and provide opportunities for all pupils to work at their highest capabilities?</a:t>
            </a:r>
            <a:endParaRPr lang="en-US">
              <a:ea typeface="Calibri"/>
              <a:cs typeface="Calibri"/>
            </a:endParaRPr>
          </a:p>
        </p:txBody>
      </p:sp>
      <p:sp>
        <p:nvSpPr>
          <p:cNvPr id="3" name="Text Placeholder 2">
            <a:extLst>
              <a:ext uri="{FF2B5EF4-FFF2-40B4-BE49-F238E27FC236}">
                <a16:creationId xmlns:a16="http://schemas.microsoft.com/office/drawing/2014/main" id="{3CAC3822-1C00-9C93-4421-E73F31351F4E}"/>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Over the next two weeks, we would like you to reflect on one of the most difficult aspects of teaching: adaptive teaching learning. The CCF advises against creating different resources for different pupils, or setting ‘lower expectations’ for some. Rather you should provide ‘targeted support to pupils who are struggling’. The aim is that you should apply ‘high expectations to all groups’, and ensure ‘all pupils have access to a rich curriculum’.</a:t>
            </a:r>
          </a:p>
          <a:p>
            <a:r>
              <a:rPr lang="en-GB" sz="1100">
                <a:ea typeface="Calibri"/>
                <a:cs typeface="Calibri"/>
              </a:rPr>
              <a:t>This means that every pupil – and not just those designated as higher or lower attainers – should be stretched and challenged with learning tasks that enable them to develop.</a:t>
            </a:r>
          </a:p>
          <a:p>
            <a:endParaRPr lang="en-GB" sz="1100">
              <a:ea typeface="Calibri"/>
              <a:cs typeface="Calibri"/>
            </a:endParaRPr>
          </a:p>
          <a:p>
            <a:r>
              <a:rPr lang="en-GB" sz="1100" i="1">
                <a:ea typeface="Calibri"/>
                <a:cs typeface="Calibri"/>
              </a:rPr>
              <a:t>Prompts:</a:t>
            </a:r>
            <a:endParaRPr lang="en-GB" sz="1100">
              <a:ea typeface="Calibri"/>
              <a:cs typeface="Calibri"/>
            </a:endParaRPr>
          </a:p>
          <a:p>
            <a:r>
              <a:rPr lang="en-GB" sz="1100">
                <a:ea typeface="Calibri"/>
                <a:cs typeface="Calibri"/>
              </a:rPr>
              <a:t>Write about:</a:t>
            </a:r>
          </a:p>
          <a:p>
            <a:pPr marL="285750" indent="-285750">
              <a:buFont typeface="Symbol"/>
              <a:buChar char="•"/>
            </a:pPr>
            <a:r>
              <a:rPr lang="en-GB" sz="1100">
                <a:ea typeface="Calibri"/>
                <a:cs typeface="Calibri"/>
              </a:rPr>
              <a:t>Your experiences in the classroom, trying to adapt teaching and learning so that every pupil experiences stretch and challenge.</a:t>
            </a:r>
          </a:p>
          <a:p>
            <a:pPr marL="285750" indent="-285750">
              <a:buFont typeface="Symbol"/>
              <a:buChar char="•"/>
            </a:pPr>
            <a:r>
              <a:rPr lang="en-GB" sz="1100">
                <a:ea typeface="Calibri"/>
                <a:cs typeface="Calibri"/>
              </a:rPr>
              <a:t>Your observations of expert colleagues’ adaptation strategies.</a:t>
            </a:r>
          </a:p>
          <a:p>
            <a:pPr marL="285750" indent="-285750">
              <a:buFont typeface="Symbol"/>
              <a:buChar char="•"/>
            </a:pPr>
            <a:r>
              <a:rPr lang="en-GB" sz="1100">
                <a:ea typeface="Calibri"/>
                <a:cs typeface="Calibri"/>
              </a:rPr>
              <a:t>Barriers to adaptation and how they can be addressed.</a:t>
            </a:r>
          </a:p>
          <a:p>
            <a:pPr marL="285750" indent="-285750">
              <a:buFont typeface="Symbol"/>
              <a:buChar char="•"/>
            </a:pPr>
            <a:r>
              <a:rPr lang="en-GB" sz="1100">
                <a:ea typeface="Calibri"/>
                <a:cs typeface="Calibri"/>
              </a:rPr>
              <a:t>Your placement school’s approach to setting/mixed attainment, and/or in-class grouping. What motivates this approach, and what strengths and weaknesses have you observed?</a:t>
            </a:r>
          </a:p>
          <a:p>
            <a:endParaRPr lang="en-GB">
              <a:ea typeface="Calibri"/>
              <a:cs typeface="Calibri"/>
            </a:endParaRPr>
          </a:p>
        </p:txBody>
      </p:sp>
      <p:sp>
        <p:nvSpPr>
          <p:cNvPr id="4" name="Text Placeholder 3">
            <a:extLst>
              <a:ext uri="{FF2B5EF4-FFF2-40B4-BE49-F238E27FC236}">
                <a16:creationId xmlns:a16="http://schemas.microsoft.com/office/drawing/2014/main" id="{57865DF0-8356-CA29-ED6E-282E84FDE83D}"/>
              </a:ext>
            </a:extLst>
          </p:cNvPr>
          <p:cNvSpPr>
            <a:spLocks noGrp="1"/>
          </p:cNvSpPr>
          <p:nvPr>
            <p:ph type="body" sz="quarter" idx="15"/>
          </p:nvPr>
        </p:nvSpPr>
        <p:spPr/>
        <p:txBody>
          <a:bodyPr vert="horz" lIns="91440" tIns="45720" rIns="91440" bIns="45720" rtlCol="0" anchor="t">
            <a:normAutofit/>
          </a:bodyPr>
          <a:lstStyle/>
          <a:p>
            <a:r>
              <a:rPr lang="en-GB" b="1" err="1">
                <a:ea typeface="Calibri"/>
                <a:cs typeface="Calibri"/>
              </a:rPr>
              <a:t>Talkthru</a:t>
            </a:r>
            <a:r>
              <a:rPr lang="en-GB" b="1">
                <a:ea typeface="Calibri"/>
                <a:cs typeface="Calibri"/>
              </a:rPr>
              <a:t> 31:</a:t>
            </a:r>
            <a:r>
              <a:rPr lang="en-GB">
                <a:ea typeface="Calibri"/>
                <a:cs typeface="Calibri"/>
              </a:rPr>
              <a:t> Talk us through what you understand by ‘stretch and challenge’ for all levels of attainment, and how you have planned for this in your teaching. Give an example of three individual students, at different prior attainment levels, and how you have planned for them to work at their highest capabilities, meeting their needs without unnecessary workload. </a:t>
            </a:r>
            <a:r>
              <a:rPr lang="en-GB" i="1">
                <a:ea typeface="Calibri"/>
                <a:cs typeface="Calibri"/>
              </a:rPr>
              <a:t>(D17)</a:t>
            </a:r>
            <a:endParaRPr lang="en-GB">
              <a:ea typeface="Calibri"/>
              <a:cs typeface="Calibri"/>
            </a:endParaRPr>
          </a:p>
        </p:txBody>
      </p:sp>
      <p:sp>
        <p:nvSpPr>
          <p:cNvPr id="5" name="Text Placeholder 4">
            <a:extLst>
              <a:ext uri="{FF2B5EF4-FFF2-40B4-BE49-F238E27FC236}">
                <a16:creationId xmlns:a16="http://schemas.microsoft.com/office/drawing/2014/main" id="{AB420C40-D6A3-35C9-0494-6AFCFBD6C810}"/>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Stretch, challenge and adaptive teaching.</a:t>
            </a:r>
            <a:endParaRPr lang="en-GB" sz="2400">
              <a:ea typeface="Calibri"/>
              <a:cs typeface="Calibri"/>
            </a:endParaRPr>
          </a:p>
        </p:txBody>
      </p:sp>
      <p:sp>
        <p:nvSpPr>
          <p:cNvPr id="6" name="Text Placeholder 5">
            <a:extLst>
              <a:ext uri="{FF2B5EF4-FFF2-40B4-BE49-F238E27FC236}">
                <a16:creationId xmlns:a16="http://schemas.microsoft.com/office/drawing/2014/main" id="{DB1CDC6E-B386-A219-389F-425B314B7548}"/>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37</a:t>
            </a:r>
            <a:endParaRPr lang="en-GB"/>
          </a:p>
        </p:txBody>
      </p:sp>
    </p:spTree>
    <p:extLst>
      <p:ext uri="{BB962C8B-B14F-4D97-AF65-F5344CB8AC3E}">
        <p14:creationId xmlns:p14="http://schemas.microsoft.com/office/powerpoint/2010/main" val="969981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983E0B1-5C48-29EF-F73A-EA75F8D99FC7}"/>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Stretch, challenge and adaptive teaching.</a:t>
            </a:r>
            <a:endParaRPr lang="en-GB" sz="2400">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96D59088-3C8E-722F-E07C-F12116F9D25C}"/>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When thinking about how you adapt your teaching, please give particular consideration to the idea of stretch and challenge </a:t>
            </a:r>
            <a:r>
              <a:rPr lang="en-GB" sz="1100" u="sng">
                <a:ea typeface="Calibri"/>
                <a:cs typeface="Calibri"/>
              </a:rPr>
              <a:t>at all levels of attainment</a:t>
            </a:r>
            <a:r>
              <a:rPr lang="en-GB" sz="1100">
                <a:ea typeface="Calibri"/>
                <a:cs typeface="Calibri"/>
              </a:rPr>
              <a:t>. During your focussed observation, you can watch for strategies that ensure, as far as possible, every pupil in the class is working towards the highest end of his or her capabilities but without unnecessary workload (e.g., without separate tasks)</a:t>
            </a:r>
            <a:r>
              <a:rPr lang="en-GB" sz="1100" i="1">
                <a:ea typeface="Calibri"/>
                <a:cs typeface="Calibri"/>
              </a:rPr>
              <a:t>. (D17)</a:t>
            </a:r>
            <a:endParaRPr lang="en-GB" sz="1100">
              <a:ea typeface="Calibri"/>
              <a:cs typeface="Calibri"/>
            </a:endParaRPr>
          </a:p>
          <a:p>
            <a:r>
              <a:rPr lang="en-GB" sz="1100">
                <a:ea typeface="Calibri"/>
                <a:cs typeface="Calibri"/>
              </a:rPr>
              <a:t>It is especially important to think about the needs of pupils in the middle of the attainment range, since too often adaptation is focussed entirely on those at the ‘top’ or ‘bottom’ of the group. In your meeting this week, consider how you deal with compliant, middle-attaining pupils, and how their tendency neither to present problems nor draw attention to themselves can – if the teacher is not careful – render them invisible.   </a:t>
            </a:r>
            <a:r>
              <a:rPr lang="en-GB" sz="1100" i="1">
                <a:ea typeface="Calibri"/>
                <a:cs typeface="Calibri"/>
              </a:rPr>
              <a:t>(D19-25)</a:t>
            </a:r>
            <a:endParaRPr lang="en-GB"/>
          </a:p>
          <a:p>
            <a:endParaRPr lang="en-GB">
              <a:ea typeface="Calibri"/>
              <a:cs typeface="Calibri"/>
            </a:endParaRPr>
          </a:p>
        </p:txBody>
      </p:sp>
      <p:sp>
        <p:nvSpPr>
          <p:cNvPr id="4" name="Text Placeholder 3">
            <a:extLst>
              <a:ext uri="{FF2B5EF4-FFF2-40B4-BE49-F238E27FC236}">
                <a16:creationId xmlns:a16="http://schemas.microsoft.com/office/drawing/2014/main" id="{E1131B2C-FB8F-2D51-ADBB-3D904FCB2E2B}"/>
              </a:ext>
            </a:extLst>
          </p:cNvPr>
          <p:cNvSpPr>
            <a:spLocks noGrp="1"/>
          </p:cNvSpPr>
          <p:nvPr>
            <p:ph type="body" sz="quarter" idx="17"/>
          </p:nvPr>
        </p:nvSpPr>
        <p:spPr/>
        <p:txBody>
          <a:bodyPr vert="horz" lIns="91440" tIns="45720" rIns="91440" bIns="45720" rtlCol="0" anchor="t">
            <a:normAutofit/>
          </a:bodyPr>
          <a:lstStyle/>
          <a:p>
            <a:pPr marL="0" indent="0">
              <a:buNone/>
            </a:pPr>
            <a:r>
              <a:rPr lang="en-GB" sz="1100">
                <a:ea typeface="Calibri"/>
                <a:cs typeface="Calibri"/>
              </a:rPr>
              <a:t>This is the first of two weeks during which we will ask you to think about adaptive teaching and learning. </a:t>
            </a:r>
            <a:endParaRPr lang="en-US"/>
          </a:p>
          <a:p>
            <a:r>
              <a:rPr lang="en-GB" sz="1100">
                <a:ea typeface="Calibri"/>
                <a:cs typeface="Calibri"/>
              </a:rPr>
              <a:t>In recent years, the DfE and Ofsted have moved their expectations from ‘differentiation’ to ‘adaptation’. Do you understand what that means in practice? </a:t>
            </a:r>
          </a:p>
          <a:p>
            <a:r>
              <a:rPr lang="en-GB" sz="1100">
                <a:ea typeface="Calibri"/>
                <a:cs typeface="Calibri"/>
              </a:rPr>
              <a:t>The CCF makes strong statements against two relatively recent trends: differentiated resources and ‘learning styles’. Do you understand why these practices are now being rejected? </a:t>
            </a:r>
          </a:p>
          <a:p>
            <a:endParaRPr lang="en-GB">
              <a:ea typeface="Calibri"/>
              <a:cs typeface="Calibri"/>
            </a:endParaRPr>
          </a:p>
        </p:txBody>
      </p:sp>
      <p:sp>
        <p:nvSpPr>
          <p:cNvPr id="5" name="Text Placeholder 4">
            <a:extLst>
              <a:ext uri="{FF2B5EF4-FFF2-40B4-BE49-F238E27FC236}">
                <a16:creationId xmlns:a16="http://schemas.microsoft.com/office/drawing/2014/main" id="{3A482AC7-CE63-595B-5431-78EBC7AE0F1C}"/>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4BAEF54F-39E5-4912-8707-3513A3C4D16F}"/>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37</a:t>
            </a:r>
            <a:endParaRPr lang="en-GB"/>
          </a:p>
        </p:txBody>
      </p:sp>
    </p:spTree>
    <p:extLst>
      <p:ext uri="{BB962C8B-B14F-4D97-AF65-F5344CB8AC3E}">
        <p14:creationId xmlns:p14="http://schemas.microsoft.com/office/powerpoint/2010/main" val="2258116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967D642-756C-AAF2-F5AF-D31EBD4331E2}"/>
              </a:ext>
            </a:extLst>
          </p:cNvPr>
          <p:cNvSpPr>
            <a:spLocks noGrp="1"/>
          </p:cNvSpPr>
          <p:nvPr>
            <p:ph type="body" sz="quarter" idx="13"/>
          </p:nvPr>
        </p:nvSpPr>
        <p:spPr/>
        <p:txBody>
          <a:bodyPr vert="horz" lIns="91440" tIns="45720" rIns="91440" bIns="45720" rtlCol="0" anchor="t">
            <a:normAutofit/>
          </a:bodyPr>
          <a:lstStyle/>
          <a:p>
            <a:r>
              <a:rPr lang="en-GB" sz="1600" b="1">
                <a:ea typeface="Calibri"/>
                <a:cs typeface="Calibri"/>
              </a:rPr>
              <a:t>Focused Activity. </a:t>
            </a:r>
            <a:r>
              <a:rPr lang="en-GB" sz="1600">
                <a:ea typeface="Calibri"/>
                <a:cs typeface="Calibri"/>
              </a:rPr>
              <a:t>Look at school data on the socio economic and cultural background of the pupils in the school. </a:t>
            </a:r>
            <a:endParaRPr lang="en-US"/>
          </a:p>
          <a:p>
            <a:r>
              <a:rPr lang="en-GB" sz="1600">
                <a:ea typeface="Calibri"/>
                <a:cs typeface="Calibri"/>
              </a:rPr>
              <a:t>Make notes on how this can inform or influence your teaching. Taking into account how pupils differ in your classes, identifying some particular activities likely to arouse interest and engagement. </a:t>
            </a:r>
            <a:endParaRPr lang="en-GB"/>
          </a:p>
        </p:txBody>
      </p:sp>
      <p:sp>
        <p:nvSpPr>
          <p:cNvPr id="3" name="Text Placeholder 2">
            <a:extLst>
              <a:ext uri="{FF2B5EF4-FFF2-40B4-BE49-F238E27FC236}">
                <a16:creationId xmlns:a16="http://schemas.microsoft.com/office/drawing/2014/main" id="{1894B776-572B-4608-9676-E9937BDE9508}"/>
              </a:ext>
            </a:extLst>
          </p:cNvPr>
          <p:cNvSpPr>
            <a:spLocks noGrp="1"/>
          </p:cNvSpPr>
          <p:nvPr>
            <p:ph type="body" sz="quarter" idx="14"/>
          </p:nvPr>
        </p:nvSpPr>
        <p:spPr/>
        <p:txBody>
          <a:bodyPr vert="horz" lIns="91440" tIns="45720" rIns="91440" bIns="45720" rtlCol="0" anchor="t">
            <a:normAutofit fontScale="92500" lnSpcReduction="10000"/>
          </a:bodyPr>
          <a:lstStyle/>
          <a:p>
            <a:r>
              <a:rPr lang="en-GB" sz="1100">
                <a:ea typeface="Calibri"/>
                <a:cs typeface="Calibri"/>
              </a:rPr>
              <a:t>This week, we would like you to continue reflecting on adaptive teaching – this time with a focus on inclusion.</a:t>
            </a:r>
          </a:p>
          <a:p>
            <a:r>
              <a:rPr lang="en-GB" sz="1100">
                <a:ea typeface="Calibri"/>
                <a:cs typeface="Calibri"/>
              </a:rPr>
              <a:t>Adaptation is the recognition of differences within the group. Whilst prior attainment is one form of difference, your pupils will differ from each other in many other significant ways – for example, culturally, socio-economically, experientially and/or ethnically. All these factors intersect with their experience of learning, of school, and of each other. (For example, contributes from students with ‘low social standing’ tend to be received less positively, hence they find it harder to engage). Also, students with EAL have a wide variety of skills and differing needs. A teacher’s failure to pay attention to the range of differences can mean that some pupils are less included in the lesson than others, and some may even feel excluded from it. However, assumptions and expectations about particular groups of pupils can lower outcomes (e.g., assumptions about low prior attaining pupils can lead to lower outcomes).  </a:t>
            </a:r>
          </a:p>
          <a:p>
            <a:r>
              <a:rPr lang="en-GB" sz="1100" i="1">
                <a:ea typeface="Calibri"/>
                <a:cs typeface="Calibri"/>
              </a:rPr>
              <a:t>Prompts:</a:t>
            </a:r>
            <a:endParaRPr lang="en-GB" sz="1100">
              <a:ea typeface="Calibri"/>
              <a:cs typeface="Calibri"/>
            </a:endParaRPr>
          </a:p>
          <a:p>
            <a:r>
              <a:rPr lang="en-GB" sz="1100">
                <a:ea typeface="Calibri"/>
                <a:cs typeface="Calibri"/>
              </a:rPr>
              <a:t>Write about:</a:t>
            </a:r>
          </a:p>
          <a:p>
            <a:pPr marL="285750" indent="-285750">
              <a:buFont typeface="Symbol"/>
              <a:buChar char="•"/>
            </a:pPr>
            <a:r>
              <a:rPr lang="en-GB" sz="1100">
                <a:ea typeface="Calibri"/>
                <a:cs typeface="Calibri"/>
              </a:rPr>
              <a:t>The range of socio-cultural identities and backgrounds that you have seen in your placement school.</a:t>
            </a:r>
          </a:p>
          <a:p>
            <a:pPr marL="285750" indent="-285750">
              <a:buFont typeface="Symbol"/>
              <a:buChar char="•"/>
            </a:pPr>
            <a:r>
              <a:rPr lang="en-GB" sz="1100">
                <a:ea typeface="Calibri"/>
                <a:cs typeface="Calibri"/>
              </a:rPr>
              <a:t>Whether this range has any relationship with attainment, either generally or in your subject (e.g., white working-class boys often underachieve compared to other groups).</a:t>
            </a:r>
          </a:p>
          <a:p>
            <a:pPr marL="285750" indent="-285750">
              <a:buFont typeface="Symbol"/>
              <a:buChar char="•"/>
            </a:pPr>
            <a:r>
              <a:rPr lang="en-GB" sz="1100">
                <a:ea typeface="Calibri"/>
                <a:cs typeface="Calibri"/>
              </a:rPr>
              <a:t>How adaptions intended to support lower attaining pupils might inadvertently communicate lower expectations (which can lower outcomes)  </a:t>
            </a:r>
          </a:p>
          <a:p>
            <a:pPr marL="285750" indent="-285750">
              <a:buFont typeface="Symbol"/>
              <a:buChar char="•"/>
            </a:pPr>
            <a:r>
              <a:rPr lang="en-GB" sz="1100">
                <a:ea typeface="Calibri"/>
                <a:cs typeface="Calibri"/>
              </a:rPr>
              <a:t>Forms of less visible difference that you might not see – and how you could try to deal with them.</a:t>
            </a:r>
          </a:p>
          <a:p>
            <a:r>
              <a:rPr lang="en-GB" sz="1100">
                <a:ea typeface="Calibri"/>
                <a:cs typeface="Calibri"/>
              </a:rPr>
              <a:t>How your placement school, subject department, and you as a teacher, have sought to create inclusion.</a:t>
            </a:r>
          </a:p>
          <a:p>
            <a:endParaRPr lang="en-GB">
              <a:ea typeface="Calibri"/>
              <a:cs typeface="Calibri"/>
            </a:endParaRPr>
          </a:p>
        </p:txBody>
      </p:sp>
      <p:sp>
        <p:nvSpPr>
          <p:cNvPr id="4" name="Text Placeholder 3">
            <a:extLst>
              <a:ext uri="{FF2B5EF4-FFF2-40B4-BE49-F238E27FC236}">
                <a16:creationId xmlns:a16="http://schemas.microsoft.com/office/drawing/2014/main" id="{AD4CDACC-D033-E274-2D5E-E6009BC5140A}"/>
              </a:ext>
            </a:extLst>
          </p:cNvPr>
          <p:cNvSpPr>
            <a:spLocks noGrp="1"/>
          </p:cNvSpPr>
          <p:nvPr>
            <p:ph type="body" sz="quarter" idx="15"/>
          </p:nvPr>
        </p:nvSpPr>
        <p:spPr/>
        <p:txBody>
          <a:bodyPr vert="horz" lIns="91440" tIns="45720" rIns="91440" bIns="45720" rtlCol="0" anchor="t">
            <a:normAutofit/>
          </a:bodyPr>
          <a:lstStyle/>
          <a:p>
            <a:r>
              <a:rPr lang="en-GB" sz="1800" b="1" err="1">
                <a:ea typeface="Calibri"/>
                <a:cs typeface="Calibri"/>
              </a:rPr>
              <a:t>Talkthru</a:t>
            </a:r>
            <a:r>
              <a:rPr lang="en-GB" sz="1800" b="1">
                <a:ea typeface="Calibri"/>
                <a:cs typeface="Calibri"/>
              </a:rPr>
              <a:t> 32.1:</a:t>
            </a:r>
            <a:r>
              <a:rPr lang="en-GB" sz="1800">
                <a:ea typeface="Calibri"/>
                <a:cs typeface="Calibri"/>
              </a:rPr>
              <a:t> Talk us through how you have sought to ensure that all pupils are included in your lessons and how you have selected materials and resources to meet their needs and interests, giving specific examples.</a:t>
            </a:r>
          </a:p>
          <a:p>
            <a:pPr algn="just"/>
            <a:r>
              <a:rPr lang="en-GB" sz="1800" b="1" err="1">
                <a:ea typeface="Calibri"/>
                <a:cs typeface="Calibri"/>
              </a:rPr>
              <a:t>Talkthru</a:t>
            </a:r>
            <a:r>
              <a:rPr lang="en-GB" sz="1800" b="1">
                <a:ea typeface="Calibri"/>
                <a:cs typeface="Calibri"/>
              </a:rPr>
              <a:t> 32.2:</a:t>
            </a:r>
            <a:r>
              <a:rPr lang="en-GB" sz="1800">
                <a:ea typeface="Calibri"/>
                <a:cs typeface="Calibri"/>
              </a:rPr>
              <a:t> How does your subject incorporate Climate and Sustainability Education (</a:t>
            </a:r>
            <a:r>
              <a:rPr lang="en-GB" sz="1800" err="1">
                <a:ea typeface="Calibri"/>
                <a:cs typeface="Calibri"/>
              </a:rPr>
              <a:t>CaSE</a:t>
            </a:r>
            <a:r>
              <a:rPr lang="en-GB" sz="1800">
                <a:ea typeface="Calibri"/>
                <a:cs typeface="Calibri"/>
              </a:rPr>
              <a:t>) into the curriculum? Talk about subject based activities in </a:t>
            </a:r>
            <a:r>
              <a:rPr lang="en-GB" sz="1800" err="1">
                <a:ea typeface="Calibri"/>
                <a:cs typeface="Calibri"/>
              </a:rPr>
              <a:t>CaSE</a:t>
            </a:r>
            <a:r>
              <a:rPr lang="en-GB" sz="1800">
                <a:ea typeface="Calibri"/>
                <a:cs typeface="Calibri"/>
              </a:rPr>
              <a:t> that you have carried out or plan to carry out. </a:t>
            </a:r>
          </a:p>
          <a:p>
            <a:endParaRPr lang="en-GB" sz="1600">
              <a:ea typeface="Calibri"/>
              <a:cs typeface="Calibri"/>
            </a:endParaRPr>
          </a:p>
        </p:txBody>
      </p:sp>
      <p:sp>
        <p:nvSpPr>
          <p:cNvPr id="5" name="Text Placeholder 4">
            <a:extLst>
              <a:ext uri="{FF2B5EF4-FFF2-40B4-BE49-F238E27FC236}">
                <a16:creationId xmlns:a16="http://schemas.microsoft.com/office/drawing/2014/main" id="{911ADE9A-7360-C1E6-A4F4-A8817A646363}"/>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Diversity and Inclusion</a:t>
            </a:r>
            <a:endParaRPr lang="en-GB" sz="2400">
              <a:ea typeface="Calibri"/>
              <a:cs typeface="Calibri"/>
            </a:endParaRPr>
          </a:p>
        </p:txBody>
      </p:sp>
      <p:sp>
        <p:nvSpPr>
          <p:cNvPr id="6" name="Text Placeholder 5">
            <a:extLst>
              <a:ext uri="{FF2B5EF4-FFF2-40B4-BE49-F238E27FC236}">
                <a16:creationId xmlns:a16="http://schemas.microsoft.com/office/drawing/2014/main" id="{5C944994-8BB1-E478-CA3A-E43C6642D7B7}"/>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38</a:t>
            </a:r>
            <a:endParaRPr lang="en-GB"/>
          </a:p>
        </p:txBody>
      </p:sp>
    </p:spTree>
    <p:extLst>
      <p:ext uri="{BB962C8B-B14F-4D97-AF65-F5344CB8AC3E}">
        <p14:creationId xmlns:p14="http://schemas.microsoft.com/office/powerpoint/2010/main" val="1609087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0AC39C-FD26-20F3-88E0-B8C4913A7D17}"/>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Diversity and Inclusion</a:t>
            </a:r>
            <a:endParaRPr lang="en-GB" sz="2400">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FC89534E-87EF-C3FF-CC84-CEBDF09FF623}"/>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In your second week on adaptive teaching and learning, we would ask you to explore aspects of difference between pupils beyond attainment measures. If co-tutors have data on the socio-cultural mix and in your school, please share it with your student teacher. Similarly, please look at EAL information.  Discuss the ways in which pupils’ backgrounds can affect their sense of inclusion in classroom activity, and the various ways the school tries to overcome (or avoid) exclusion from learning. For example, through choice of resources that more closely reflect the life experiences and backgrounds of pupils. </a:t>
            </a:r>
          </a:p>
          <a:p>
            <a:r>
              <a:rPr lang="en-GB" sz="1100">
                <a:ea typeface="Calibri"/>
                <a:cs typeface="Calibri"/>
              </a:rPr>
              <a:t>If the school has identified any socio-economic or socio-cultural groups with a marked pattern of underachievement or who show other evidence of feeling excluded from learning, talk about ways in which interventions have been attempted to address the issue, how they have affected your subject, and the degree of positive outcome.</a:t>
            </a:r>
          </a:p>
          <a:p>
            <a:endParaRPr lang="en-GB">
              <a:ea typeface="Calibri"/>
              <a:cs typeface="Calibri"/>
            </a:endParaRPr>
          </a:p>
        </p:txBody>
      </p:sp>
      <p:sp>
        <p:nvSpPr>
          <p:cNvPr id="4" name="Text Placeholder 3">
            <a:extLst>
              <a:ext uri="{FF2B5EF4-FFF2-40B4-BE49-F238E27FC236}">
                <a16:creationId xmlns:a16="http://schemas.microsoft.com/office/drawing/2014/main" id="{9B999C14-48D3-3908-44B3-D3F2527EA91E}"/>
              </a:ext>
            </a:extLst>
          </p:cNvPr>
          <p:cNvSpPr>
            <a:spLocks noGrp="1"/>
          </p:cNvSpPr>
          <p:nvPr>
            <p:ph type="body" sz="quarter" idx="17"/>
          </p:nvPr>
        </p:nvSpPr>
        <p:spPr/>
        <p:txBody>
          <a:bodyPr vert="horz" lIns="91440" tIns="45720" rIns="91440" bIns="45720" rtlCol="0" anchor="t">
            <a:normAutofit/>
          </a:bodyPr>
          <a:lstStyle/>
          <a:p>
            <a:r>
              <a:rPr lang="en-GB">
                <a:ea typeface="Calibri"/>
                <a:cs typeface="Calibri"/>
              </a:rPr>
              <a:t>What kind of interventions have you used to address disadvantage between learners of different socio-economic groups</a:t>
            </a:r>
          </a:p>
          <a:p>
            <a:r>
              <a:rPr lang="en-GB">
                <a:ea typeface="Calibri"/>
                <a:cs typeface="Calibri"/>
              </a:rPr>
              <a:t>Have you considered the types of resources used and whether these have had a positive impact? </a:t>
            </a:r>
          </a:p>
          <a:p>
            <a:r>
              <a:rPr lang="en-GB">
                <a:ea typeface="Calibri"/>
                <a:cs typeface="Calibri"/>
              </a:rPr>
              <a:t>How have you actively tried to create an inclusive classroom? </a:t>
            </a:r>
          </a:p>
          <a:p>
            <a:r>
              <a:rPr lang="en-GB">
                <a:ea typeface="Calibri"/>
                <a:cs typeface="Calibri"/>
              </a:rPr>
              <a:t>How have you met the needs of learners who have EAL?</a:t>
            </a:r>
          </a:p>
        </p:txBody>
      </p:sp>
      <p:sp>
        <p:nvSpPr>
          <p:cNvPr id="5" name="Text Placeholder 4">
            <a:extLst>
              <a:ext uri="{FF2B5EF4-FFF2-40B4-BE49-F238E27FC236}">
                <a16:creationId xmlns:a16="http://schemas.microsoft.com/office/drawing/2014/main" id="{1AB3EE2F-A0B3-379B-99D0-02BF25B5987D}"/>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F85DF1F0-3513-B30A-BDCD-4DF428E34AAD}"/>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38</a:t>
            </a:r>
            <a:endParaRPr lang="en-GB"/>
          </a:p>
        </p:txBody>
      </p:sp>
    </p:spTree>
    <p:extLst>
      <p:ext uri="{BB962C8B-B14F-4D97-AF65-F5344CB8AC3E}">
        <p14:creationId xmlns:p14="http://schemas.microsoft.com/office/powerpoint/2010/main" val="854794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4E4FA5-801B-F6DA-B1F1-BA111C77F83F}"/>
              </a:ext>
            </a:extLst>
          </p:cNvPr>
          <p:cNvSpPr>
            <a:spLocks noGrp="1"/>
          </p:cNvSpPr>
          <p:nvPr>
            <p:ph type="body" sz="quarter" idx="13"/>
          </p:nvPr>
        </p:nvSpPr>
        <p:spPr/>
        <p:txBody>
          <a:bodyPr vert="horz" lIns="91440" tIns="45720" rIns="91440" bIns="45720" rtlCol="0" anchor="t">
            <a:normAutofit/>
          </a:bodyPr>
          <a:lstStyle/>
          <a:p>
            <a:r>
              <a:rPr lang="en-GB" sz="1600" b="1">
                <a:ea typeface="Calibri"/>
                <a:cs typeface="Calibri"/>
              </a:rPr>
              <a:t>Focus of observation:</a:t>
            </a:r>
            <a:r>
              <a:rPr lang="en-GB" sz="1600">
                <a:ea typeface="Calibri"/>
                <a:cs typeface="Calibri"/>
              </a:rPr>
              <a:t> Free choice this week. Choose an area to observe that you will find useful</a:t>
            </a:r>
          </a:p>
        </p:txBody>
      </p:sp>
      <p:sp>
        <p:nvSpPr>
          <p:cNvPr id="3" name="Text Placeholder 2">
            <a:extLst>
              <a:ext uri="{FF2B5EF4-FFF2-40B4-BE49-F238E27FC236}">
                <a16:creationId xmlns:a16="http://schemas.microsoft.com/office/drawing/2014/main" id="{CE1A46D1-0BDC-6BC1-8586-D13742D4E63E}"/>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Teaching is a demanding career, with high professional expectations and significant levels of responsibility for young people’s futures. People are often drawn to teaching because they care about making a difference; for many of us it is much more than just a job. All of this and more makes managing your mental health and wellbeing an important consideration.</a:t>
            </a:r>
          </a:p>
          <a:p>
            <a:r>
              <a:rPr lang="en-GB" sz="1100" i="1">
                <a:ea typeface="Calibri"/>
                <a:cs typeface="Calibri"/>
              </a:rPr>
              <a:t>Prompts:</a:t>
            </a:r>
            <a:endParaRPr lang="en-GB" sz="1100">
              <a:ea typeface="Calibri"/>
              <a:cs typeface="Calibri"/>
            </a:endParaRPr>
          </a:p>
          <a:p>
            <a:r>
              <a:rPr lang="en-GB" sz="1100">
                <a:ea typeface="Calibri"/>
                <a:cs typeface="Calibri"/>
              </a:rPr>
              <a:t>Write about</a:t>
            </a:r>
          </a:p>
          <a:p>
            <a:pPr marL="285750" indent="-285750">
              <a:buFont typeface="Symbol"/>
              <a:buChar char="•"/>
            </a:pPr>
            <a:r>
              <a:rPr lang="en-GB" sz="1100">
                <a:ea typeface="Calibri"/>
                <a:cs typeface="Calibri"/>
              </a:rPr>
              <a:t>Any times during the PGCE year when you have found it difficult to maintain a good work/life balance, and how you might deal with similar situations in future.</a:t>
            </a:r>
          </a:p>
          <a:p>
            <a:pPr marL="285750" indent="-285750">
              <a:buFont typeface="Symbol"/>
              <a:buChar char="•"/>
            </a:pPr>
            <a:r>
              <a:rPr lang="en-GB" sz="1100">
                <a:ea typeface="Calibri"/>
                <a:cs typeface="Calibri"/>
              </a:rPr>
              <a:t>How you might use support networks (colleagues, peers, friends, mentors and others) at times when the job becomes more pressurised.</a:t>
            </a:r>
          </a:p>
          <a:p>
            <a:pPr marL="285750" indent="-285750">
              <a:buFont typeface="Symbol"/>
              <a:buChar char="•"/>
            </a:pPr>
            <a:r>
              <a:rPr lang="en-GB" sz="1100">
                <a:ea typeface="Calibri"/>
                <a:cs typeface="Calibri"/>
              </a:rPr>
              <a:t>The aspects of being a teacher that you find most difficult, and how you intend to manage or mitigate them.</a:t>
            </a:r>
          </a:p>
          <a:p>
            <a:pPr marL="285750" indent="-285750">
              <a:buFont typeface="Symbol"/>
              <a:buChar char="•"/>
            </a:pPr>
            <a:r>
              <a:rPr lang="en-GB" sz="1100">
                <a:ea typeface="Calibri"/>
                <a:cs typeface="Calibri"/>
              </a:rPr>
              <a:t>The aspects being a teacher that you find most rewarding, and how you intend to make the most of them.</a:t>
            </a:r>
          </a:p>
          <a:p>
            <a:endParaRPr lang="en-GB">
              <a:ea typeface="Calibri"/>
              <a:cs typeface="Calibri"/>
            </a:endParaRPr>
          </a:p>
        </p:txBody>
      </p:sp>
      <p:sp>
        <p:nvSpPr>
          <p:cNvPr id="4" name="Text Placeholder 3">
            <a:extLst>
              <a:ext uri="{FF2B5EF4-FFF2-40B4-BE49-F238E27FC236}">
                <a16:creationId xmlns:a16="http://schemas.microsoft.com/office/drawing/2014/main" id="{AC7B1BBE-C770-CABE-8BDC-9D564AFFA574}"/>
              </a:ext>
            </a:extLst>
          </p:cNvPr>
          <p:cNvSpPr>
            <a:spLocks noGrp="1"/>
          </p:cNvSpPr>
          <p:nvPr>
            <p:ph type="body" sz="quarter" idx="15"/>
          </p:nvPr>
        </p:nvSpPr>
        <p:spPr/>
        <p:txBody>
          <a:bodyPr vert="horz" lIns="91440" tIns="45720" rIns="91440" bIns="45720" rtlCol="0" anchor="t">
            <a:normAutofit/>
          </a:bodyPr>
          <a:lstStyle/>
          <a:p>
            <a:r>
              <a:rPr lang="en-GB" b="1" err="1">
                <a:ea typeface="Calibri"/>
                <a:cs typeface="Calibri"/>
              </a:rPr>
              <a:t>Talkthru</a:t>
            </a:r>
            <a:r>
              <a:rPr lang="en-GB" b="1">
                <a:ea typeface="Calibri"/>
                <a:cs typeface="Calibri"/>
              </a:rPr>
              <a:t> 33:</a:t>
            </a:r>
            <a:r>
              <a:rPr lang="en-GB">
                <a:ea typeface="Calibri"/>
                <a:cs typeface="Calibri"/>
              </a:rPr>
              <a:t> Talk us through how you have and will maintain a healthy work/life balance, your time management strategies and how you manage stress.</a:t>
            </a:r>
          </a:p>
        </p:txBody>
      </p:sp>
      <p:sp>
        <p:nvSpPr>
          <p:cNvPr id="5" name="Text Placeholder 4">
            <a:extLst>
              <a:ext uri="{FF2B5EF4-FFF2-40B4-BE49-F238E27FC236}">
                <a16:creationId xmlns:a16="http://schemas.microsoft.com/office/drawing/2014/main" id="{12177A80-63DD-5580-96F2-628A4DCC22C2}"/>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Your well-being as a professional</a:t>
            </a:r>
            <a:endParaRPr lang="en-US" sz="2400">
              <a:ea typeface="Calibri"/>
              <a:cs typeface="Calibri"/>
            </a:endParaRPr>
          </a:p>
        </p:txBody>
      </p:sp>
      <p:sp>
        <p:nvSpPr>
          <p:cNvPr id="6" name="Text Placeholder 5">
            <a:extLst>
              <a:ext uri="{FF2B5EF4-FFF2-40B4-BE49-F238E27FC236}">
                <a16:creationId xmlns:a16="http://schemas.microsoft.com/office/drawing/2014/main" id="{22D059BA-29B6-E965-3515-4EED6901EF51}"/>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40</a:t>
            </a:r>
            <a:endParaRPr lang="en-GB"/>
          </a:p>
        </p:txBody>
      </p:sp>
    </p:spTree>
    <p:extLst>
      <p:ext uri="{BB962C8B-B14F-4D97-AF65-F5344CB8AC3E}">
        <p14:creationId xmlns:p14="http://schemas.microsoft.com/office/powerpoint/2010/main" val="42563467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7CC8CE-B244-6BC5-940D-A38E275274B9}"/>
              </a:ext>
            </a:extLst>
          </p:cNvPr>
          <p:cNvSpPr>
            <a:spLocks noGrp="1"/>
          </p:cNvSpPr>
          <p:nvPr>
            <p:ph type="body" sz="quarter" idx="16"/>
          </p:nvPr>
        </p:nvSpPr>
        <p:spPr/>
        <p:txBody>
          <a:bodyPr vert="horz" lIns="91440" tIns="45720" rIns="91440" bIns="45720" rtlCol="0" anchor="t">
            <a:normAutofit/>
          </a:bodyPr>
          <a:lstStyle/>
          <a:p>
            <a:r>
              <a:rPr lang="en-GB" sz="2400" b="1">
                <a:ea typeface="Calibri"/>
                <a:cs typeface="Calibri"/>
              </a:rPr>
              <a:t>Your well-being as a professional</a:t>
            </a:r>
            <a:endParaRPr lang="en-GB" sz="2400">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91F708C2-7C74-7477-AE4F-296092917CD8}"/>
              </a:ext>
            </a:extLst>
          </p:cNvPr>
          <p:cNvSpPr>
            <a:spLocks noGrp="1"/>
          </p:cNvSpPr>
          <p:nvPr>
            <p:ph type="body" sz="quarter" idx="14"/>
          </p:nvPr>
        </p:nvSpPr>
        <p:spPr/>
        <p:txBody>
          <a:bodyPr vert="horz" lIns="91440" tIns="45720" rIns="91440" bIns="45720" rtlCol="0" anchor="t">
            <a:normAutofit/>
          </a:bodyPr>
          <a:lstStyle/>
          <a:p>
            <a:r>
              <a:rPr lang="en-GB" sz="1100" b="1">
                <a:ea typeface="Calibri"/>
                <a:cs typeface="Calibri"/>
              </a:rPr>
              <a:t>The Phase B Final report (CARD B Final) is due on Friday 26</a:t>
            </a:r>
            <a:r>
              <a:rPr lang="en-GB" sz="1100" b="1" baseline="30000">
                <a:ea typeface="Calibri"/>
                <a:cs typeface="Calibri"/>
              </a:rPr>
              <a:t>th</a:t>
            </a:r>
            <a:r>
              <a:rPr lang="en-GB" sz="1100" b="1">
                <a:ea typeface="Calibri"/>
                <a:cs typeface="Calibri"/>
              </a:rPr>
              <a:t> May</a:t>
            </a:r>
            <a:endParaRPr lang="en-GB" sz="1100">
              <a:ea typeface="Calibri"/>
              <a:cs typeface="Calibri"/>
            </a:endParaRPr>
          </a:p>
          <a:p>
            <a:r>
              <a:rPr lang="en-GB" sz="1100">
                <a:ea typeface="Calibri"/>
                <a:cs typeface="Calibri"/>
              </a:rPr>
              <a:t>This week, looking ahead to the first year in the profession, we are asking student teachers to think about their experiences so far of the pressures and responsibilities of teaching. With a focus on their future well-being, stress management and good mental health, they should consider how they have dealt with the ups and downs of the year, and how they will maintain a good work/life balance in future. </a:t>
            </a:r>
          </a:p>
          <a:p>
            <a:r>
              <a:rPr lang="en-GB" sz="1100">
                <a:ea typeface="Calibri"/>
                <a:cs typeface="Calibri"/>
              </a:rPr>
              <a:t>Co-tutors, please review your school’s stress and workload policies with your student teacher, and discuss the various ways the school can support its staff to minimise their stress. It is also important that student teachers understand the potential effects of pressure and stress on pupils, especially as examinations loom..</a:t>
            </a:r>
          </a:p>
          <a:p>
            <a:endParaRPr lang="en-GB">
              <a:ea typeface="Calibri"/>
              <a:cs typeface="Calibri"/>
            </a:endParaRPr>
          </a:p>
        </p:txBody>
      </p:sp>
      <p:sp>
        <p:nvSpPr>
          <p:cNvPr id="4" name="Text Placeholder 3">
            <a:extLst>
              <a:ext uri="{FF2B5EF4-FFF2-40B4-BE49-F238E27FC236}">
                <a16:creationId xmlns:a16="http://schemas.microsoft.com/office/drawing/2014/main" id="{757F9B4A-E7B4-7E28-9A31-9CF3E46EF7D8}"/>
              </a:ext>
            </a:extLst>
          </p:cNvPr>
          <p:cNvSpPr>
            <a:spLocks noGrp="1"/>
          </p:cNvSpPr>
          <p:nvPr>
            <p:ph type="body" sz="quarter" idx="17"/>
          </p:nvPr>
        </p:nvSpPr>
        <p:spPr/>
        <p:txBody>
          <a:bodyPr vert="horz" lIns="91440" tIns="45720" rIns="91440" bIns="45720" rtlCol="0" anchor="t">
            <a:normAutofit/>
          </a:bodyPr>
          <a:lstStyle/>
          <a:p>
            <a:r>
              <a:rPr lang="en-GB" sz="1100">
                <a:ea typeface="Calibri"/>
                <a:cs typeface="Calibri"/>
              </a:rPr>
              <a:t>Ask your student teacher to talk about instances of stress during the PGCE and explore ways such situations might be avoided or made less difficult in future. </a:t>
            </a:r>
            <a:endParaRPr lang="en-US"/>
          </a:p>
          <a:p>
            <a:r>
              <a:rPr lang="en-GB" sz="1100">
                <a:ea typeface="Calibri"/>
                <a:cs typeface="Calibri"/>
              </a:rPr>
              <a:t>Discuss how team working, time management, clear communication with colleagues and support from others can all make aspects of the job more manageable.</a:t>
            </a:r>
          </a:p>
          <a:p>
            <a:r>
              <a:rPr lang="en-GB" sz="1100">
                <a:ea typeface="Calibri"/>
                <a:cs typeface="Calibri"/>
              </a:rPr>
              <a:t>Discuss the difference between positive and negative motivational strategies and their impact on young people</a:t>
            </a:r>
          </a:p>
          <a:p>
            <a:endParaRPr lang="en-GB">
              <a:ea typeface="Calibri"/>
              <a:cs typeface="Calibri"/>
            </a:endParaRPr>
          </a:p>
        </p:txBody>
      </p:sp>
      <p:sp>
        <p:nvSpPr>
          <p:cNvPr id="5" name="Text Placeholder 4">
            <a:extLst>
              <a:ext uri="{FF2B5EF4-FFF2-40B4-BE49-F238E27FC236}">
                <a16:creationId xmlns:a16="http://schemas.microsoft.com/office/drawing/2014/main" id="{FDEA3CB2-710C-E3BD-8BFE-DFA71ADF0455}"/>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C12C5F94-3208-1837-D4CE-716445B0799D}"/>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40</a:t>
            </a:r>
            <a:endParaRPr lang="en-GB"/>
          </a:p>
        </p:txBody>
      </p:sp>
    </p:spTree>
    <p:extLst>
      <p:ext uri="{BB962C8B-B14F-4D97-AF65-F5344CB8AC3E}">
        <p14:creationId xmlns:p14="http://schemas.microsoft.com/office/powerpoint/2010/main" val="2622738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32A3BD-4CC6-2DA5-2E51-CDCB0829CE94}"/>
              </a:ext>
            </a:extLst>
          </p:cNvPr>
          <p:cNvSpPr>
            <a:spLocks noGrp="1"/>
          </p:cNvSpPr>
          <p:nvPr>
            <p:ph type="body" sz="quarter" idx="13"/>
          </p:nvPr>
        </p:nvSpPr>
        <p:spPr/>
        <p:txBody>
          <a:bodyPr vert="horz" lIns="91440" tIns="45720" rIns="91440" bIns="45720" rtlCol="0" anchor="t">
            <a:normAutofit/>
          </a:bodyPr>
          <a:lstStyle/>
          <a:p>
            <a:r>
              <a:rPr lang="en-GB" b="1">
                <a:ea typeface="Calibri"/>
                <a:cs typeface="Calibri"/>
              </a:rPr>
              <a:t>Focused activity: </a:t>
            </a:r>
            <a:r>
              <a:rPr lang="en-GB">
                <a:ea typeface="Calibri"/>
                <a:cs typeface="Calibri"/>
              </a:rPr>
              <a:t>Find out about transition arrangements (talk to the member of staff responsible for this). What arrangements are in place to ensure a smooth transition to Year 7? (If you are in an educational setting with no KS3, e.g., a 6</a:t>
            </a:r>
            <a:r>
              <a:rPr lang="en-GB" baseline="30000">
                <a:ea typeface="Calibri"/>
                <a:cs typeface="Calibri"/>
              </a:rPr>
              <a:t>th</a:t>
            </a:r>
            <a:r>
              <a:rPr lang="en-GB">
                <a:ea typeface="Calibri"/>
                <a:cs typeface="Calibri"/>
              </a:rPr>
              <a:t> form college or upper school, find out about transition arrangements for students joining from feeder schools.) What data or information is shared in terms of pupils’ prior attainment and curriculum? </a:t>
            </a:r>
          </a:p>
          <a:p>
            <a:r>
              <a:rPr lang="en-GB">
                <a:ea typeface="Calibri"/>
                <a:cs typeface="Calibri"/>
              </a:rPr>
              <a:t>If possible, visit a feeder school in these last weeks (or at some point during this practicum) to observe pupils in Year 6, making notes about the differences you notice in routines and expectations from Year 7.</a:t>
            </a:r>
          </a:p>
          <a:p>
            <a:r>
              <a:rPr lang="en-GB">
                <a:ea typeface="Calibri"/>
                <a:cs typeface="Calibri"/>
              </a:rPr>
              <a:t>Curriculum: Look at your department’s curriculum plans. How does these build on the previous Key Stage (normally KS2)? Are there particular transition activities? If appropriate, contribute to the development of these resources. </a:t>
            </a:r>
          </a:p>
          <a:p>
            <a:endParaRPr lang="en-GB">
              <a:ea typeface="Calibri"/>
              <a:cs typeface="Calibri"/>
            </a:endParaRPr>
          </a:p>
        </p:txBody>
      </p:sp>
      <p:sp>
        <p:nvSpPr>
          <p:cNvPr id="3" name="Text Placeholder 2">
            <a:extLst>
              <a:ext uri="{FF2B5EF4-FFF2-40B4-BE49-F238E27FC236}">
                <a16:creationId xmlns:a16="http://schemas.microsoft.com/office/drawing/2014/main" id="{CBDA577F-29D4-25B1-04BB-39A6343E71D8}"/>
              </a:ext>
            </a:extLst>
          </p:cNvPr>
          <p:cNvSpPr>
            <a:spLocks noGrp="1"/>
          </p:cNvSpPr>
          <p:nvPr>
            <p:ph type="body" sz="quarter" idx="14"/>
          </p:nvPr>
        </p:nvSpPr>
        <p:spPr/>
        <p:txBody>
          <a:bodyPr vert="horz" lIns="91440" tIns="45720" rIns="91440" bIns="45720" rtlCol="0" anchor="t">
            <a:normAutofit fontScale="77500" lnSpcReduction="20000"/>
          </a:bodyPr>
          <a:lstStyle/>
          <a:p>
            <a:r>
              <a:rPr lang="en-GB" sz="1000">
                <a:ea typeface="Calibri"/>
                <a:cs typeface="Calibri"/>
              </a:rPr>
              <a:t>In these final weeks, we are asking you to reflect on your professional persona, that of being a teacher, and to look forward to becoming an Early Career Teacher. Whilst you will be preparing your ECT Transition Profile, we also want this to be a prompt for you to think deeply about key issues. </a:t>
            </a:r>
          </a:p>
          <a:p>
            <a:r>
              <a:rPr lang="en-GB" sz="1000">
                <a:ea typeface="Calibri"/>
                <a:cs typeface="Calibri"/>
              </a:rPr>
              <a:t>We have identified aspects of</a:t>
            </a:r>
            <a:r>
              <a:rPr lang="en-GB" sz="1000" b="1">
                <a:ea typeface="Calibri"/>
                <a:cs typeface="Calibri"/>
              </a:rPr>
              <a:t> transition</a:t>
            </a:r>
            <a:r>
              <a:rPr lang="en-GB" sz="1000">
                <a:ea typeface="Calibri"/>
                <a:cs typeface="Calibri"/>
              </a:rPr>
              <a:t> as an important topic for this stage of your course but you may want to supplement this with issues of your own. </a:t>
            </a:r>
            <a:r>
              <a:rPr lang="en-GB" sz="1000" i="1">
                <a:ea typeface="Calibri"/>
                <a:cs typeface="Calibri"/>
              </a:rPr>
              <a:t>(E8)</a:t>
            </a:r>
            <a:endParaRPr lang="en-GB" sz="1000">
              <a:ea typeface="Calibri"/>
              <a:cs typeface="Calibri"/>
            </a:endParaRPr>
          </a:p>
          <a:p>
            <a:r>
              <a:rPr lang="en-GB" sz="1000">
                <a:ea typeface="Calibri"/>
                <a:cs typeface="Calibri"/>
              </a:rPr>
              <a:t>(</a:t>
            </a:r>
            <a:r>
              <a:rPr lang="en-GB" sz="1000" err="1">
                <a:ea typeface="Calibri"/>
                <a:cs typeface="Calibri"/>
              </a:rPr>
              <a:t>i</a:t>
            </a:r>
            <a:r>
              <a:rPr lang="en-GB" sz="1000">
                <a:ea typeface="Calibri"/>
                <a:cs typeface="Calibri"/>
              </a:rPr>
              <a:t>) Year group transitions: Transitions are part of everybody’s educational journeys and, at this time, pupils are also moving towards their own transitions. Whilst may pupils look forward to these changes, some find these transitions more difficult than others, and there is evidence that the move between primary and secondary school is associated with dips in attainment. These last few weeks are also an opportunity for you to consider transitions from a pupil perspective and, where possible, contribute to any school transition preparations. </a:t>
            </a:r>
          </a:p>
          <a:p>
            <a:r>
              <a:rPr lang="en-GB" sz="1000">
                <a:ea typeface="Calibri"/>
                <a:cs typeface="Calibri"/>
              </a:rPr>
              <a:t>(ii) Pupil Involvement: One key transition your shift from thinking about what you are going to do as a teacher to how pupils are going experience ‘the outcome’ of your actions in terms of individual learning opportunities. These last few weeks are an opportunity review your activities through the eyes of the pupils; are you leaving them in a better position to shape their own learning? Notions such as self-regulated learning, metacognition and independent learning skills are used to discuss how a pupil’s active involvement in learning strategies is an essential part of academic achievement (e.g., Zimmerman and Moylan, 2009). So, have you ‘faded’ your scaffolding and planned opportunities for pupils to review, understand and take ownership of their learning so they can develop self-regulation?</a:t>
            </a:r>
          </a:p>
          <a:p>
            <a:r>
              <a:rPr lang="en-GB" sz="1000" i="1">
                <a:ea typeface="Calibri"/>
                <a:cs typeface="Calibri"/>
              </a:rPr>
              <a:t>Prompts:</a:t>
            </a:r>
            <a:endParaRPr lang="en-GB" sz="1000">
              <a:ea typeface="Calibri"/>
              <a:cs typeface="Calibri"/>
            </a:endParaRPr>
          </a:p>
          <a:p>
            <a:r>
              <a:rPr lang="en-GB" sz="1000">
                <a:ea typeface="Calibri"/>
                <a:cs typeface="Calibri"/>
              </a:rPr>
              <a:t>Write about:</a:t>
            </a:r>
          </a:p>
          <a:p>
            <a:pPr marL="285750" indent="-285750">
              <a:buFont typeface="Symbol"/>
              <a:buChar char="•"/>
            </a:pPr>
            <a:r>
              <a:rPr lang="en-GB" sz="1000">
                <a:ea typeface="Calibri"/>
                <a:cs typeface="Calibri"/>
              </a:rPr>
              <a:t>Key aspects of transition from the pupil perspective</a:t>
            </a:r>
          </a:p>
          <a:p>
            <a:pPr marL="971550" lvl="1" indent="-285750">
              <a:buFont typeface="Arial"/>
              <a:buChar char="•"/>
            </a:pPr>
            <a:r>
              <a:rPr lang="en-GB" sz="1000">
                <a:ea typeface="Calibri"/>
                <a:cs typeface="Calibri"/>
              </a:rPr>
              <a:t>What are key barriers for some pupils, and what can the teaching profession do to ameliorate some of these issues?</a:t>
            </a:r>
          </a:p>
          <a:p>
            <a:pPr marL="285750" indent="-285750">
              <a:buFont typeface="Symbol"/>
              <a:buChar char="•"/>
            </a:pPr>
            <a:r>
              <a:rPr lang="en-GB" sz="1000">
                <a:ea typeface="Calibri"/>
                <a:cs typeface="Calibri"/>
              </a:rPr>
              <a:t>How your school and department plan for transition</a:t>
            </a:r>
          </a:p>
          <a:p>
            <a:pPr marL="285750" indent="-285750">
              <a:buFont typeface="Symbol"/>
              <a:buChar char="•"/>
            </a:pPr>
            <a:r>
              <a:rPr lang="en-GB" sz="1000">
                <a:ea typeface="Calibri"/>
                <a:cs typeface="Calibri"/>
              </a:rPr>
              <a:t>The types of ‘scaffolding’ you have employed, and how successful, or otherwise, you think you have been in ‘fading’ the support so pupils can undertake activities independently in the future. </a:t>
            </a:r>
          </a:p>
          <a:p>
            <a:pPr marL="285750" indent="-285750">
              <a:buFont typeface="Symbol"/>
              <a:buChar char="•"/>
            </a:pPr>
            <a:r>
              <a:rPr lang="en-GB" sz="1000">
                <a:ea typeface="Calibri"/>
                <a:cs typeface="Calibri"/>
              </a:rPr>
              <a:t>The contribution that classroom talk and collaboration can play in stimulating thinking and reflection. </a:t>
            </a:r>
          </a:p>
          <a:p>
            <a:pPr marL="285750" indent="-285750">
              <a:buFont typeface="Symbol"/>
              <a:buChar char="•"/>
            </a:pPr>
            <a:r>
              <a:rPr lang="en-GB" sz="1000">
                <a:ea typeface="Calibri"/>
                <a:cs typeface="Calibri"/>
              </a:rPr>
              <a:t>Your understanding of self-regulated learning and its role in education </a:t>
            </a:r>
          </a:p>
        </p:txBody>
      </p:sp>
      <p:sp>
        <p:nvSpPr>
          <p:cNvPr id="4" name="Text Placeholder 3">
            <a:extLst>
              <a:ext uri="{FF2B5EF4-FFF2-40B4-BE49-F238E27FC236}">
                <a16:creationId xmlns:a16="http://schemas.microsoft.com/office/drawing/2014/main" id="{78B61C78-0BBB-C361-FB45-A7AB88AA0B38}"/>
              </a:ext>
            </a:extLst>
          </p:cNvPr>
          <p:cNvSpPr>
            <a:spLocks noGrp="1"/>
          </p:cNvSpPr>
          <p:nvPr>
            <p:ph type="body" sz="quarter" idx="15"/>
          </p:nvPr>
        </p:nvSpPr>
        <p:spPr/>
        <p:txBody>
          <a:bodyPr vert="horz" lIns="91440" tIns="45720" rIns="91440" bIns="45720" rtlCol="0" anchor="t">
            <a:normAutofit/>
          </a:bodyPr>
          <a:lstStyle/>
          <a:p>
            <a:r>
              <a:rPr lang="en-GB" b="1" err="1">
                <a:ea typeface="Calibri"/>
                <a:cs typeface="Calibri"/>
              </a:rPr>
              <a:t>Talkthru</a:t>
            </a:r>
            <a:r>
              <a:rPr lang="en-GB" b="1">
                <a:ea typeface="Calibri"/>
                <a:cs typeface="Calibri"/>
              </a:rPr>
              <a:t> 35:</a:t>
            </a:r>
            <a:r>
              <a:rPr lang="en-GB">
                <a:ea typeface="Calibri"/>
                <a:cs typeface="Calibri"/>
              </a:rPr>
              <a:t> Talk us through your understanding of key issues related to school transition, and actions schools can take to support all pupils make a successful transition.  What has the school put in place for your subject in terms of sharing the curriculum and pupils’ outcomes from KS2?</a:t>
            </a:r>
          </a:p>
        </p:txBody>
      </p:sp>
      <p:sp>
        <p:nvSpPr>
          <p:cNvPr id="5" name="Text Placeholder 4">
            <a:extLst>
              <a:ext uri="{FF2B5EF4-FFF2-40B4-BE49-F238E27FC236}">
                <a16:creationId xmlns:a16="http://schemas.microsoft.com/office/drawing/2014/main" id="{E358B790-E959-7BBD-C5A2-CD5AED5CD836}"/>
              </a:ext>
            </a:extLst>
          </p:cNvPr>
          <p:cNvSpPr>
            <a:spLocks noGrp="1"/>
          </p:cNvSpPr>
          <p:nvPr>
            <p:ph type="body" sz="quarter" idx="16"/>
          </p:nvPr>
        </p:nvSpPr>
        <p:spPr/>
        <p:txBody>
          <a:bodyPr vert="horz" lIns="91440" tIns="45720" rIns="91440" bIns="45720" rtlCol="0" anchor="t">
            <a:normAutofit/>
          </a:bodyPr>
          <a:lstStyle/>
          <a:p>
            <a:r>
              <a:rPr lang="en-GB" b="1">
                <a:ea typeface="Calibri"/>
                <a:cs typeface="Calibri"/>
              </a:rPr>
              <a:t>Transitions</a:t>
            </a:r>
          </a:p>
        </p:txBody>
      </p:sp>
      <p:sp>
        <p:nvSpPr>
          <p:cNvPr id="6" name="Text Placeholder 5">
            <a:extLst>
              <a:ext uri="{FF2B5EF4-FFF2-40B4-BE49-F238E27FC236}">
                <a16:creationId xmlns:a16="http://schemas.microsoft.com/office/drawing/2014/main" id="{E2021B3C-42EA-35BD-425A-394B9A3B082C}"/>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41</a:t>
            </a:r>
            <a:endParaRPr lang="en-GB"/>
          </a:p>
        </p:txBody>
      </p:sp>
    </p:spTree>
    <p:extLst>
      <p:ext uri="{BB962C8B-B14F-4D97-AF65-F5344CB8AC3E}">
        <p14:creationId xmlns:p14="http://schemas.microsoft.com/office/powerpoint/2010/main" val="1464294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3C4DE3-BE3B-2322-6167-7B151616EC04}"/>
              </a:ext>
            </a:extLst>
          </p:cNvPr>
          <p:cNvSpPr>
            <a:spLocks noGrp="1"/>
          </p:cNvSpPr>
          <p:nvPr>
            <p:ph type="body" sz="quarter" idx="16"/>
          </p:nvPr>
        </p:nvSpPr>
        <p:spPr/>
        <p:txBody>
          <a:bodyPr/>
          <a:lstStyle/>
          <a:p>
            <a:endParaRPr lang="en-GB"/>
          </a:p>
        </p:txBody>
      </p:sp>
      <p:sp>
        <p:nvSpPr>
          <p:cNvPr id="3" name="Text Placeholder 2">
            <a:extLst>
              <a:ext uri="{FF2B5EF4-FFF2-40B4-BE49-F238E27FC236}">
                <a16:creationId xmlns:a16="http://schemas.microsoft.com/office/drawing/2014/main" id="{032A2CAF-F397-6B20-5527-834220E2DFB1}"/>
              </a:ext>
            </a:extLst>
          </p:cNvPr>
          <p:cNvSpPr>
            <a:spLocks noGrp="1"/>
          </p:cNvSpPr>
          <p:nvPr>
            <p:ph type="body" sz="quarter" idx="14"/>
          </p:nvPr>
        </p:nvSpPr>
        <p:spPr/>
        <p:txBody>
          <a:bodyPr vert="horz" lIns="91440" tIns="45720" rIns="91440" bIns="45720" rtlCol="0" anchor="t">
            <a:normAutofit/>
          </a:bodyPr>
          <a:lstStyle/>
          <a:p>
            <a:r>
              <a:rPr lang="en-GB">
                <a:ea typeface="Calibri"/>
                <a:cs typeface="Calibri"/>
              </a:rPr>
              <a:t>Over these final weeks, we are asking student teachers to reflect on their professional persona, that of being a teacher, and to look forward to becoming an Early Career Teacher. Student teachers will be compiling their ECT Transition Profile; co-tutors, please support them with this process and provide feedback/suggest target (but this is intended to be a self-directed activity)</a:t>
            </a:r>
          </a:p>
          <a:p>
            <a:r>
              <a:rPr lang="en-GB">
                <a:ea typeface="Calibri"/>
                <a:cs typeface="Calibri"/>
              </a:rPr>
              <a:t>In terms of topics, we are asking student teachers to focus on two aspects of transition in particular, though they can include other areas as well. </a:t>
            </a:r>
          </a:p>
          <a:p>
            <a:endParaRPr lang="en-GB" sz="1000">
              <a:ea typeface="Calibri"/>
              <a:cs typeface="Calibri"/>
            </a:endParaRPr>
          </a:p>
        </p:txBody>
      </p:sp>
      <p:sp>
        <p:nvSpPr>
          <p:cNvPr id="4" name="Text Placeholder 3">
            <a:extLst>
              <a:ext uri="{FF2B5EF4-FFF2-40B4-BE49-F238E27FC236}">
                <a16:creationId xmlns:a16="http://schemas.microsoft.com/office/drawing/2014/main" id="{C99DA6CD-FDAB-3ECC-1912-9AA3D68AD8D8}"/>
              </a:ext>
            </a:extLst>
          </p:cNvPr>
          <p:cNvSpPr>
            <a:spLocks noGrp="1"/>
          </p:cNvSpPr>
          <p:nvPr>
            <p:ph type="body" sz="quarter" idx="17"/>
          </p:nvPr>
        </p:nvSpPr>
        <p:spPr/>
        <p:txBody>
          <a:bodyPr vert="horz" lIns="91440" tIns="45720" rIns="91440" bIns="45720" rtlCol="0" anchor="t">
            <a:normAutofit/>
          </a:bodyPr>
          <a:lstStyle/>
          <a:p>
            <a:pPr marL="0" indent="0">
              <a:buNone/>
            </a:pPr>
            <a:r>
              <a:rPr lang="en-GB" sz="1000">
                <a:ea typeface="Calibri"/>
                <a:cs typeface="Calibri"/>
              </a:rPr>
              <a:t>Over the next two weeks consider</a:t>
            </a:r>
            <a:endParaRPr lang="en-US" sz="1000">
              <a:ea typeface="Calibri"/>
              <a:cs typeface="Calibri"/>
            </a:endParaRPr>
          </a:p>
          <a:p>
            <a:pPr marL="0" indent="0">
              <a:buNone/>
            </a:pPr>
            <a:r>
              <a:rPr lang="en-GB" sz="1000">
                <a:ea typeface="Calibri"/>
                <a:cs typeface="Calibri"/>
              </a:rPr>
              <a:t> (</a:t>
            </a:r>
            <a:r>
              <a:rPr lang="en-GB" sz="1000" err="1">
                <a:ea typeface="Calibri"/>
                <a:cs typeface="Calibri"/>
              </a:rPr>
              <a:t>i</a:t>
            </a:r>
            <a:r>
              <a:rPr lang="en-GB" sz="1000">
                <a:ea typeface="Calibri"/>
                <a:cs typeface="Calibri"/>
              </a:rPr>
              <a:t>) year group transitions, such as primary to secondary school and (ii) pupil involvement, and in particular independent learning skills and self-regulation. </a:t>
            </a:r>
            <a:endParaRPr lang="en-US" sz="1000">
              <a:ea typeface="Calibri"/>
              <a:cs typeface="Calibri"/>
            </a:endParaRPr>
          </a:p>
          <a:p>
            <a:pPr marL="0" indent="0">
              <a:buNone/>
            </a:pPr>
            <a:endParaRPr lang="en-GB" sz="1000">
              <a:ea typeface="Calibri"/>
              <a:cs typeface="Calibri"/>
            </a:endParaRPr>
          </a:p>
          <a:p>
            <a:pPr marL="0" indent="0">
              <a:buNone/>
            </a:pPr>
            <a:r>
              <a:rPr lang="en-GB" sz="1000">
                <a:ea typeface="Calibri"/>
                <a:cs typeface="Calibri"/>
              </a:rPr>
              <a:t>This week</a:t>
            </a:r>
            <a:endParaRPr lang="en-US" sz="1000">
              <a:ea typeface="Calibri"/>
              <a:cs typeface="Calibri"/>
            </a:endParaRPr>
          </a:p>
          <a:p>
            <a:r>
              <a:rPr lang="en-GB" sz="1000">
                <a:ea typeface="Calibri"/>
                <a:cs typeface="Calibri"/>
              </a:rPr>
              <a:t> (</a:t>
            </a:r>
            <a:r>
              <a:rPr lang="en-GB" sz="1000" err="1">
                <a:ea typeface="Calibri"/>
                <a:cs typeface="Calibri"/>
              </a:rPr>
              <a:t>i</a:t>
            </a:r>
            <a:r>
              <a:rPr lang="en-GB" sz="1000">
                <a:ea typeface="Calibri"/>
                <a:cs typeface="Calibri"/>
              </a:rPr>
              <a:t>) find out about your school and department’s approach to primary/secondary transition (or other school transition points if you are a setting without KS3). </a:t>
            </a:r>
            <a:endParaRPr lang="en-US" sz="1000">
              <a:ea typeface="Calibri"/>
              <a:cs typeface="Calibri"/>
            </a:endParaRPr>
          </a:p>
          <a:p>
            <a:r>
              <a:rPr lang="en-GB" sz="1000">
                <a:ea typeface="Calibri"/>
                <a:cs typeface="Calibri"/>
              </a:rPr>
              <a:t>Please discuss how pupils are supported with school moves, and any additional support offered to particular pupils. </a:t>
            </a:r>
            <a:endParaRPr lang="en-US" sz="1000">
              <a:ea typeface="Calibri"/>
              <a:cs typeface="Calibri"/>
            </a:endParaRPr>
          </a:p>
          <a:p>
            <a:endParaRPr lang="en-GB">
              <a:ea typeface="Calibri"/>
              <a:cs typeface="Calibri"/>
            </a:endParaRPr>
          </a:p>
          <a:p>
            <a:endParaRPr lang="en-GB">
              <a:ea typeface="Calibri"/>
              <a:cs typeface="Calibri"/>
            </a:endParaRPr>
          </a:p>
        </p:txBody>
      </p:sp>
      <p:sp>
        <p:nvSpPr>
          <p:cNvPr id="5" name="Text Placeholder 4">
            <a:extLst>
              <a:ext uri="{FF2B5EF4-FFF2-40B4-BE49-F238E27FC236}">
                <a16:creationId xmlns:a16="http://schemas.microsoft.com/office/drawing/2014/main" id="{E3C20597-41A9-E905-1E5F-45E35E6BAA2A}"/>
              </a:ext>
            </a:extLst>
          </p:cNvPr>
          <p:cNvSpPr>
            <a:spLocks noGrp="1"/>
          </p:cNvSpPr>
          <p:nvPr>
            <p:ph type="body" sz="quarter" idx="18"/>
          </p:nvPr>
        </p:nvSpPr>
        <p:spPr/>
        <p:txBody>
          <a:bodyPr vert="horz" lIns="91440" tIns="45720" rIns="91440" bIns="45720" rtlCol="0" anchor="t">
            <a:normAutofit/>
          </a:bodyPr>
          <a:lstStyle/>
          <a:p>
            <a:r>
              <a:rPr lang="en-GB" sz="1000">
                <a:solidFill>
                  <a:srgbClr val="222222"/>
                </a:solidFill>
                <a:ea typeface="Calibri"/>
                <a:cs typeface="Calibri"/>
              </a:rPr>
              <a:t>Jindal‐Snape, D. and </a:t>
            </a:r>
            <a:r>
              <a:rPr lang="en-GB" sz="1000" err="1">
                <a:solidFill>
                  <a:srgbClr val="222222"/>
                </a:solidFill>
                <a:ea typeface="Calibri"/>
                <a:cs typeface="Calibri"/>
              </a:rPr>
              <a:t>Cantali</a:t>
            </a:r>
            <a:r>
              <a:rPr lang="en-GB" sz="1000">
                <a:solidFill>
                  <a:srgbClr val="222222"/>
                </a:solidFill>
                <a:ea typeface="Calibri"/>
                <a:cs typeface="Calibri"/>
              </a:rPr>
              <a:t>, D., 2019. A four‐stage longitudinal study exploring pupils’ experiences, preparation and support systems during primary–secondary school transitions. </a:t>
            </a:r>
            <a:r>
              <a:rPr lang="en-GB" sz="1000" i="1">
                <a:solidFill>
                  <a:srgbClr val="222222"/>
                </a:solidFill>
                <a:ea typeface="Calibri"/>
                <a:cs typeface="Calibri"/>
              </a:rPr>
              <a:t>British Educational Research Journal</a:t>
            </a:r>
            <a:r>
              <a:rPr lang="en-GB" sz="1000">
                <a:solidFill>
                  <a:srgbClr val="222222"/>
                </a:solidFill>
                <a:ea typeface="Calibri"/>
                <a:cs typeface="Calibri"/>
              </a:rPr>
              <a:t>, </a:t>
            </a:r>
            <a:r>
              <a:rPr lang="en-GB" sz="1000" i="1">
                <a:solidFill>
                  <a:srgbClr val="222222"/>
                </a:solidFill>
                <a:ea typeface="Calibri"/>
                <a:cs typeface="Calibri"/>
              </a:rPr>
              <a:t>45</a:t>
            </a:r>
            <a:r>
              <a:rPr lang="en-GB" sz="1000">
                <a:solidFill>
                  <a:srgbClr val="222222"/>
                </a:solidFill>
                <a:ea typeface="Calibri"/>
                <a:cs typeface="Calibri"/>
              </a:rPr>
              <a:t>(6), pp.1255-1278.</a:t>
            </a:r>
            <a:endParaRPr lang="en-GB" sz="1000">
              <a:solidFill>
                <a:srgbClr val="000000"/>
              </a:solidFill>
              <a:ea typeface="Calibri"/>
              <a:cs typeface="Calibri"/>
            </a:endParaRPr>
          </a:p>
          <a:p>
            <a:r>
              <a:rPr lang="en-GB" sz="1000">
                <a:ea typeface="Calibri"/>
                <a:cs typeface="Calibri"/>
              </a:rPr>
              <a:t>Hebron, J.S., 2018. School connectedness and the primary to secondary school transition for young people with autism spectrum conditions. </a:t>
            </a:r>
            <a:r>
              <a:rPr lang="en-GB" sz="1000" i="1">
                <a:ea typeface="Calibri"/>
                <a:cs typeface="Calibri"/>
              </a:rPr>
              <a:t>British Journal of Educational Psychology</a:t>
            </a:r>
            <a:r>
              <a:rPr lang="en-GB" sz="1000">
                <a:ea typeface="Calibri"/>
                <a:cs typeface="Calibri"/>
              </a:rPr>
              <a:t>, 88(3), pp.396-409.</a:t>
            </a:r>
          </a:p>
          <a:p>
            <a:r>
              <a:rPr lang="en-GB" sz="1000">
                <a:ea typeface="Calibri"/>
                <a:cs typeface="Calibri"/>
              </a:rPr>
              <a:t>Panadero, E. (2017). A Review of Self-Regulated Learning: Six Models and Four Directions for Research. </a:t>
            </a:r>
            <a:r>
              <a:rPr lang="en-GB" sz="1000" i="1">
                <a:ea typeface="Calibri"/>
                <a:cs typeface="Calibri"/>
              </a:rPr>
              <a:t>Frontiers in psychology,</a:t>
            </a:r>
            <a:r>
              <a:rPr lang="en-GB" sz="1000">
                <a:ea typeface="Calibri"/>
                <a:cs typeface="Calibri"/>
              </a:rPr>
              <a:t> 8, 422.</a:t>
            </a:r>
          </a:p>
          <a:p>
            <a:r>
              <a:rPr lang="en-GB" sz="1000">
                <a:ea typeface="Calibri"/>
                <a:cs typeface="Calibri"/>
              </a:rPr>
              <a:t>Zimmerman, B. J., &amp; Moylan, A. R. (2009). Self-regulation: Where metacognition and motivation intersect. In D. J. Hacker, J. </a:t>
            </a:r>
            <a:r>
              <a:rPr lang="en-GB" sz="1000" err="1">
                <a:ea typeface="Calibri"/>
                <a:cs typeface="Calibri"/>
              </a:rPr>
              <a:t>Dunlosky</a:t>
            </a:r>
            <a:r>
              <a:rPr lang="en-GB" sz="1000">
                <a:ea typeface="Calibri"/>
                <a:cs typeface="Calibri"/>
              </a:rPr>
              <a:t> &amp; A. C. Graesser (Eds.), </a:t>
            </a:r>
            <a:r>
              <a:rPr lang="en-GB" sz="1000" i="1">
                <a:ea typeface="Calibri"/>
                <a:cs typeface="Calibri"/>
              </a:rPr>
              <a:t>Handbook of Metacognition in Education</a:t>
            </a:r>
            <a:r>
              <a:rPr lang="en-GB" sz="1000">
                <a:ea typeface="Calibri"/>
                <a:cs typeface="Calibri"/>
              </a:rPr>
              <a:t> (pp. 299-315). New York: Routledge.</a:t>
            </a:r>
          </a:p>
          <a:p>
            <a:endParaRPr lang="en-GB">
              <a:ea typeface="Calibri"/>
              <a:cs typeface="Calibri"/>
            </a:endParaRPr>
          </a:p>
        </p:txBody>
      </p:sp>
      <p:sp>
        <p:nvSpPr>
          <p:cNvPr id="6" name="Text Placeholder 5">
            <a:extLst>
              <a:ext uri="{FF2B5EF4-FFF2-40B4-BE49-F238E27FC236}">
                <a16:creationId xmlns:a16="http://schemas.microsoft.com/office/drawing/2014/main" id="{566FEB63-63E9-D0FC-4BA4-F6741AD8F9C0}"/>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41</a:t>
            </a:r>
            <a:endParaRPr lang="en-GB"/>
          </a:p>
        </p:txBody>
      </p:sp>
    </p:spTree>
    <p:extLst>
      <p:ext uri="{BB962C8B-B14F-4D97-AF65-F5344CB8AC3E}">
        <p14:creationId xmlns:p14="http://schemas.microsoft.com/office/powerpoint/2010/main" val="2785211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0F1B45-0C83-4824-9FAF-5EBE57CEFAE2}"/>
              </a:ext>
            </a:extLst>
          </p:cNvPr>
          <p:cNvSpPr>
            <a:spLocks noGrp="1"/>
          </p:cNvSpPr>
          <p:nvPr>
            <p:ph type="body" sz="quarter" idx="16"/>
          </p:nvPr>
        </p:nvSpPr>
        <p:spPr/>
        <p:txBody>
          <a:bodyPr/>
          <a:lstStyle/>
          <a:p>
            <a:r>
              <a:rPr lang="en-GB"/>
              <a:t>Observation and classroom practices</a:t>
            </a:r>
          </a:p>
        </p:txBody>
      </p:sp>
      <p:sp>
        <p:nvSpPr>
          <p:cNvPr id="3" name="Text Placeholder 2">
            <a:extLst>
              <a:ext uri="{FF2B5EF4-FFF2-40B4-BE49-F238E27FC236}">
                <a16:creationId xmlns:a16="http://schemas.microsoft.com/office/drawing/2014/main" id="{098343C1-567A-4A9E-8595-B99850453299}"/>
              </a:ext>
            </a:extLst>
          </p:cNvPr>
          <p:cNvSpPr>
            <a:spLocks noGrp="1"/>
          </p:cNvSpPr>
          <p:nvPr>
            <p:ph type="body" sz="quarter" idx="14"/>
          </p:nvPr>
        </p:nvSpPr>
        <p:spPr/>
        <p:txBody>
          <a:bodyPr>
            <a:normAutofit fontScale="62500" lnSpcReduction="20000"/>
          </a:bodyPr>
          <a:lstStyle/>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Understanding of the school’s Safeguarding Policy from arrival, is crucial.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During the first few days, reflect on the progress made so far as professionals, and consider how understanding of expectations and school environments has been enhanced by the Phase A teaching practicum. The support provided by the routine of weekly meetings, </a:t>
            </a:r>
            <a:r>
              <a:rPr lang="en-GB" sz="1800" err="1">
                <a:effectLst/>
                <a:latin typeface="Calibri" panose="020F0502020204030204" pitchFamily="34" charset="0"/>
                <a:ea typeface="Times New Roman" panose="02020603050405020304" pitchFamily="18" charset="0"/>
                <a:cs typeface="Times New Roman" panose="02020603050405020304" pitchFamily="18" charset="0"/>
              </a:rPr>
              <a:t>Talkthrus</a:t>
            </a:r>
            <a:r>
              <a:rPr lang="en-GB" sz="1800">
                <a:effectLst/>
                <a:latin typeface="Calibri" panose="020F0502020204030204" pitchFamily="34" charset="0"/>
                <a:ea typeface="Times New Roman" panose="02020603050405020304" pitchFamily="18" charset="0"/>
                <a:cs typeface="Times New Roman" panose="02020603050405020304" pitchFamily="18" charset="0"/>
              </a:rPr>
              <a:t>, Focussed observations and emails are familiar to student teachers; </a:t>
            </a:r>
            <a:r>
              <a:rPr lang="en-GB" sz="1800" b="1">
                <a:effectLst/>
                <a:latin typeface="Calibri" panose="020F0502020204030204" pitchFamily="34" charset="0"/>
                <a:ea typeface="Times New Roman" panose="02020603050405020304" pitchFamily="18" charset="0"/>
                <a:cs typeface="Times New Roman" panose="02020603050405020304" pitchFamily="18" charset="0"/>
              </a:rPr>
              <a:t>the order can be adjusted if needed. </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You will know that the CCF asks that student teachers have the opportunity to ‘discuss and analyse with expert colleagues’ and ‘observe how expert colleagues … and deconstruct this approach’. This requires full preparation by student teachers for meetings, observations and activities to make the most of expert colleagues’ time. Take the time to discuss observation protocols before observations of expert teachers takes place.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(B1)</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918EB5D8-8E4A-4036-A35E-FB31085258BB}"/>
              </a:ext>
            </a:extLst>
          </p:cNvPr>
          <p:cNvSpPr>
            <a:spLocks noGrp="1"/>
          </p:cNvSpPr>
          <p:nvPr>
            <p:ph type="body" sz="quarter" idx="17"/>
          </p:nvPr>
        </p:nvSpPr>
        <p:spPr/>
        <p:txBody>
          <a:bodyPr>
            <a:normAutofit fontScale="92500"/>
          </a:bodyPr>
          <a:lstStyle/>
          <a:p>
            <a:pPr algn="l">
              <a:lnSpc>
                <a:spcPct val="150000"/>
              </a:lnSpc>
              <a:spcAft>
                <a:spcPts val="300"/>
              </a:spcAft>
            </a:pPr>
            <a:r>
              <a:rPr lang="en-GB"/>
              <a:t>Please discuss departmental/school practices on shared approaches to planning, access to resources and support systems (e.g., classroom management, wellbeing) in support of student teachers’ task and time management. </a:t>
            </a:r>
          </a:p>
          <a:p>
            <a:pPr algn="l">
              <a:lnSpc>
                <a:spcPct val="150000"/>
              </a:lnSpc>
              <a:spcAft>
                <a:spcPts val="300"/>
              </a:spcAft>
            </a:pPr>
            <a:r>
              <a:rPr lang="en-GB"/>
              <a:t>Discuss your school culture around lesson planning, working hours</a:t>
            </a:r>
          </a:p>
          <a:p>
            <a:pPr algn="l">
              <a:lnSpc>
                <a:spcPct val="150000"/>
              </a:lnSpc>
              <a:spcAft>
                <a:spcPts val="300"/>
              </a:spcAft>
            </a:pPr>
            <a:r>
              <a:rPr lang="en-GB"/>
              <a:t>You might want to discuss how they are spending their planning time, and model how you use your PPA time with them. </a:t>
            </a:r>
          </a:p>
          <a:p>
            <a:pPr algn="l">
              <a:lnSpc>
                <a:spcPct val="150000"/>
              </a:lnSpc>
              <a:spcAft>
                <a:spcPts val="300"/>
              </a:spcAft>
            </a:pPr>
            <a:endParaRPr lang="en-GB"/>
          </a:p>
        </p:txBody>
      </p:sp>
      <p:sp>
        <p:nvSpPr>
          <p:cNvPr id="5" name="Text Placeholder 4">
            <a:extLst>
              <a:ext uri="{FF2B5EF4-FFF2-40B4-BE49-F238E27FC236}">
                <a16:creationId xmlns:a16="http://schemas.microsoft.com/office/drawing/2014/main" id="{37D3540F-2C93-484F-9343-38B434F5D7BA}"/>
              </a:ext>
            </a:extLst>
          </p:cNvPr>
          <p:cNvSpPr>
            <a:spLocks noGrp="1"/>
          </p:cNvSpPr>
          <p:nvPr>
            <p:ph type="body" sz="quarter" idx="18"/>
          </p:nvPr>
        </p:nvSpPr>
        <p:spPr/>
        <p:txBody>
          <a:bodyPr/>
          <a:lstStyle/>
          <a:p>
            <a:r>
              <a:rPr lang="en-GB" sz="1800">
                <a:effectLst/>
                <a:latin typeface="Calibri" panose="020F0502020204030204" pitchFamily="34" charset="0"/>
                <a:ea typeface="Times New Roman" panose="02020603050405020304" pitchFamily="18" charset="0"/>
                <a:cs typeface="Times New Roman" panose="02020603050405020304" pitchFamily="18" charset="0"/>
              </a:rPr>
              <a:t>McGill (2018) Lesson Planning, Impact: Journal of the Chartered College of Teaching. Issue 3. Available online (</a:t>
            </a:r>
            <a:r>
              <a:rPr lang="en-GB" sz="1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link</a:t>
            </a:r>
            <a:r>
              <a:rPr lang="en-GB" sz="1800">
                <a:effectLst/>
                <a:latin typeface="Calibri" panose="020F0502020204030204" pitchFamily="34" charset="0"/>
                <a:ea typeface="Times New Roman" panose="02020603050405020304" pitchFamily="18" charset="0"/>
                <a:cs typeface="Times New Roman" panose="02020603050405020304" pitchFamily="18" charset="0"/>
              </a:rPr>
              <a:t>).</a:t>
            </a:r>
            <a:endParaRPr lang="en-GB"/>
          </a:p>
        </p:txBody>
      </p:sp>
      <p:sp>
        <p:nvSpPr>
          <p:cNvPr id="6" name="Text Placeholder 5">
            <a:extLst>
              <a:ext uri="{FF2B5EF4-FFF2-40B4-BE49-F238E27FC236}">
                <a16:creationId xmlns:a16="http://schemas.microsoft.com/office/drawing/2014/main" id="{A7DCD888-9F8B-4B5D-AF1F-8F41C125B67E}"/>
              </a:ext>
            </a:extLst>
          </p:cNvPr>
          <p:cNvSpPr>
            <a:spLocks noGrp="1"/>
          </p:cNvSpPr>
          <p:nvPr>
            <p:ph type="body" sz="quarter" idx="19"/>
          </p:nvPr>
        </p:nvSpPr>
        <p:spPr/>
        <p:txBody>
          <a:bodyPr/>
          <a:lstStyle/>
          <a:p>
            <a:r>
              <a:rPr lang="en-GB"/>
              <a:t>24</a:t>
            </a:r>
          </a:p>
        </p:txBody>
      </p:sp>
    </p:spTree>
    <p:extLst>
      <p:ext uri="{BB962C8B-B14F-4D97-AF65-F5344CB8AC3E}">
        <p14:creationId xmlns:p14="http://schemas.microsoft.com/office/powerpoint/2010/main" val="38843823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804F70E-24D9-8D7C-69B7-676BF33523E9}"/>
              </a:ext>
            </a:extLst>
          </p:cNvPr>
          <p:cNvSpPr>
            <a:spLocks noGrp="1"/>
          </p:cNvSpPr>
          <p:nvPr>
            <p:ph type="body" sz="quarter" idx="13"/>
          </p:nvPr>
        </p:nvSpPr>
        <p:spPr/>
        <p:txBody>
          <a:bodyPr vert="horz" lIns="91440" tIns="45720" rIns="91440" bIns="45720" rtlCol="0" anchor="t">
            <a:normAutofit/>
          </a:bodyPr>
          <a:lstStyle/>
          <a:p>
            <a:r>
              <a:rPr lang="en-GB" b="1">
                <a:ea typeface="Calibri"/>
                <a:cs typeface="Calibri"/>
              </a:rPr>
              <a:t>Focus of observation: </a:t>
            </a:r>
            <a:r>
              <a:rPr lang="en-GB">
                <a:ea typeface="Calibri"/>
                <a:cs typeface="Calibri"/>
              </a:rPr>
              <a:t>Free choice this week. Choose an area to observe that you will find useful, possibly based on your areas for development in your ECT transition document.</a:t>
            </a:r>
          </a:p>
        </p:txBody>
      </p:sp>
      <p:sp>
        <p:nvSpPr>
          <p:cNvPr id="3" name="Text Placeholder 2">
            <a:extLst>
              <a:ext uri="{FF2B5EF4-FFF2-40B4-BE49-F238E27FC236}">
                <a16:creationId xmlns:a16="http://schemas.microsoft.com/office/drawing/2014/main" id="{90CEC9C7-062B-B4C1-1155-36DB45D0A4B0}"/>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Teacher identity: As you approach your first year as a qualified teacher, what sort of teacher have you become? How have you changed during this year? You should be looking forward (after the summer break) to beginning the Early Career Teacher process. With your final report complete and your ECT Transition Profile about to be completed you can take stock and set some priorities for the next stage of your development. Read back through your reflections throughout the course, so you have a sense of how far you have come. </a:t>
            </a:r>
          </a:p>
          <a:p>
            <a:r>
              <a:rPr lang="en-GB" sz="1100" i="1">
                <a:ea typeface="Calibri"/>
                <a:cs typeface="Calibri"/>
              </a:rPr>
              <a:t>Prompts:</a:t>
            </a:r>
            <a:endParaRPr lang="en-GB" sz="1100">
              <a:ea typeface="Calibri"/>
              <a:cs typeface="Calibri"/>
            </a:endParaRPr>
          </a:p>
          <a:p>
            <a:pPr marL="285750" indent="-285750">
              <a:buFont typeface="Symbol"/>
              <a:buChar char="•"/>
            </a:pPr>
            <a:r>
              <a:rPr lang="en-GB" sz="1100">
                <a:ea typeface="Calibri"/>
                <a:cs typeface="Calibri"/>
              </a:rPr>
              <a:t>Taking into account the feedback you have received, your own previous reflections and your final Phase B report, write about the kind of teacher you are now, and the kind of teacher you want to become over the next two years as an ECT. </a:t>
            </a:r>
          </a:p>
          <a:p>
            <a:r>
              <a:rPr lang="en-GB" sz="1100">
                <a:ea typeface="Calibri"/>
                <a:cs typeface="Calibri"/>
              </a:rPr>
              <a:t>Remember the key concepts underpinning our course: ‘Knowing, Doing, Being’</a:t>
            </a:r>
          </a:p>
          <a:p>
            <a:r>
              <a:rPr lang="en-GB" sz="1100">
                <a:ea typeface="Calibri"/>
                <a:cs typeface="Calibri"/>
              </a:rPr>
              <a:t>If you have a job for next year, consider what you know about the school, and the department, you are joining. </a:t>
            </a:r>
          </a:p>
          <a:p>
            <a:pPr marL="285750" indent="-285750">
              <a:buFont typeface="Symbol"/>
              <a:buChar char="•"/>
            </a:pPr>
            <a:r>
              <a:rPr lang="en-GB" sz="1100">
                <a:ea typeface="Calibri"/>
                <a:cs typeface="Calibri"/>
              </a:rPr>
              <a:t>You have joined, albeit temporarily, two schools this year. Reflect on what you have learned about joining and understanding different schools and departments and write about how this will inform your first weeks and months in your new school. </a:t>
            </a:r>
          </a:p>
          <a:p>
            <a:endParaRPr lang="en-GB">
              <a:ea typeface="Calibri"/>
              <a:cs typeface="Calibri"/>
            </a:endParaRPr>
          </a:p>
        </p:txBody>
      </p:sp>
      <p:sp>
        <p:nvSpPr>
          <p:cNvPr id="4" name="Text Placeholder 3">
            <a:extLst>
              <a:ext uri="{FF2B5EF4-FFF2-40B4-BE49-F238E27FC236}">
                <a16:creationId xmlns:a16="http://schemas.microsoft.com/office/drawing/2014/main" id="{57BBFD97-8902-52C9-C290-191FBF559C44}"/>
              </a:ext>
            </a:extLst>
          </p:cNvPr>
          <p:cNvSpPr>
            <a:spLocks noGrp="1"/>
          </p:cNvSpPr>
          <p:nvPr>
            <p:ph type="body" sz="quarter" idx="15"/>
          </p:nvPr>
        </p:nvSpPr>
        <p:spPr/>
        <p:txBody>
          <a:bodyPr vert="horz" lIns="91440" tIns="45720" rIns="91440" bIns="45720" rtlCol="0" anchor="t">
            <a:normAutofit/>
          </a:bodyPr>
          <a:lstStyle/>
          <a:p>
            <a:r>
              <a:rPr lang="en-GB" sz="1600" b="1" err="1">
                <a:ea typeface="Calibri"/>
                <a:cs typeface="Calibri"/>
              </a:rPr>
              <a:t>Talkthru</a:t>
            </a:r>
            <a:r>
              <a:rPr lang="en-GB" sz="1600" b="1">
                <a:ea typeface="Calibri"/>
                <a:cs typeface="Calibri"/>
              </a:rPr>
              <a:t> 37:</a:t>
            </a:r>
            <a:r>
              <a:rPr lang="en-GB" sz="1600">
                <a:ea typeface="Calibri"/>
                <a:cs typeface="Calibri"/>
              </a:rPr>
              <a:t> Talk us through your strengths and successes and what you think you will need to focus on at the start of next year.</a:t>
            </a:r>
          </a:p>
        </p:txBody>
      </p:sp>
      <p:sp>
        <p:nvSpPr>
          <p:cNvPr id="5" name="Text Placeholder 4">
            <a:extLst>
              <a:ext uri="{FF2B5EF4-FFF2-40B4-BE49-F238E27FC236}">
                <a16:creationId xmlns:a16="http://schemas.microsoft.com/office/drawing/2014/main" id="{1E90AA52-299C-BCB7-B861-34E923715D71}"/>
              </a:ext>
            </a:extLst>
          </p:cNvPr>
          <p:cNvSpPr>
            <a:spLocks noGrp="1"/>
          </p:cNvSpPr>
          <p:nvPr>
            <p:ph type="body" sz="quarter" idx="16"/>
          </p:nvPr>
        </p:nvSpPr>
        <p:spPr/>
        <p:txBody>
          <a:bodyPr vert="horz" lIns="91440" tIns="45720" rIns="91440" bIns="45720" rtlCol="0" anchor="t">
            <a:normAutofit/>
          </a:bodyPr>
          <a:lstStyle/>
          <a:p>
            <a:r>
              <a:rPr lang="en-GB" b="1">
                <a:ea typeface="Calibri"/>
                <a:cs typeface="Calibri"/>
              </a:rPr>
              <a:t>Teacher Identity</a:t>
            </a:r>
          </a:p>
        </p:txBody>
      </p:sp>
      <p:sp>
        <p:nvSpPr>
          <p:cNvPr id="6" name="Text Placeholder 5">
            <a:extLst>
              <a:ext uri="{FF2B5EF4-FFF2-40B4-BE49-F238E27FC236}">
                <a16:creationId xmlns:a16="http://schemas.microsoft.com/office/drawing/2014/main" id="{A16EC63F-2136-9401-A750-C5076A0DE40D}"/>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42</a:t>
            </a:r>
            <a:endParaRPr lang="en-GB"/>
          </a:p>
        </p:txBody>
      </p:sp>
    </p:spTree>
    <p:extLst>
      <p:ext uri="{BB962C8B-B14F-4D97-AF65-F5344CB8AC3E}">
        <p14:creationId xmlns:p14="http://schemas.microsoft.com/office/powerpoint/2010/main" val="35412967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6796A9-509D-62CC-687F-E93A2DE7C3BD}"/>
              </a:ext>
            </a:extLst>
          </p:cNvPr>
          <p:cNvSpPr>
            <a:spLocks noGrp="1"/>
          </p:cNvSpPr>
          <p:nvPr>
            <p:ph type="body" sz="quarter" idx="16"/>
          </p:nvPr>
        </p:nvSpPr>
        <p:spPr/>
        <p:txBody>
          <a:bodyPr vert="horz" lIns="91440" tIns="45720" rIns="91440" bIns="45720" rtlCol="0" anchor="t">
            <a:normAutofit/>
          </a:bodyPr>
          <a:lstStyle/>
          <a:p>
            <a:r>
              <a:rPr lang="en-GB" b="1">
                <a:ea typeface="Calibri"/>
                <a:cs typeface="Calibri"/>
              </a:rPr>
              <a:t>Teacher Identity</a:t>
            </a:r>
            <a:endParaRPr lang="en-GB">
              <a:ea typeface="Calibri"/>
              <a:cs typeface="Calibri"/>
            </a:endParaRPr>
          </a:p>
          <a:p>
            <a:endParaRPr lang="en-GB">
              <a:ea typeface="Calibri"/>
              <a:cs typeface="Calibri"/>
            </a:endParaRPr>
          </a:p>
        </p:txBody>
      </p:sp>
      <p:sp>
        <p:nvSpPr>
          <p:cNvPr id="3" name="Text Placeholder 2">
            <a:extLst>
              <a:ext uri="{FF2B5EF4-FFF2-40B4-BE49-F238E27FC236}">
                <a16:creationId xmlns:a16="http://schemas.microsoft.com/office/drawing/2014/main" id="{398722D7-F0D4-C8FB-D078-45EC2F63F301}"/>
              </a:ext>
            </a:extLst>
          </p:cNvPr>
          <p:cNvSpPr>
            <a:spLocks noGrp="1"/>
          </p:cNvSpPr>
          <p:nvPr>
            <p:ph type="body" sz="quarter" idx="14"/>
          </p:nvPr>
        </p:nvSpPr>
        <p:spPr/>
        <p:txBody>
          <a:bodyPr vert="horz" lIns="91440" tIns="45720" rIns="91440" bIns="45720" rtlCol="0" anchor="t">
            <a:normAutofit/>
          </a:bodyPr>
          <a:lstStyle/>
          <a:p>
            <a:r>
              <a:rPr lang="en-GB" sz="1100">
                <a:ea typeface="Calibri"/>
                <a:cs typeface="Calibri"/>
              </a:rPr>
              <a:t>This week student teachers will be thinking about your first teaching post. In order to make a successful transition from initial teacher education to becoming an ECT, you need to think about your strengths and areas for development as you enter the teaching profession You will be supported by the Early Career Framework, which sets out what early career teachers are entitled to learn about and learn how to do. It underpins an entitlement for 2 years of professional development designed to help early career teachers develop their practice, knowledge and working habits. It is aligned to the Core Content Framework and has been used to structure your ECT Transition Profile, so you will recognise the content and expectations. </a:t>
            </a:r>
            <a:r>
              <a:rPr lang="en-GB" sz="1100" u="sng">
                <a:ea typeface="Calibri"/>
                <a:cs typeface="Calibri"/>
                <a:hlinkClick r:id="rId2"/>
              </a:rPr>
              <a:t>https://www.gov.uk/government/publications/early-career-framework</a:t>
            </a:r>
            <a:endParaRPr lang="en-GB" sz="1100">
              <a:ea typeface="Calibri"/>
              <a:cs typeface="Calibri"/>
            </a:endParaRPr>
          </a:p>
          <a:p>
            <a:endParaRPr lang="en-GB" sz="1100">
              <a:ea typeface="Calibri"/>
              <a:cs typeface="Calibri"/>
            </a:endParaRPr>
          </a:p>
          <a:p>
            <a:r>
              <a:rPr lang="en-GB" sz="1100">
                <a:ea typeface="Calibri"/>
                <a:cs typeface="Calibri"/>
              </a:rPr>
              <a:t>Co-tutors</a:t>
            </a:r>
            <a:r>
              <a:rPr lang="en-GB" sz="1100" b="1">
                <a:ea typeface="Calibri"/>
                <a:cs typeface="Calibri"/>
              </a:rPr>
              <a:t> </a:t>
            </a:r>
            <a:r>
              <a:rPr lang="en-GB" sz="1100">
                <a:ea typeface="Calibri"/>
                <a:cs typeface="Calibri"/>
              </a:rPr>
              <a:t>-this is our final Friday email of the course. Thank you for your support, which has been critical to your student teacher’s success on a challenging, complex course. We hope you have found the experience of being a co-tutor rewarding, and that our weekly email guides have helped you to shape useful conversations with your student teacher. We look forward to working with you again.</a:t>
            </a:r>
          </a:p>
          <a:p>
            <a:endParaRPr lang="en-GB">
              <a:ea typeface="Calibri"/>
              <a:cs typeface="Calibri"/>
            </a:endParaRPr>
          </a:p>
        </p:txBody>
      </p:sp>
      <p:sp>
        <p:nvSpPr>
          <p:cNvPr id="4" name="Text Placeholder 3">
            <a:extLst>
              <a:ext uri="{FF2B5EF4-FFF2-40B4-BE49-F238E27FC236}">
                <a16:creationId xmlns:a16="http://schemas.microsoft.com/office/drawing/2014/main" id="{A7555DEE-F521-E6CC-8B2E-69D79EC9F82F}"/>
              </a:ext>
            </a:extLst>
          </p:cNvPr>
          <p:cNvSpPr>
            <a:spLocks noGrp="1"/>
          </p:cNvSpPr>
          <p:nvPr>
            <p:ph type="body" sz="quarter" idx="17"/>
          </p:nvPr>
        </p:nvSpPr>
        <p:spPr/>
        <p:txBody>
          <a:bodyPr vert="horz" lIns="91440" tIns="45720" rIns="91440" bIns="45720" rtlCol="0" anchor="t">
            <a:normAutofit/>
          </a:bodyPr>
          <a:lstStyle/>
          <a:p>
            <a:r>
              <a:rPr lang="en-GB">
                <a:ea typeface="Calibri"/>
                <a:cs typeface="Calibri"/>
              </a:rPr>
              <a:t>What are your strengths?</a:t>
            </a:r>
          </a:p>
          <a:p>
            <a:r>
              <a:rPr lang="en-GB">
                <a:ea typeface="Calibri"/>
                <a:cs typeface="Calibri"/>
              </a:rPr>
              <a:t>What are your areas for development?</a:t>
            </a:r>
          </a:p>
          <a:p>
            <a:r>
              <a:rPr lang="en-GB">
                <a:ea typeface="Calibri"/>
                <a:cs typeface="Calibri"/>
              </a:rPr>
              <a:t>As it is your final week in school have you completed your ECT transition profile? (It need to be saved in the </a:t>
            </a:r>
            <a:r>
              <a:rPr lang="en-GB" err="1">
                <a:ea typeface="Calibri"/>
                <a:cs typeface="Calibri"/>
              </a:rPr>
              <a:t>Eportfolio</a:t>
            </a:r>
            <a:r>
              <a:rPr lang="en-GB">
                <a:ea typeface="Calibri"/>
                <a:cs typeface="Calibri"/>
              </a:rPr>
              <a:t> and emailed to the Secondary PGCE office)</a:t>
            </a:r>
          </a:p>
          <a:p>
            <a:r>
              <a:rPr lang="en-GB">
                <a:ea typeface="Calibri"/>
                <a:cs typeface="Calibri"/>
              </a:rPr>
              <a:t>Have you completed all your marking and discussed handover with teachers? </a:t>
            </a:r>
          </a:p>
          <a:p>
            <a:r>
              <a:rPr lang="en-GB">
                <a:ea typeface="Calibri"/>
                <a:cs typeface="Calibri"/>
              </a:rPr>
              <a:t>Make sure to return any resources / equipment, do not take any pupil data with you</a:t>
            </a:r>
          </a:p>
        </p:txBody>
      </p:sp>
      <p:sp>
        <p:nvSpPr>
          <p:cNvPr id="5" name="Text Placeholder 4">
            <a:extLst>
              <a:ext uri="{FF2B5EF4-FFF2-40B4-BE49-F238E27FC236}">
                <a16:creationId xmlns:a16="http://schemas.microsoft.com/office/drawing/2014/main" id="{4A1BF6FD-C2D6-1ABF-5EDD-C1AA6A5EA351}"/>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ABD2F7A5-7885-9162-7221-5ACD25A989DE}"/>
              </a:ext>
            </a:extLst>
          </p:cNvPr>
          <p:cNvSpPr>
            <a:spLocks noGrp="1"/>
          </p:cNvSpPr>
          <p:nvPr>
            <p:ph type="body" sz="quarter" idx="19"/>
          </p:nvPr>
        </p:nvSpPr>
        <p:spPr/>
        <p:txBody>
          <a:bodyPr vert="horz" lIns="91440" tIns="45720" rIns="91440" bIns="45720" rtlCol="0" anchor="t">
            <a:noAutofit/>
          </a:bodyPr>
          <a:lstStyle/>
          <a:p>
            <a:r>
              <a:rPr lang="en-GB">
                <a:ea typeface="Calibri"/>
                <a:cs typeface="Calibri"/>
              </a:rPr>
              <a:t>42</a:t>
            </a:r>
            <a:endParaRPr lang="en-GB"/>
          </a:p>
        </p:txBody>
      </p:sp>
    </p:spTree>
    <p:extLst>
      <p:ext uri="{BB962C8B-B14F-4D97-AF65-F5344CB8AC3E}">
        <p14:creationId xmlns:p14="http://schemas.microsoft.com/office/powerpoint/2010/main" val="4090035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644403A-2800-4E8E-853B-338427B592C9}"/>
              </a:ext>
            </a:extLst>
          </p:cNvPr>
          <p:cNvSpPr>
            <a:spLocks noGrp="1"/>
          </p:cNvSpPr>
          <p:nvPr>
            <p:ph type="body" sz="quarter" idx="13"/>
          </p:nvPr>
        </p:nvSpPr>
        <p:spPr/>
        <p:txBody>
          <a:bodyPr/>
          <a:lstStyle/>
          <a:p>
            <a:r>
              <a:rPr lang="en-GB" b="1"/>
              <a:t>Focus of observation: </a:t>
            </a:r>
            <a:r>
              <a:rPr lang="en-GB"/>
              <a:t>Sequencing. </a:t>
            </a:r>
          </a:p>
          <a:p>
            <a:r>
              <a:rPr lang="en-GB"/>
              <a:t>Reconstruct the sequence of the lesson that you have observed. Drawing on relevant theoretical perspectives, articulate how tasks relate to key ideas and assessment (inc. 'starting points' for lessons/ activities) (E4)</a:t>
            </a:r>
          </a:p>
          <a:p>
            <a:endParaRPr lang="en-GB"/>
          </a:p>
        </p:txBody>
      </p:sp>
      <p:sp>
        <p:nvSpPr>
          <p:cNvPr id="3" name="Text Placeholder 2">
            <a:extLst>
              <a:ext uri="{FF2B5EF4-FFF2-40B4-BE49-F238E27FC236}">
                <a16:creationId xmlns:a16="http://schemas.microsoft.com/office/drawing/2014/main" id="{8CA16357-CCAE-4CEC-B808-1BD9B7DD3B66}"/>
              </a:ext>
            </a:extLst>
          </p:cNvPr>
          <p:cNvSpPr>
            <a:spLocks noGrp="1"/>
          </p:cNvSpPr>
          <p:nvPr>
            <p:ph type="body" sz="quarter" idx="14"/>
          </p:nvPr>
        </p:nvSpPr>
        <p:spPr/>
        <p:txBody>
          <a:bodyPr>
            <a:normAutofit fontScale="92500" lnSpcReduction="20000"/>
          </a:bodyPr>
          <a:lstStyle/>
          <a:p>
            <a:r>
              <a:rPr lang="en-GB"/>
              <a:t>During the Phase A practicum, your planning was probably more focussed on the detail of individual lessons. In Phase B, you should be working to manage your pupils’ learning development across a longer period. The Core Content Framework (CCF p.11) guidance on How Pupils Learn indicates that you should take Cognitive Load Theory and memory into account, and ensure that you sequence your teaching to reflect pupils’ level of prior knowledge (or schemas). When taking over new classes, understanding what pupils already know and understand, as well as where they are likely to struggle, can be key to effective planning and sequencing. (D1, D2)</a:t>
            </a:r>
          </a:p>
          <a:p>
            <a:r>
              <a:rPr lang="en-GB" b="1"/>
              <a:t>Prompts</a:t>
            </a:r>
          </a:p>
          <a:p>
            <a:r>
              <a:rPr lang="en-GB"/>
              <a:t>Refresh your memory of the CCF pages 11-12 ‘How Pupils Learn’ and of Cognitive Load Theory. Write about:</a:t>
            </a:r>
          </a:p>
          <a:p>
            <a:r>
              <a:rPr lang="en-GB"/>
              <a:t>• How you have sought, recorded and interpreted information about your classes’ subject knowledge relevant to the topics you will be teaching – (e.g., asking the usual class teacher, observing lessons, scrutiny of pupils’ work);</a:t>
            </a:r>
          </a:p>
          <a:p>
            <a:r>
              <a:rPr lang="en-GB"/>
              <a:t>• How you intend (with some examples) to organise and sequence your lessons in a way that should maximises learning opportunities. (You should be articulating how relevant theoretical perspectives inform your thinking). (D9)</a:t>
            </a:r>
          </a:p>
          <a:p>
            <a:endParaRPr lang="en-GB"/>
          </a:p>
        </p:txBody>
      </p:sp>
      <p:sp>
        <p:nvSpPr>
          <p:cNvPr id="4" name="Text Placeholder 3">
            <a:extLst>
              <a:ext uri="{FF2B5EF4-FFF2-40B4-BE49-F238E27FC236}">
                <a16:creationId xmlns:a16="http://schemas.microsoft.com/office/drawing/2014/main" id="{35E9C50D-6343-4FCB-89D4-956799DC71F6}"/>
              </a:ext>
            </a:extLst>
          </p:cNvPr>
          <p:cNvSpPr>
            <a:spLocks noGrp="1"/>
          </p:cNvSpPr>
          <p:nvPr>
            <p:ph type="body" sz="quarter" idx="15"/>
          </p:nvPr>
        </p:nvSpPr>
        <p:spPr/>
        <p:txBody>
          <a:bodyPr>
            <a:normAutofit/>
          </a:bodyPr>
          <a:lstStyle/>
          <a:p>
            <a:r>
              <a:rPr lang="en-GB" sz="1200" b="1" err="1">
                <a:effectLst/>
                <a:latin typeface="Calibri" panose="020F0502020204030204" pitchFamily="34" charset="0"/>
                <a:ea typeface="Times New Roman" panose="02020603050405020304" pitchFamily="18" charset="0"/>
                <a:cs typeface="Times New Roman" panose="02020603050405020304" pitchFamily="18" charset="0"/>
              </a:rPr>
              <a:t>Talkthu</a:t>
            </a:r>
            <a:r>
              <a:rPr lang="en-GB" sz="1200" b="1">
                <a:effectLst/>
                <a:latin typeface="Calibri" panose="020F0502020204030204" pitchFamily="34" charset="0"/>
                <a:ea typeface="Times New Roman" panose="02020603050405020304" pitchFamily="18" charset="0"/>
                <a:cs typeface="Times New Roman" panose="02020603050405020304" pitchFamily="18" charset="0"/>
              </a:rPr>
              <a:t> 21: </a:t>
            </a:r>
            <a:r>
              <a:rPr lang="en-GB" sz="1200">
                <a:effectLst/>
                <a:latin typeface="Calibri" panose="020F0502020204030204" pitchFamily="34" charset="0"/>
                <a:ea typeface="Times New Roman" panose="02020603050405020304" pitchFamily="18" charset="0"/>
                <a:cs typeface="Times New Roman" panose="02020603050405020304" pitchFamily="18" charset="0"/>
              </a:rPr>
              <a:t>Sequencing. </a:t>
            </a:r>
          </a:p>
          <a:p>
            <a:r>
              <a:rPr lang="en-GB" sz="1200">
                <a:effectLst/>
                <a:latin typeface="Calibri" panose="020F0502020204030204" pitchFamily="34" charset="0"/>
                <a:ea typeface="Times New Roman" panose="02020603050405020304" pitchFamily="18" charset="0"/>
                <a:cs typeface="Times New Roman" panose="02020603050405020304" pitchFamily="18" charset="0"/>
              </a:rPr>
              <a:t>Talk us through your understanding of how lessons are sequenced, based on articulated pedagogical principles, giving examples from your own planning and/or from what you have observed.</a:t>
            </a:r>
            <a:endParaRPr lang="en-GB" sz="1050"/>
          </a:p>
        </p:txBody>
      </p:sp>
      <p:sp>
        <p:nvSpPr>
          <p:cNvPr id="5" name="Text Placeholder 4">
            <a:extLst>
              <a:ext uri="{FF2B5EF4-FFF2-40B4-BE49-F238E27FC236}">
                <a16:creationId xmlns:a16="http://schemas.microsoft.com/office/drawing/2014/main" id="{C34DEA2F-AF3E-409F-B217-21D653938A26}"/>
              </a:ext>
            </a:extLst>
          </p:cNvPr>
          <p:cNvSpPr>
            <a:spLocks noGrp="1"/>
          </p:cNvSpPr>
          <p:nvPr>
            <p:ph type="body" sz="quarter" idx="16"/>
          </p:nvPr>
        </p:nvSpPr>
        <p:spPr/>
        <p:txBody>
          <a:bodyPr/>
          <a:lstStyle/>
          <a:p>
            <a:r>
              <a:rPr lang="en-GB"/>
              <a:t>Planning and sequencing learning</a:t>
            </a:r>
          </a:p>
        </p:txBody>
      </p:sp>
      <p:sp>
        <p:nvSpPr>
          <p:cNvPr id="6" name="Text Placeholder 5">
            <a:extLst>
              <a:ext uri="{FF2B5EF4-FFF2-40B4-BE49-F238E27FC236}">
                <a16:creationId xmlns:a16="http://schemas.microsoft.com/office/drawing/2014/main" id="{180252D6-5C61-457F-8345-A693B10A5053}"/>
              </a:ext>
            </a:extLst>
          </p:cNvPr>
          <p:cNvSpPr>
            <a:spLocks noGrp="1"/>
          </p:cNvSpPr>
          <p:nvPr>
            <p:ph type="body" sz="quarter" idx="19"/>
          </p:nvPr>
        </p:nvSpPr>
        <p:spPr/>
        <p:txBody>
          <a:bodyPr/>
          <a:lstStyle/>
          <a:p>
            <a:r>
              <a:rPr lang="en-GB"/>
              <a:t>26</a:t>
            </a:r>
          </a:p>
        </p:txBody>
      </p:sp>
    </p:spTree>
    <p:extLst>
      <p:ext uri="{BB962C8B-B14F-4D97-AF65-F5344CB8AC3E}">
        <p14:creationId xmlns:p14="http://schemas.microsoft.com/office/powerpoint/2010/main" val="45048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8D1121-9CEB-4625-A047-2F9129C6E6D3}"/>
              </a:ext>
            </a:extLst>
          </p:cNvPr>
          <p:cNvSpPr>
            <a:spLocks noGrp="1"/>
          </p:cNvSpPr>
          <p:nvPr>
            <p:ph type="body" sz="quarter" idx="16"/>
          </p:nvPr>
        </p:nvSpPr>
        <p:spPr/>
        <p:txBody>
          <a:bodyPr/>
          <a:lstStyle/>
          <a:p>
            <a:r>
              <a:rPr lang="en-GB"/>
              <a:t>Planning and Sequencing Learning</a:t>
            </a:r>
          </a:p>
        </p:txBody>
      </p:sp>
      <p:sp>
        <p:nvSpPr>
          <p:cNvPr id="3" name="Text Placeholder 2">
            <a:extLst>
              <a:ext uri="{FF2B5EF4-FFF2-40B4-BE49-F238E27FC236}">
                <a16:creationId xmlns:a16="http://schemas.microsoft.com/office/drawing/2014/main" id="{D68F775C-E7E7-4DAB-B9F9-6F61C987DAB5}"/>
              </a:ext>
            </a:extLst>
          </p:cNvPr>
          <p:cNvSpPr>
            <a:spLocks noGrp="1"/>
          </p:cNvSpPr>
          <p:nvPr>
            <p:ph type="body" sz="quarter" idx="14"/>
          </p:nvPr>
        </p:nvSpPr>
        <p:spPr/>
        <p:txBody>
          <a:bodyPr>
            <a:normAutofit fontScale="62500" lnSpcReduction="20000"/>
          </a:bodyPr>
          <a:lstStyle/>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Detailed guidance for each week’s focussed observation of an expert colleague, connected to reflective prompts in weekly meetings, were provided in Phase A. The reflective prompts will continue, and we will provide a weekly topic to discuss at your co-tutor meeting, but in Phase B, there is the expectation that student teachers will take more control over their own development.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During weekly meetings, identify areas for further development and aspect of others’ teaching that it will be most useful to focus on, and shape the experience so it best meets the developmental needs identified.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This week, the focus is on how learning is planned and sequenced drawing on theories of learning. Consider how this happens at a ‘micro’ level within individual lessons and how that fits into pupils’ medium-term and long-term development.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(D4)</a:t>
            </a:r>
            <a:r>
              <a:rPr lang="en-GB" sz="1800">
                <a:effectLst/>
                <a:latin typeface="Calibri" panose="020F0502020204030204" pitchFamily="34" charset="0"/>
                <a:ea typeface="Times New Roman" panose="02020603050405020304" pitchFamily="18" charset="0"/>
                <a:cs typeface="Times New Roman" panose="02020603050405020304" pitchFamily="18" charset="0"/>
              </a:rPr>
              <a:t> It would also be helpful to look at how teachers contextualise current learning with what has been covered and what is planned, to create a longer narrative for pupils.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(D5)</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a:p>
        </p:txBody>
      </p:sp>
      <p:sp>
        <p:nvSpPr>
          <p:cNvPr id="4" name="Text Placeholder 3">
            <a:extLst>
              <a:ext uri="{FF2B5EF4-FFF2-40B4-BE49-F238E27FC236}">
                <a16:creationId xmlns:a16="http://schemas.microsoft.com/office/drawing/2014/main" id="{FEFAC99A-44D2-4B4B-ABF5-ECCD8A3D5E3B}"/>
              </a:ext>
            </a:extLst>
          </p:cNvPr>
          <p:cNvSpPr>
            <a:spLocks noGrp="1"/>
          </p:cNvSpPr>
          <p:nvPr>
            <p:ph type="body" sz="quarter" idx="17"/>
          </p:nvPr>
        </p:nvSpPr>
        <p:spPr/>
        <p:txBody>
          <a:bodyPr/>
          <a:lstStyle/>
          <a:p>
            <a:r>
              <a:rPr lang="en-GB" sz="1800">
                <a:effectLst/>
                <a:latin typeface="Calibri" panose="020F0502020204030204" pitchFamily="34" charset="0"/>
                <a:ea typeface="Times New Roman" panose="02020603050405020304" pitchFamily="18" charset="0"/>
                <a:cs typeface="Times New Roman" panose="02020603050405020304" pitchFamily="18" charset="0"/>
              </a:rPr>
              <a:t>In your weekly meeting, discuss the school and department’s approach to organising pupil learning, and consider how continuity with previous learning can be ensured by the planning and organisation of teaching, in preparation for taking over classes.    </a:t>
            </a:r>
          </a:p>
          <a:p>
            <a:endParaRPr lang="en-GB"/>
          </a:p>
        </p:txBody>
      </p:sp>
      <p:sp>
        <p:nvSpPr>
          <p:cNvPr id="5" name="Text Placeholder 4">
            <a:extLst>
              <a:ext uri="{FF2B5EF4-FFF2-40B4-BE49-F238E27FC236}">
                <a16:creationId xmlns:a16="http://schemas.microsoft.com/office/drawing/2014/main" id="{C8CEBA2E-26CB-441C-B4E1-16F1351F2B24}"/>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32422BE1-6FE1-4D99-9A62-D3E968491229}"/>
              </a:ext>
            </a:extLst>
          </p:cNvPr>
          <p:cNvSpPr>
            <a:spLocks noGrp="1"/>
          </p:cNvSpPr>
          <p:nvPr>
            <p:ph type="body" sz="quarter" idx="19"/>
          </p:nvPr>
        </p:nvSpPr>
        <p:spPr/>
        <p:txBody>
          <a:bodyPr/>
          <a:lstStyle/>
          <a:p>
            <a:r>
              <a:rPr lang="en-GB"/>
              <a:t>26</a:t>
            </a:r>
          </a:p>
        </p:txBody>
      </p:sp>
    </p:spTree>
    <p:extLst>
      <p:ext uri="{BB962C8B-B14F-4D97-AF65-F5344CB8AC3E}">
        <p14:creationId xmlns:p14="http://schemas.microsoft.com/office/powerpoint/2010/main" val="3127022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DA822CC-CCFB-41B4-A431-8F95A89C3DA4}"/>
              </a:ext>
            </a:extLst>
          </p:cNvPr>
          <p:cNvSpPr>
            <a:spLocks noGrp="1"/>
          </p:cNvSpPr>
          <p:nvPr>
            <p:ph type="body" sz="quarter" idx="13"/>
          </p:nvPr>
        </p:nvSpPr>
        <p:spPr/>
        <p:txBody>
          <a:bodyPr/>
          <a:lstStyle/>
          <a:p>
            <a:r>
              <a:rPr lang="en-GB" sz="1800" b="1">
                <a:effectLst/>
                <a:latin typeface="Calibri" panose="020F0502020204030204" pitchFamily="34" charset="0"/>
                <a:ea typeface="Times New Roman" panose="02020603050405020304" pitchFamily="18" charset="0"/>
                <a:cs typeface="Times New Roman" panose="02020603050405020304" pitchFamily="18" charset="0"/>
              </a:rPr>
              <a:t>Focus of observation:</a:t>
            </a:r>
            <a:r>
              <a:rPr lang="en-GB" sz="1800">
                <a:effectLst/>
                <a:latin typeface="Calibri" panose="020F0502020204030204" pitchFamily="34" charset="0"/>
                <a:ea typeface="Times New Roman" panose="02020603050405020304" pitchFamily="18" charset="0"/>
                <a:cs typeface="Times New Roman" panose="02020603050405020304" pitchFamily="18" charset="0"/>
              </a:rPr>
              <a:t> Adaptive teaching; </a:t>
            </a:r>
          </a:p>
          <a:p>
            <a:endParaRPr lang="en-GB" sz="1800">
              <a:latin typeface="Calibri" panose="020F0502020204030204" pitchFamily="34" charset="0"/>
              <a:ea typeface="Times New Roman" panose="02020603050405020304" pitchFamily="18" charset="0"/>
              <a:cs typeface="Times New Roman" panose="02020603050405020304" pitchFamily="18" charset="0"/>
            </a:endParaRPr>
          </a:p>
          <a:p>
            <a:r>
              <a:rPr lang="en-GB" sz="1800">
                <a:effectLst/>
                <a:latin typeface="Calibri" panose="020F0502020204030204" pitchFamily="34" charset="0"/>
                <a:ea typeface="Times New Roman" panose="02020603050405020304" pitchFamily="18" charset="0"/>
                <a:cs typeface="Times New Roman" panose="02020603050405020304" pitchFamily="18" charset="0"/>
              </a:rPr>
              <a:t>What do you notice about adaptations or strategies the teacher has put in place to meet the needs of specific learners? If applicable, how were Additional Adults deployed?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(D16, D17)</a:t>
            </a:r>
            <a:endParaRPr lang="en-GB"/>
          </a:p>
        </p:txBody>
      </p:sp>
      <p:sp>
        <p:nvSpPr>
          <p:cNvPr id="3" name="Text Placeholder 2">
            <a:extLst>
              <a:ext uri="{FF2B5EF4-FFF2-40B4-BE49-F238E27FC236}">
                <a16:creationId xmlns:a16="http://schemas.microsoft.com/office/drawing/2014/main" id="{8A8B4EB5-5772-4D2E-A6D3-D9C4035A36C6}"/>
              </a:ext>
            </a:extLst>
          </p:cNvPr>
          <p:cNvSpPr>
            <a:spLocks noGrp="1"/>
          </p:cNvSpPr>
          <p:nvPr>
            <p:ph type="body" sz="quarter" idx="14"/>
          </p:nvPr>
        </p:nvSpPr>
        <p:spPr/>
        <p:txBody>
          <a:bodyPr>
            <a:normAutofit fontScale="47500" lnSpcReduction="20000"/>
          </a:bodyPr>
          <a:lstStyle/>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The CCF statement on Adaptive Teaching identifies some key ways teachers should support pupils with Special Educational Needs and/or Disabilities.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N.B. </a:t>
            </a:r>
            <a:r>
              <a:rPr lang="en-GB" sz="1800" b="1">
                <a:effectLst/>
                <a:latin typeface="Calibri" panose="020F0502020204030204" pitchFamily="34" charset="0"/>
                <a:ea typeface="Times New Roman" panose="02020603050405020304" pitchFamily="18" charset="0"/>
                <a:cs typeface="Times New Roman" panose="02020603050405020304" pitchFamily="18" charset="0"/>
              </a:rPr>
              <a:t>It is offensive and ableist to refer to pupils with SEND as ‘SEND pupils’ or ‘SEND students’.</a:t>
            </a:r>
            <a:r>
              <a:rPr lang="en-GB" sz="1800">
                <a:effectLst/>
                <a:latin typeface="Calibri" panose="020F0502020204030204" pitchFamily="34" charset="0"/>
                <a:ea typeface="Times New Roman" panose="02020603050405020304" pitchFamily="18" charset="0"/>
                <a:cs typeface="Times New Roman" panose="02020603050405020304" pitchFamily="18" charset="0"/>
              </a:rPr>
              <a:t> However, regarding specific disabilities or learning needs, there is disagreement about whether ‘person first’ or ‘identity first’ language is more appropriate. You can read more about this in relation to autism here: </a:t>
            </a:r>
            <a:r>
              <a:rPr lang="en-GB" sz="1800" u="sng">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https://doi.org/10.1007/s10803-020-04858-w</a:t>
            </a:r>
            <a:r>
              <a:rPr lang="en-GB" sz="1800">
                <a:effectLst/>
                <a:latin typeface="Calibri" panose="020F0502020204030204" pitchFamily="34" charset="0"/>
                <a:ea typeface="Times New Roman" panose="02020603050405020304" pitchFamily="18" charset="0"/>
                <a:cs typeface="Times New Roman" panose="02020603050405020304" pitchFamily="18" charset="0"/>
              </a:rPr>
              <a:t>    </a:t>
            </a:r>
          </a:p>
          <a:p>
            <a:pPr algn="l">
              <a:lnSpc>
                <a:spcPct val="150000"/>
              </a:lnSpc>
              <a:spcAft>
                <a:spcPts val="300"/>
              </a:spcAft>
            </a:pPr>
            <a:r>
              <a:rPr lang="en-GB" sz="1800" i="1">
                <a:effectLst/>
                <a:latin typeface="Calibri" panose="020F0502020204030204" pitchFamily="34" charset="0"/>
                <a:ea typeface="Times New Roman" panose="02020603050405020304" pitchFamily="18" charset="0"/>
                <a:cs typeface="Times New Roman" panose="02020603050405020304" pitchFamily="18" charset="0"/>
              </a:rPr>
              <a:t>Prompts</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In relation to your own current placement, write about:</a:t>
            </a:r>
          </a:p>
          <a:p>
            <a:pPr marL="342900" lvl="0" indent="-342900" algn="l">
              <a:lnSpc>
                <a:spcPct val="150000"/>
              </a:lnSpc>
              <a:buFont typeface="Symbol" panose="05050102010706020507" pitchFamily="18" charset="2"/>
              <a:buChar char=""/>
            </a:pPr>
            <a:r>
              <a:rPr lang="en-GB" sz="1800">
                <a:effectLst/>
                <a:latin typeface="Calibri" panose="020F0502020204030204" pitchFamily="34" charset="0"/>
                <a:ea typeface="Times New Roman" panose="02020603050405020304" pitchFamily="18" charset="0"/>
                <a:cs typeface="Times New Roman" panose="02020603050405020304" pitchFamily="18" charset="0"/>
              </a:rPr>
              <a:t>The range of identified needs you encounter in the groups you are or will be teaching;</a:t>
            </a:r>
          </a:p>
          <a:p>
            <a:pPr marL="342900" lvl="0" indent="-342900" algn="l">
              <a:lnSpc>
                <a:spcPct val="150000"/>
              </a:lnSpc>
              <a:buFont typeface="Symbol" panose="05050102010706020507" pitchFamily="18" charset="2"/>
              <a:buChar char=""/>
            </a:pPr>
            <a:r>
              <a:rPr lang="en-GB" sz="1800">
                <a:effectLst/>
                <a:latin typeface="Calibri" panose="020F0502020204030204" pitchFamily="34" charset="0"/>
                <a:ea typeface="Times New Roman" panose="02020603050405020304" pitchFamily="18" charset="0"/>
                <a:cs typeface="Times New Roman" panose="02020603050405020304" pitchFamily="18" charset="0"/>
              </a:rPr>
              <a:t>Differences between types of SEND e.g., physical disabilities, neurodiversity, learning disabilities, psychological conditions – and why it is not helpful to treat pupils with SEND as a group with a single shared identity;</a:t>
            </a:r>
          </a:p>
          <a:p>
            <a:pPr marL="342900" lvl="0" indent="-342900" algn="l">
              <a:lnSpc>
                <a:spcPct val="150000"/>
              </a:lnSpc>
              <a:buFont typeface="Symbol" panose="05050102010706020507" pitchFamily="18" charset="2"/>
              <a:buChar char=""/>
            </a:pPr>
            <a:r>
              <a:rPr lang="en-GB" sz="1800">
                <a:effectLst/>
                <a:latin typeface="Calibri" panose="020F0502020204030204" pitchFamily="34" charset="0"/>
                <a:ea typeface="Times New Roman" panose="02020603050405020304" pitchFamily="18" charset="0"/>
                <a:cs typeface="Times New Roman" panose="02020603050405020304" pitchFamily="18" charset="0"/>
              </a:rPr>
              <a:t>Any subject-specific issues you have noticed in relation to SEND (this might relate to teaching and/or learning);</a:t>
            </a:r>
          </a:p>
          <a:p>
            <a:pPr>
              <a:lnSpc>
                <a:spcPct val="150000"/>
              </a:lnSpc>
            </a:pPr>
            <a:r>
              <a:rPr lang="en-GB" sz="1800">
                <a:effectLst/>
                <a:latin typeface="Calibri" panose="020F0502020204030204" pitchFamily="34" charset="0"/>
                <a:ea typeface="Times New Roman" panose="02020603050405020304" pitchFamily="18" charset="0"/>
                <a:cs typeface="Times New Roman" panose="02020603050405020304" pitchFamily="18" charset="0"/>
              </a:rPr>
              <a:t>How you seek and act on specialist advice in order to apply the school’s SEND policies in your teaching – and any challenges you face when trying to ensure all pupils are equally included in learning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(D17)</a:t>
            </a:r>
            <a:endParaRPr lang="en-GB" sz="1800"/>
          </a:p>
          <a:p>
            <a:pPr lvl="0" algn="l">
              <a:lnSpc>
                <a:spcPct val="150000"/>
              </a:lnSpc>
            </a:pP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EB8C67DD-B3F2-4921-8ADA-B062540E87DE}"/>
              </a:ext>
            </a:extLst>
          </p:cNvPr>
          <p:cNvSpPr>
            <a:spLocks noGrp="1"/>
          </p:cNvSpPr>
          <p:nvPr>
            <p:ph type="body" sz="quarter" idx="15"/>
          </p:nvPr>
        </p:nvSpPr>
        <p:spPr/>
        <p:txBody>
          <a:bodyPr/>
          <a:lstStyle/>
          <a:p>
            <a:r>
              <a:rPr lang="en-GB" b="1" err="1"/>
              <a:t>Talkthru</a:t>
            </a:r>
            <a:r>
              <a:rPr lang="en-GB" b="1"/>
              <a:t> 23.1: </a:t>
            </a:r>
            <a:r>
              <a:rPr lang="en-GB"/>
              <a:t>Adaptive teaching; </a:t>
            </a:r>
          </a:p>
          <a:p>
            <a:r>
              <a:rPr lang="en-GB"/>
              <a:t>Talk us through how you have adapted (and/or will adapt) lesson plans or the way you teach lessons to meet the needs of specific learners in your classes. If applicable, how have TAs been included in planning. (D17)</a:t>
            </a:r>
          </a:p>
          <a:p>
            <a:r>
              <a:rPr lang="en-GB" b="1" err="1"/>
              <a:t>Talkthru</a:t>
            </a:r>
            <a:r>
              <a:rPr lang="en-GB" b="1"/>
              <a:t> 23.2: </a:t>
            </a:r>
            <a:r>
              <a:rPr lang="en-GB"/>
              <a:t>You need to meet Part 2 of the Teachers’ Standards (Personal and Professional Conduct PPC) throughout your course. </a:t>
            </a:r>
          </a:p>
          <a:p>
            <a:r>
              <a:rPr lang="en-GB"/>
              <a:t>Talk us through how you have met that standard in your first couple of weeks with us and how you are going to maintain that standard.</a:t>
            </a:r>
          </a:p>
          <a:p>
            <a:endParaRPr lang="en-GB"/>
          </a:p>
        </p:txBody>
      </p:sp>
      <p:sp>
        <p:nvSpPr>
          <p:cNvPr id="5" name="Text Placeholder 4">
            <a:extLst>
              <a:ext uri="{FF2B5EF4-FFF2-40B4-BE49-F238E27FC236}">
                <a16:creationId xmlns:a16="http://schemas.microsoft.com/office/drawing/2014/main" id="{5F00B939-B962-4E10-A721-29756B83E555}"/>
              </a:ext>
            </a:extLst>
          </p:cNvPr>
          <p:cNvSpPr>
            <a:spLocks noGrp="1"/>
          </p:cNvSpPr>
          <p:nvPr>
            <p:ph type="body" sz="quarter" idx="16"/>
          </p:nvPr>
        </p:nvSpPr>
        <p:spPr/>
        <p:txBody>
          <a:bodyPr/>
          <a:lstStyle/>
          <a:p>
            <a:r>
              <a:rPr lang="en-GB"/>
              <a:t>Working with Students with SEND</a:t>
            </a:r>
          </a:p>
        </p:txBody>
      </p:sp>
      <p:sp>
        <p:nvSpPr>
          <p:cNvPr id="6" name="Text Placeholder 5">
            <a:extLst>
              <a:ext uri="{FF2B5EF4-FFF2-40B4-BE49-F238E27FC236}">
                <a16:creationId xmlns:a16="http://schemas.microsoft.com/office/drawing/2014/main" id="{2535ECF2-2EB2-49FF-9B61-222BA7CB832C}"/>
              </a:ext>
            </a:extLst>
          </p:cNvPr>
          <p:cNvSpPr>
            <a:spLocks noGrp="1"/>
          </p:cNvSpPr>
          <p:nvPr>
            <p:ph type="body" sz="quarter" idx="19"/>
          </p:nvPr>
        </p:nvSpPr>
        <p:spPr/>
        <p:txBody>
          <a:bodyPr/>
          <a:lstStyle/>
          <a:p>
            <a:r>
              <a:rPr lang="en-GB"/>
              <a:t>27</a:t>
            </a:r>
          </a:p>
        </p:txBody>
      </p:sp>
    </p:spTree>
    <p:extLst>
      <p:ext uri="{BB962C8B-B14F-4D97-AF65-F5344CB8AC3E}">
        <p14:creationId xmlns:p14="http://schemas.microsoft.com/office/powerpoint/2010/main" val="1025070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BE2817-2379-443F-9DF7-702C4106E2F2}"/>
              </a:ext>
            </a:extLst>
          </p:cNvPr>
          <p:cNvSpPr>
            <a:spLocks noGrp="1"/>
          </p:cNvSpPr>
          <p:nvPr>
            <p:ph type="body" sz="quarter" idx="16"/>
          </p:nvPr>
        </p:nvSpPr>
        <p:spPr/>
        <p:txBody>
          <a:bodyPr/>
          <a:lstStyle/>
          <a:p>
            <a:r>
              <a:rPr lang="en-GB"/>
              <a:t>Working with Students with SEND</a:t>
            </a:r>
          </a:p>
          <a:p>
            <a:endParaRPr lang="en-GB"/>
          </a:p>
        </p:txBody>
      </p:sp>
      <p:sp>
        <p:nvSpPr>
          <p:cNvPr id="3" name="Text Placeholder 2">
            <a:extLst>
              <a:ext uri="{FF2B5EF4-FFF2-40B4-BE49-F238E27FC236}">
                <a16:creationId xmlns:a16="http://schemas.microsoft.com/office/drawing/2014/main" id="{DC4F06B3-C5FC-4A8F-A718-572EBC2DAD1D}"/>
              </a:ext>
            </a:extLst>
          </p:cNvPr>
          <p:cNvSpPr>
            <a:spLocks noGrp="1"/>
          </p:cNvSpPr>
          <p:nvPr>
            <p:ph type="body" sz="quarter" idx="14"/>
          </p:nvPr>
        </p:nvSpPr>
        <p:spPr/>
        <p:txBody>
          <a:bodyPr>
            <a:normAutofit fontScale="85000" lnSpcReduction="10000"/>
          </a:bodyPr>
          <a:lstStyle/>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Calibri" panose="020F0502020204030204" pitchFamily="34" charset="0"/>
              </a:rPr>
              <a:t>This week’s focus is on SEND and Adaptive Teaching. During the week, it is important to understand SEND policies for the school, and key staff roles for SEND support. Working with the SENCO and/or other experts, discuss the range of SEND needs across the school, and think about how – and why – patterns of SEND need may vary from school to school. Also discuss how the school makes explicit links between interventions delivered outside of lessons with classroom teaching. </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Calibri" panose="020F0502020204030204" pitchFamily="34" charset="0"/>
              </a:rPr>
              <a:t>For this week’s focussed observation. it may be worth choosing a teacher who is especially skilled in this area, or a class/group that includes particularly interesting pupils with SENDs. </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a:p>
        </p:txBody>
      </p:sp>
      <p:sp>
        <p:nvSpPr>
          <p:cNvPr id="4" name="Text Placeholder 3">
            <a:extLst>
              <a:ext uri="{FF2B5EF4-FFF2-40B4-BE49-F238E27FC236}">
                <a16:creationId xmlns:a16="http://schemas.microsoft.com/office/drawing/2014/main" id="{A37477D3-8336-44C1-AF86-CEB9CF23ACE4}"/>
              </a:ext>
            </a:extLst>
          </p:cNvPr>
          <p:cNvSpPr>
            <a:spLocks noGrp="1"/>
          </p:cNvSpPr>
          <p:nvPr>
            <p:ph type="body" sz="quarter" idx="17"/>
          </p:nvPr>
        </p:nvSpPr>
        <p:spPr/>
        <p:txBody>
          <a:bodyPr>
            <a:normAutofit fontScale="92500" lnSpcReduction="20000"/>
          </a:bodyPr>
          <a:lstStyle/>
          <a:p>
            <a:r>
              <a:rPr lang="en-GB" sz="1800">
                <a:effectLst/>
                <a:latin typeface="Calibri" panose="020F0502020204030204" pitchFamily="34" charset="0"/>
                <a:ea typeface="Times New Roman" panose="02020603050405020304" pitchFamily="18" charset="0"/>
                <a:cs typeface="Calibri" panose="020F0502020204030204" pitchFamily="34" charset="0"/>
              </a:rPr>
              <a:t>In your weekly meeting, discuss pupils with SENDs in your classes, focussing on these pupils’ specific needs, and how lessons have to be adapted to meet them. </a:t>
            </a:r>
          </a:p>
          <a:p>
            <a:r>
              <a:rPr lang="en-GB" sz="1800">
                <a:effectLst/>
                <a:latin typeface="Calibri" panose="020F0502020204030204" pitchFamily="34" charset="0"/>
                <a:ea typeface="Times New Roman" panose="02020603050405020304" pitchFamily="18" charset="0"/>
                <a:cs typeface="Calibri" panose="020F0502020204030204" pitchFamily="34" charset="0"/>
              </a:rPr>
              <a:t>Discuss how this can be achieved without creating unreasonable workload for teachers and </a:t>
            </a:r>
            <a:r>
              <a:rPr lang="en-GB" sz="1800" err="1">
                <a:effectLst/>
                <a:latin typeface="Calibri" panose="020F0502020204030204" pitchFamily="34" charset="0"/>
                <a:ea typeface="Times New Roman" panose="02020603050405020304" pitchFamily="18" charset="0"/>
                <a:cs typeface="Calibri" panose="020F0502020204030204" pitchFamily="34" charset="0"/>
              </a:rPr>
              <a:t>TAs.</a:t>
            </a:r>
            <a:r>
              <a:rPr lang="en-GB" sz="1800">
                <a:effectLst/>
                <a:latin typeface="Calibri" panose="020F0502020204030204" pitchFamily="34" charset="0"/>
                <a:ea typeface="Times New Roman" panose="02020603050405020304" pitchFamily="18" charset="0"/>
                <a:cs typeface="Calibri" panose="020F0502020204030204" pitchFamily="34" charset="0"/>
              </a:rPr>
              <a:t> Also consider how to prepare TAs for lessons, including how lesson outcomes can be shared and lessons planned so that TA support is additional to teacher support (not a replacement). </a:t>
            </a:r>
          </a:p>
          <a:p>
            <a:r>
              <a:rPr lang="en-GB" sz="1800">
                <a:effectLst/>
                <a:latin typeface="Calibri" panose="020F0502020204030204" pitchFamily="34" charset="0"/>
                <a:ea typeface="Times New Roman" panose="02020603050405020304" pitchFamily="18" charset="0"/>
                <a:cs typeface="Calibri" panose="020F0502020204030204" pitchFamily="34" charset="0"/>
              </a:rPr>
              <a:t>Consider whether subject specialism is especially challenging for pupils with particular SENDs, and how that is addressed in the school. </a:t>
            </a:r>
            <a:r>
              <a:rPr lang="en-GB" sz="1800" i="1">
                <a:effectLst/>
                <a:latin typeface="Calibri" panose="020F0502020204030204" pitchFamily="34" charset="0"/>
                <a:ea typeface="Times New Roman" panose="02020603050405020304" pitchFamily="18" charset="0"/>
                <a:cs typeface="Calibri" panose="020F0502020204030204" pitchFamily="34" charset="0"/>
              </a:rPr>
              <a:t>(D17)</a:t>
            </a:r>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a:p>
        </p:txBody>
      </p:sp>
      <p:sp>
        <p:nvSpPr>
          <p:cNvPr id="5" name="Text Placeholder 4">
            <a:extLst>
              <a:ext uri="{FF2B5EF4-FFF2-40B4-BE49-F238E27FC236}">
                <a16:creationId xmlns:a16="http://schemas.microsoft.com/office/drawing/2014/main" id="{8A22266C-D6DD-4A2E-ABC8-41279DD674C2}"/>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9BFCB249-C788-40A1-9983-37890AD452AA}"/>
              </a:ext>
            </a:extLst>
          </p:cNvPr>
          <p:cNvSpPr>
            <a:spLocks noGrp="1"/>
          </p:cNvSpPr>
          <p:nvPr>
            <p:ph type="body" sz="quarter" idx="19"/>
          </p:nvPr>
        </p:nvSpPr>
        <p:spPr/>
        <p:txBody>
          <a:bodyPr/>
          <a:lstStyle/>
          <a:p>
            <a:r>
              <a:rPr lang="en-GB"/>
              <a:t>27</a:t>
            </a:r>
          </a:p>
        </p:txBody>
      </p:sp>
    </p:spTree>
    <p:extLst>
      <p:ext uri="{BB962C8B-B14F-4D97-AF65-F5344CB8AC3E}">
        <p14:creationId xmlns:p14="http://schemas.microsoft.com/office/powerpoint/2010/main" val="376244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C0B6B69C-B325-47E1-BE94-F0430E24E907}"/>
              </a:ext>
            </a:extLst>
          </p:cNvPr>
          <p:cNvSpPr>
            <a:spLocks noGrp="1"/>
          </p:cNvSpPr>
          <p:nvPr>
            <p:ph type="body" sz="quarter" idx="13"/>
          </p:nvPr>
        </p:nvSpPr>
        <p:spPr/>
        <p:txBody>
          <a:bodyPr/>
          <a:lstStyle/>
          <a:p>
            <a:pPr algn="l">
              <a:lnSpc>
                <a:spcPct val="150000"/>
              </a:lnSpc>
              <a:spcAft>
                <a:spcPts val="300"/>
              </a:spcAft>
            </a:pPr>
            <a:r>
              <a:rPr lang="en-GB" sz="1800" b="1">
                <a:effectLst/>
                <a:latin typeface="Calibri" panose="020F0502020204030204" pitchFamily="34" charset="0"/>
                <a:ea typeface="Times New Roman" panose="02020603050405020304" pitchFamily="18" charset="0"/>
                <a:cs typeface="Times New Roman" panose="02020603050405020304" pitchFamily="18" charset="0"/>
              </a:rPr>
              <a:t>Focus of activity: </a:t>
            </a:r>
            <a:r>
              <a:rPr lang="en-GB" sz="1800">
                <a:effectLst/>
                <a:latin typeface="Calibri" panose="020F0502020204030204" pitchFamily="34" charset="0"/>
                <a:ea typeface="Times New Roman" panose="02020603050405020304" pitchFamily="18" charset="0"/>
                <a:cs typeface="Times New Roman" panose="02020603050405020304" pitchFamily="18" charset="0"/>
              </a:rPr>
              <a:t>Curriculum planning</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Interrogate a section of the department’s curriculum resources. How does the overall curriculum design translate into year/focus/class level plans, and in particular how is content sequenced? Look for and identify some ‘powerful’ examples, models, analogies, illustrations or demonstrations that you could draw on to connect learners to key ideas. </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(E4, E5)</a:t>
            </a:r>
            <a:endParaRPr lang="en-GB"/>
          </a:p>
        </p:txBody>
      </p:sp>
      <p:sp>
        <p:nvSpPr>
          <p:cNvPr id="8" name="Text Placeholder 7">
            <a:extLst>
              <a:ext uri="{FF2B5EF4-FFF2-40B4-BE49-F238E27FC236}">
                <a16:creationId xmlns:a16="http://schemas.microsoft.com/office/drawing/2014/main" id="{49671D37-E242-4AC0-B1E0-38568848BC47}"/>
              </a:ext>
            </a:extLst>
          </p:cNvPr>
          <p:cNvSpPr>
            <a:spLocks noGrp="1"/>
          </p:cNvSpPr>
          <p:nvPr>
            <p:ph type="body" sz="quarter" idx="14"/>
          </p:nvPr>
        </p:nvSpPr>
        <p:spPr/>
        <p:txBody>
          <a:bodyPr>
            <a:normAutofit fontScale="70000" lnSpcReduction="20000"/>
          </a:bodyPr>
          <a:lstStyle/>
          <a:p>
            <a:pPr algn="l">
              <a:lnSpc>
                <a:spcPct val="150000"/>
              </a:lnSpc>
              <a:spcAft>
                <a:spcPts val="300"/>
              </a:spcAft>
            </a:pPr>
            <a:r>
              <a:rPr lang="en-GB" sz="1400" i="1">
                <a:effectLst/>
                <a:latin typeface="Calibri" panose="020F0502020204030204" pitchFamily="34" charset="0"/>
                <a:ea typeface="Times New Roman" panose="02020603050405020304" pitchFamily="18" charset="0"/>
                <a:cs typeface="Times New Roman" panose="02020603050405020304" pitchFamily="18" charset="0"/>
              </a:rPr>
              <a:t>Prompts:</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400">
                <a:effectLst/>
                <a:latin typeface="Calibri" panose="020F0502020204030204" pitchFamily="34" charset="0"/>
                <a:ea typeface="Times New Roman" panose="02020603050405020304" pitchFamily="18" charset="0"/>
                <a:cs typeface="Times New Roman" panose="02020603050405020304" pitchFamily="18" charset="0"/>
              </a:rPr>
              <a:t>In planning the overall curriculum across all subjects, how does the school seek to respond to local needs as well as national expectations? </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400">
                <a:effectLst/>
                <a:latin typeface="Calibri" panose="020F0502020204030204" pitchFamily="34" charset="0"/>
                <a:ea typeface="Times New Roman" panose="02020603050405020304" pitchFamily="18" charset="0"/>
                <a:cs typeface="Times New Roman" panose="02020603050405020304" pitchFamily="18" charset="0"/>
              </a:rPr>
              <a:t>Do you have a clear understanding of the philosophy behind the school’s approach to curriculum planning? </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400">
                <a:effectLst/>
                <a:latin typeface="Calibri" panose="020F0502020204030204" pitchFamily="34" charset="0"/>
                <a:ea typeface="Times New Roman" panose="02020603050405020304" pitchFamily="18" charset="0"/>
                <a:cs typeface="Times New Roman" panose="02020603050405020304" pitchFamily="18" charset="0"/>
              </a:rPr>
              <a:t>Write about how the curriculum </a:t>
            </a:r>
            <a:r>
              <a:rPr lang="en-GB" sz="1400" b="1">
                <a:effectLst/>
                <a:latin typeface="Calibri" panose="020F0502020204030204" pitchFamily="34" charset="0"/>
                <a:ea typeface="Times New Roman" panose="02020603050405020304" pitchFamily="18" charset="0"/>
                <a:cs typeface="Times New Roman" panose="02020603050405020304" pitchFamily="18" charset="0"/>
              </a:rPr>
              <a:t>for your subject </a:t>
            </a:r>
            <a:r>
              <a:rPr lang="en-GB" sz="1400">
                <a:effectLst/>
                <a:latin typeface="Calibri" panose="020F0502020204030204" pitchFamily="34" charset="0"/>
                <a:ea typeface="Times New Roman" panose="02020603050405020304" pitchFamily="18" charset="0"/>
                <a:cs typeface="Times New Roman" panose="02020603050405020304" pitchFamily="18" charset="0"/>
              </a:rPr>
              <a:t>in your placement school:</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Courier New" panose="02070309020205020404" pitchFamily="49" charset="0"/>
              <a:buChar char="o"/>
            </a:pPr>
            <a:r>
              <a:rPr lang="en-GB" sz="1400">
                <a:effectLst/>
                <a:latin typeface="Calibri" panose="020F0502020204030204" pitchFamily="34" charset="0"/>
                <a:ea typeface="Times New Roman" panose="02020603050405020304" pitchFamily="18" charset="0"/>
                <a:cs typeface="Times New Roman" panose="02020603050405020304" pitchFamily="18" charset="0"/>
              </a:rPr>
              <a:t>Reflects, and fits into, the whole-school curriculum?</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Courier New" panose="02070309020205020404" pitchFamily="49" charset="0"/>
              <a:buChar char="o"/>
            </a:pPr>
            <a:r>
              <a:rPr lang="en-GB" sz="1400">
                <a:effectLst/>
                <a:latin typeface="Calibri" panose="020F0502020204030204" pitchFamily="34" charset="0"/>
                <a:ea typeface="Times New Roman" panose="02020603050405020304" pitchFamily="18" charset="0"/>
                <a:cs typeface="Times New Roman" panose="02020603050405020304" pitchFamily="18" charset="0"/>
              </a:rPr>
              <a:t>Develops skills and knowledge within each key stage?</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Courier New" panose="02070309020205020404" pitchFamily="49" charset="0"/>
              <a:buChar char="o"/>
            </a:pPr>
            <a:r>
              <a:rPr lang="en-GB" sz="1400">
                <a:effectLst/>
                <a:latin typeface="Calibri" panose="020F0502020204030204" pitchFamily="34" charset="0"/>
                <a:ea typeface="Times New Roman" panose="02020603050405020304" pitchFamily="18" charset="0"/>
                <a:cs typeface="Times New Roman" panose="02020603050405020304" pitchFamily="18" charset="0"/>
              </a:rPr>
              <a:t>Builds from each key stage to the next, (not forgetting development from KS2 to KS3)?</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Courier New" panose="02070309020205020404" pitchFamily="49" charset="0"/>
              <a:buChar char="o"/>
            </a:pPr>
            <a:r>
              <a:rPr lang="en-GB" sz="1400">
                <a:effectLst/>
                <a:latin typeface="Calibri" panose="020F0502020204030204" pitchFamily="34" charset="0"/>
                <a:ea typeface="Times New Roman" panose="02020603050405020304" pitchFamily="18" charset="0"/>
                <a:cs typeface="Times New Roman" panose="02020603050405020304" pitchFamily="18" charset="0"/>
              </a:rPr>
              <a:t>Explicitly teaches essential skills and knowledge?</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Courier New" panose="02070309020205020404" pitchFamily="49" charset="0"/>
              <a:buChar char="o"/>
            </a:pPr>
            <a:r>
              <a:rPr lang="en-GB" sz="1400">
                <a:effectLst/>
                <a:latin typeface="Calibri" panose="020F0502020204030204" pitchFamily="34" charset="0"/>
                <a:ea typeface="Times New Roman" panose="02020603050405020304" pitchFamily="18" charset="0"/>
                <a:cs typeface="Times New Roman" panose="02020603050405020304" pitchFamily="18" charset="0"/>
              </a:rPr>
              <a:t>Forms a rational structure that begins with foundational knowledge and develops pupils’ ability to express complex, critical thinking? </a:t>
            </a:r>
            <a:r>
              <a:rPr lang="en-GB" sz="1400" i="1">
                <a:effectLst/>
                <a:latin typeface="Calibri" panose="020F0502020204030204" pitchFamily="34" charset="0"/>
                <a:ea typeface="Times New Roman" panose="02020603050405020304" pitchFamily="18" charset="0"/>
                <a:cs typeface="Times New Roman" panose="02020603050405020304" pitchFamily="18" charset="0"/>
              </a:rPr>
              <a:t>(E1, E2)</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l">
              <a:lnSpc>
                <a:spcPct val="150000"/>
              </a:lnSpc>
              <a:spcBef>
                <a:spcPts val="0"/>
              </a:spcBef>
              <a:buFont typeface="Symbol" panose="05050102010706020507" pitchFamily="18" charset="2"/>
              <a:buChar char=""/>
            </a:pPr>
            <a:r>
              <a:rPr lang="en-GB" sz="1400">
                <a:effectLst/>
                <a:latin typeface="Calibri" panose="020F0502020204030204" pitchFamily="34" charset="0"/>
                <a:ea typeface="Times New Roman" panose="02020603050405020304" pitchFamily="18" charset="0"/>
                <a:cs typeface="Times New Roman" panose="02020603050405020304" pitchFamily="18" charset="0"/>
              </a:rPr>
              <a:t>Most educationalists agree that curriculum planning should aim to develop pupils’ broader knowledge and skills within each subject, and not just train them narrowly to pass examinations. However, we owe it to pupils to give them access to the next stage of education (through exam success) and all schools are judged on their results. </a:t>
            </a:r>
            <a:endParaRPr lang="en-GB" sz="160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pPr>
            <a:r>
              <a:rPr lang="en-GB" sz="1400">
                <a:effectLst/>
                <a:latin typeface="Calibri" panose="020F0502020204030204" pitchFamily="34" charset="0"/>
                <a:ea typeface="Times New Roman" panose="02020603050405020304" pitchFamily="18" charset="0"/>
                <a:cs typeface="Times New Roman" panose="02020603050405020304" pitchFamily="18" charset="0"/>
              </a:rPr>
              <a:t>How does your placement department’s curriculum address the potentially difficult relationship between teaching a subject and ensuring exam success? </a:t>
            </a:r>
            <a:endParaRPr lang="en-GB"/>
          </a:p>
        </p:txBody>
      </p:sp>
      <p:sp>
        <p:nvSpPr>
          <p:cNvPr id="9" name="Text Placeholder 8">
            <a:extLst>
              <a:ext uri="{FF2B5EF4-FFF2-40B4-BE49-F238E27FC236}">
                <a16:creationId xmlns:a16="http://schemas.microsoft.com/office/drawing/2014/main" id="{48B20F68-EB04-4102-A31C-457ABCACB6D0}"/>
              </a:ext>
            </a:extLst>
          </p:cNvPr>
          <p:cNvSpPr>
            <a:spLocks noGrp="1"/>
          </p:cNvSpPr>
          <p:nvPr>
            <p:ph type="body" sz="quarter" idx="15"/>
          </p:nvPr>
        </p:nvSpPr>
        <p:spPr/>
        <p:txBody>
          <a:bodyPr/>
          <a:lstStyle/>
          <a:p>
            <a:r>
              <a:rPr lang="en-GB" sz="1800" b="1" err="1">
                <a:effectLst/>
                <a:latin typeface="Calibri" panose="020F0502020204030204" pitchFamily="34" charset="0"/>
                <a:ea typeface="Times New Roman" panose="02020603050405020304" pitchFamily="18" charset="0"/>
                <a:cs typeface="Times New Roman" panose="02020603050405020304" pitchFamily="18" charset="0"/>
              </a:rPr>
              <a:t>Talkthru</a:t>
            </a:r>
            <a:r>
              <a:rPr lang="en-GB" sz="1800" b="1">
                <a:effectLst/>
                <a:latin typeface="Calibri" panose="020F0502020204030204" pitchFamily="34" charset="0"/>
                <a:ea typeface="Times New Roman" panose="02020603050405020304" pitchFamily="18" charset="0"/>
                <a:cs typeface="Times New Roman" panose="02020603050405020304" pitchFamily="18" charset="0"/>
              </a:rPr>
              <a:t> 24:</a:t>
            </a:r>
            <a:r>
              <a:rPr lang="en-GB" sz="1800">
                <a:effectLst/>
                <a:latin typeface="Calibri" panose="020F0502020204030204" pitchFamily="34" charset="0"/>
                <a:ea typeface="Times New Roman" panose="02020603050405020304" pitchFamily="18" charset="0"/>
                <a:cs typeface="Times New Roman" panose="02020603050405020304" pitchFamily="18" charset="0"/>
              </a:rPr>
              <a:t> Curriculum planning. Talk us through your understanding of our department’s curriculum design and review process; how will this inform your planning?</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 (E1, E2)</a:t>
            </a:r>
            <a:endParaRPr lang="en-GB"/>
          </a:p>
        </p:txBody>
      </p:sp>
      <p:sp>
        <p:nvSpPr>
          <p:cNvPr id="10" name="Text Placeholder 9">
            <a:extLst>
              <a:ext uri="{FF2B5EF4-FFF2-40B4-BE49-F238E27FC236}">
                <a16:creationId xmlns:a16="http://schemas.microsoft.com/office/drawing/2014/main" id="{22B9119B-84C4-4AF7-8C96-D20844A59F09}"/>
              </a:ext>
            </a:extLst>
          </p:cNvPr>
          <p:cNvSpPr>
            <a:spLocks noGrp="1"/>
          </p:cNvSpPr>
          <p:nvPr>
            <p:ph type="body" sz="quarter" idx="16"/>
          </p:nvPr>
        </p:nvSpPr>
        <p:spPr/>
        <p:txBody>
          <a:bodyPr/>
          <a:lstStyle/>
          <a:p>
            <a:r>
              <a:rPr lang="en-GB"/>
              <a:t>Shaping the Curriculum</a:t>
            </a:r>
          </a:p>
        </p:txBody>
      </p:sp>
      <p:sp>
        <p:nvSpPr>
          <p:cNvPr id="11" name="Text Placeholder 10">
            <a:extLst>
              <a:ext uri="{FF2B5EF4-FFF2-40B4-BE49-F238E27FC236}">
                <a16:creationId xmlns:a16="http://schemas.microsoft.com/office/drawing/2014/main" id="{8B50BC9F-DEB5-4793-983A-1FC8932CB4B2}"/>
              </a:ext>
            </a:extLst>
          </p:cNvPr>
          <p:cNvSpPr>
            <a:spLocks noGrp="1"/>
          </p:cNvSpPr>
          <p:nvPr>
            <p:ph type="body" sz="quarter" idx="19"/>
          </p:nvPr>
        </p:nvSpPr>
        <p:spPr/>
        <p:txBody>
          <a:bodyPr/>
          <a:lstStyle/>
          <a:p>
            <a:r>
              <a:rPr lang="en-GB"/>
              <a:t>28</a:t>
            </a:r>
          </a:p>
        </p:txBody>
      </p:sp>
    </p:spTree>
    <p:extLst>
      <p:ext uri="{BB962C8B-B14F-4D97-AF65-F5344CB8AC3E}">
        <p14:creationId xmlns:p14="http://schemas.microsoft.com/office/powerpoint/2010/main" val="1309691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D1C093-2B5C-4151-B4AA-30731BE44962}"/>
              </a:ext>
            </a:extLst>
          </p:cNvPr>
          <p:cNvSpPr>
            <a:spLocks noGrp="1"/>
          </p:cNvSpPr>
          <p:nvPr>
            <p:ph type="body" sz="quarter" idx="16"/>
          </p:nvPr>
        </p:nvSpPr>
        <p:spPr/>
        <p:txBody>
          <a:bodyPr/>
          <a:lstStyle/>
          <a:p>
            <a:r>
              <a:rPr lang="en-GB"/>
              <a:t>Shaping the Curriculum</a:t>
            </a:r>
          </a:p>
        </p:txBody>
      </p:sp>
      <p:sp>
        <p:nvSpPr>
          <p:cNvPr id="3" name="Text Placeholder 2">
            <a:extLst>
              <a:ext uri="{FF2B5EF4-FFF2-40B4-BE49-F238E27FC236}">
                <a16:creationId xmlns:a16="http://schemas.microsoft.com/office/drawing/2014/main" id="{C6C18914-198B-479A-A2A7-5C3AC667C22E}"/>
              </a:ext>
            </a:extLst>
          </p:cNvPr>
          <p:cNvSpPr>
            <a:spLocks noGrp="1"/>
          </p:cNvSpPr>
          <p:nvPr>
            <p:ph type="body" sz="quarter" idx="14"/>
          </p:nvPr>
        </p:nvSpPr>
        <p:spPr/>
        <p:txBody>
          <a:bodyPr>
            <a:normAutofit fontScale="92500" lnSpcReduction="20000"/>
          </a:bodyPr>
          <a:lstStyle/>
          <a:p>
            <a:r>
              <a:rPr lang="en-GB" sz="1800">
                <a:latin typeface="Calibri" panose="020F0502020204030204" pitchFamily="34" charset="0"/>
                <a:ea typeface="Times New Roman" panose="02020603050405020304" pitchFamily="18" charset="0"/>
                <a:cs typeface="Times New Roman" panose="02020603050405020304" pitchFamily="18" charset="0"/>
              </a:rPr>
              <a:t>Teacher’s </a:t>
            </a:r>
            <a:r>
              <a:rPr lang="en-GB" sz="1800">
                <a:effectLst/>
                <a:latin typeface="Calibri" panose="020F0502020204030204" pitchFamily="34" charset="0"/>
                <a:ea typeface="Times New Roman" panose="02020603050405020304" pitchFamily="18" charset="0"/>
                <a:cs typeface="Times New Roman" panose="02020603050405020304" pitchFamily="18" charset="0"/>
              </a:rPr>
              <a:t>need to understand the shape of their subject curriculum so that every lesson they prepare and deliver can contribute logically to medium and long-term learning intent. It is also important to understand the school’s overall approach to curriculum planning and delivery. As the CCF (3.1 – p. 13) points out:  ‘A school’s curriculum enables it to set out its vision for the knowledge, skills and values that its pupils will learn, encompassing the national curriculum within a coherent wider vision for successful learning.’</a:t>
            </a:r>
            <a:r>
              <a:rPr lang="en-GB" sz="1800" i="1">
                <a:effectLst/>
                <a:latin typeface="Calibri" panose="020F0502020204030204" pitchFamily="34" charset="0"/>
                <a:ea typeface="Times New Roman" panose="02020603050405020304" pitchFamily="18" charset="0"/>
                <a:cs typeface="Times New Roman" panose="02020603050405020304" pitchFamily="18" charset="0"/>
              </a:rPr>
              <a:t> </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This week, think closely about overall curriculum design in the school. Read and discuss the school’s overall school policy on curriculum. What are its principles? How are they applied in daily teaching? </a:t>
            </a:r>
          </a:p>
          <a:p>
            <a:r>
              <a:rPr lang="en-GB" sz="1800">
                <a:effectLst/>
                <a:latin typeface="Calibri" panose="020F0502020204030204" pitchFamily="34" charset="0"/>
                <a:ea typeface="Times New Roman" panose="02020603050405020304" pitchFamily="18" charset="0"/>
                <a:cs typeface="Times New Roman" panose="02020603050405020304" pitchFamily="18" charset="0"/>
              </a:rPr>
              <a:t>At the weekly meeting, discuss the process (and annual cycle) of curriculum development in the subject department – how do subject teachers plan curriculum for the coming year?</a:t>
            </a:r>
          </a:p>
          <a:p>
            <a:endParaRPr lang="en-GB"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GB"/>
          </a:p>
        </p:txBody>
      </p:sp>
      <p:sp>
        <p:nvSpPr>
          <p:cNvPr id="4" name="Text Placeholder 3">
            <a:extLst>
              <a:ext uri="{FF2B5EF4-FFF2-40B4-BE49-F238E27FC236}">
                <a16:creationId xmlns:a16="http://schemas.microsoft.com/office/drawing/2014/main" id="{DCA1EC26-8846-4F83-8095-B8FCC0A2E734}"/>
              </a:ext>
            </a:extLst>
          </p:cNvPr>
          <p:cNvSpPr>
            <a:spLocks noGrp="1"/>
          </p:cNvSpPr>
          <p:nvPr>
            <p:ph type="body" sz="quarter" idx="17"/>
          </p:nvPr>
        </p:nvSpPr>
        <p:spPr/>
        <p:txBody>
          <a:bodyPr>
            <a:normAutofit fontScale="55000" lnSpcReduction="20000"/>
          </a:bodyPr>
          <a:lstStyle/>
          <a:p>
            <a:pPr marL="0" indent="0" algn="l">
              <a:lnSpc>
                <a:spcPct val="150000"/>
              </a:lnSpc>
              <a:spcAft>
                <a:spcPts val="300"/>
              </a:spcAft>
              <a:buNone/>
            </a:pPr>
            <a:r>
              <a:rPr lang="en-GB" sz="1800">
                <a:effectLst/>
                <a:latin typeface="Calibri" panose="020F0502020204030204" pitchFamily="34" charset="0"/>
                <a:ea typeface="Times New Roman" panose="02020603050405020304" pitchFamily="18" charset="0"/>
                <a:cs typeface="Times New Roman" panose="02020603050405020304" pitchFamily="18" charset="0"/>
              </a:rPr>
              <a:t>Some other possible discussion questions: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How does the department articulate their shared vision of curriculum aims? How has that been shaped; for example, is there an agreed set of principles explicitly stated or are principles an implicit part of practice?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How does it respond to external change (e.g., National Curriculum, Exam Boards)?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What are the practical limitations on the subject curriculum? How does it develop through a series of Key Stages (including transition from KS2 if the school has a Y7)? </a:t>
            </a:r>
          </a:p>
          <a:p>
            <a:pPr algn="l">
              <a:lnSpc>
                <a:spcPct val="150000"/>
              </a:lnSpc>
              <a:spcAft>
                <a:spcPts val="300"/>
              </a:spcAft>
            </a:pPr>
            <a:r>
              <a:rPr lang="en-GB" sz="1800">
                <a:effectLst/>
                <a:latin typeface="Calibri" panose="020F0502020204030204" pitchFamily="34" charset="0"/>
                <a:ea typeface="Times New Roman" panose="02020603050405020304" pitchFamily="18" charset="0"/>
                <a:cs typeface="Times New Roman" panose="02020603050405020304" pitchFamily="18" charset="0"/>
              </a:rPr>
              <a:t>What are the local needs of the school population, and how does the subject curriculum respond to them? </a:t>
            </a:r>
          </a:p>
          <a:p>
            <a:endParaRPr lang="en-GB"/>
          </a:p>
        </p:txBody>
      </p:sp>
      <p:sp>
        <p:nvSpPr>
          <p:cNvPr id="5" name="Text Placeholder 4">
            <a:extLst>
              <a:ext uri="{FF2B5EF4-FFF2-40B4-BE49-F238E27FC236}">
                <a16:creationId xmlns:a16="http://schemas.microsoft.com/office/drawing/2014/main" id="{A9CBEF2B-B0A0-44E5-93BC-348ED8F1BCA2}"/>
              </a:ext>
            </a:extLst>
          </p:cNvPr>
          <p:cNvSpPr>
            <a:spLocks noGrp="1"/>
          </p:cNvSpPr>
          <p:nvPr>
            <p:ph type="body" sz="quarter" idx="18"/>
          </p:nvPr>
        </p:nvSpPr>
        <p:spPr/>
        <p:txBody>
          <a:bodyPr/>
          <a:lstStyle/>
          <a:p>
            <a:endParaRPr lang="en-GB"/>
          </a:p>
        </p:txBody>
      </p:sp>
      <p:sp>
        <p:nvSpPr>
          <p:cNvPr id="6" name="Text Placeholder 5">
            <a:extLst>
              <a:ext uri="{FF2B5EF4-FFF2-40B4-BE49-F238E27FC236}">
                <a16:creationId xmlns:a16="http://schemas.microsoft.com/office/drawing/2014/main" id="{77982449-CBA8-4DD3-9863-5749C41941BF}"/>
              </a:ext>
            </a:extLst>
          </p:cNvPr>
          <p:cNvSpPr>
            <a:spLocks noGrp="1"/>
          </p:cNvSpPr>
          <p:nvPr>
            <p:ph type="body" sz="quarter" idx="19"/>
          </p:nvPr>
        </p:nvSpPr>
        <p:spPr/>
        <p:txBody>
          <a:bodyPr/>
          <a:lstStyle/>
          <a:p>
            <a:r>
              <a:rPr lang="en-GB"/>
              <a:t>28</a:t>
            </a:r>
          </a:p>
        </p:txBody>
      </p:sp>
    </p:spTree>
    <p:extLst>
      <p:ext uri="{BB962C8B-B14F-4D97-AF65-F5344CB8AC3E}">
        <p14:creationId xmlns:p14="http://schemas.microsoft.com/office/powerpoint/2010/main" val="499287079"/>
      </p:ext>
    </p:extLst>
  </p:cSld>
  <p:clrMapOvr>
    <a:masterClrMapping/>
  </p:clrMapOvr>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acc9de3-a347-4ad6-a17d-7029c2f664e2">
      <Terms xmlns="http://schemas.microsoft.com/office/infopath/2007/PartnerControls"/>
    </lcf76f155ced4ddcb4097134ff3c332f>
    <TaxCatchAll xmlns="9a68edee-ab78-4b9f-b2c1-22bece8cb4b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CC88FCE1F57F499F677ADDAFA942D0" ma:contentTypeVersion="12" ma:contentTypeDescription="Create a new document." ma:contentTypeScope="" ma:versionID="945606b501b587373d73fb073ffb0b3e">
  <xsd:schema xmlns:xsd="http://www.w3.org/2001/XMLSchema" xmlns:xs="http://www.w3.org/2001/XMLSchema" xmlns:p="http://schemas.microsoft.com/office/2006/metadata/properties" xmlns:ns2="bacc9de3-a347-4ad6-a17d-7029c2f664e2" xmlns:ns3="9a68edee-ab78-4b9f-b2c1-22bece8cb4bf" targetNamespace="http://schemas.microsoft.com/office/2006/metadata/properties" ma:root="true" ma:fieldsID="eb1d990a20caa69094dd1f7b06dd4ca0" ns2:_="" ns3:_="">
    <xsd:import namespace="bacc9de3-a347-4ad6-a17d-7029c2f664e2"/>
    <xsd:import namespace="9a68edee-ab78-4b9f-b2c1-22bece8cb4b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c9de3-a347-4ad6-a17d-7029c2f664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d023d89-6bf8-49d2-a6ae-99c0c7930fbe"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68edee-ab78-4b9f-b2c1-22bece8cb4b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d52394c-4b0c-488e-9030-3f1f4d7b6367}" ma:internalName="TaxCatchAll" ma:showField="CatchAllData" ma:web="9a68edee-ab78-4b9f-b2c1-22bece8cb4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FCFC5D-43CB-4FFC-9BF9-F67166D7BB66}">
  <ds:schemaRefs>
    <ds:schemaRef ds:uri="9a68edee-ab78-4b9f-b2c1-22bece8cb4bf"/>
    <ds:schemaRef ds:uri="bacc9de3-a347-4ad6-a17d-7029c2f664e2"/>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5AB688F-067B-431A-A0AE-C9203B33E13B}">
  <ds:schemaRefs>
    <ds:schemaRef ds:uri="9a68edee-ab78-4b9f-b2c1-22bece8cb4bf"/>
    <ds:schemaRef ds:uri="bacc9de3-a347-4ad6-a17d-7029c2f664e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36927B1-A4E2-4E80-894F-C61E13EA5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8933</Words>
  <Application>Microsoft Office PowerPoint</Application>
  <PresentationFormat>Widescreen</PresentationFormat>
  <Paragraphs>394</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Courier New</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Halford, Jake (Dr.)</dc:creator>
  <cp:lastModifiedBy>Ruddy, Austin S.J.E.</cp:lastModifiedBy>
  <cp:revision>4</cp:revision>
  <dcterms:created xsi:type="dcterms:W3CDTF">2024-08-15T20:00:03Z</dcterms:created>
  <dcterms:modified xsi:type="dcterms:W3CDTF">2025-02-10T11:51:47Z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0x010100A8CC88FCE1F57F499F677ADDAFA942D0</vt:lpwstr>
  </property>
  <property fmtid="{D5CDD505-2E9C-101B-9397-08002B2CF9AE}" pid="3" name="MediaServiceImageTags">
    <vt:lpwstr/>
  </property>
</Properties>
</file>