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0" r:id="rId5"/>
  </p:sldMasterIdLst>
  <p:notesMasterIdLst>
    <p:notesMasterId r:id="rId27"/>
  </p:notesMasterIdLst>
  <p:sldIdLst>
    <p:sldId id="256" r:id="rId6"/>
    <p:sldId id="300" r:id="rId7"/>
    <p:sldId id="257" r:id="rId8"/>
    <p:sldId id="273" r:id="rId9"/>
    <p:sldId id="274" r:id="rId10"/>
    <p:sldId id="289" r:id="rId11"/>
    <p:sldId id="290" r:id="rId12"/>
    <p:sldId id="298" r:id="rId13"/>
    <p:sldId id="305" r:id="rId14"/>
    <p:sldId id="306" r:id="rId15"/>
    <p:sldId id="307" r:id="rId16"/>
    <p:sldId id="276" r:id="rId17"/>
    <p:sldId id="294" r:id="rId18"/>
    <p:sldId id="295" r:id="rId19"/>
    <p:sldId id="296" r:id="rId20"/>
    <p:sldId id="301" r:id="rId21"/>
    <p:sldId id="311" r:id="rId22"/>
    <p:sldId id="312" r:id="rId23"/>
    <p:sldId id="313" r:id="rId24"/>
    <p:sldId id="302" r:id="rId25"/>
    <p:sldId id="304" r:id="rId2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>
          <p15:clr>
            <a:srgbClr val="A4A3A4"/>
          </p15:clr>
        </p15:guide>
        <p15:guide id="2" pos="2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74291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1386" y="90"/>
      </p:cViewPr>
      <p:guideLst>
        <p:guide orient="horz" pos="1583"/>
        <p:guide pos="2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-2504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D7CF-5F4D-5148-AB1A-A05EF0B57D4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C7E9-CA6E-C945-826B-68C1FAB0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6800" y="4870451"/>
            <a:ext cx="1358900" cy="14808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AC969B-9F13-034E-B663-52115B22C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9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C1839C-E96C-4544-9ABF-388A484FA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4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CC22BD-2E67-5141-997D-78A8A2FD8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1846108"/>
            <a:ext cx="7907528" cy="30164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7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F1E7E8-C77B-9449-9C41-C649D6B2C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0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3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527F58-0398-A947-8487-9CAB1F088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4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244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97C437-15B1-6B4E-820F-F4B9AC40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7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605B3C-76AB-7C44-89B6-69DB9CE3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" y="21969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203220"/>
            <a:ext cx="4216400" cy="3698980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33F8C1-4EA3-184A-9B17-D7331273E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5A5362-FC22-DF4B-9E6F-A0E1C0DD1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585B-3519-EA4C-8EFE-828830A1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1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79F5E8-6F33-6448-9D61-25C04DA7C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1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1"/>
            <a:ext cx="8229600" cy="573881"/>
          </a:xfrm>
        </p:spPr>
        <p:txBody>
          <a:bodyPr/>
          <a:lstStyle>
            <a:lvl1pPr>
              <a:defRPr sz="28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327"/>
            <a:ext cx="4040188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7149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6" y="1097327"/>
            <a:ext cx="4041775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577149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5" y="4807337"/>
            <a:ext cx="1220061" cy="2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6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45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539CCD83-D523-2E42-B03F-F7E9A61C5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8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60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77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5DB804-4732-0A49-92B8-34A108D7B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539CCD83-D523-2E42-B03F-F7E9A61C5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3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4F1811-D324-D94A-BB63-12C6D6D27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0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31605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1EF440-DEC2-2642-9DB0-CDA24878B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0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07B99E2-E159-FF47-A07C-5DBC4FA0D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08200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8" name="Picture 7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22B233-292E-9A4B-AFAC-C559E42AB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44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156" y="4730483"/>
            <a:ext cx="1558544" cy="3876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43519F-C55C-0648-A62F-5D04AD3DB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3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07CB6E-72C2-7544-A884-0F4A718E4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1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/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/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04453C-9E63-D142-865C-F59161D1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98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1846108"/>
            <a:ext cx="7907528" cy="30164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87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18C16E-0E3E-BD49-A220-7210C93CF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75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A25767-1F7D-7040-BA40-A995C4D52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99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565E20-2817-494B-B459-64A70D298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6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73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371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371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89AA6C-D552-954D-B080-64CBB4CC5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72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C85C26-D4E7-3349-883B-7419398BE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52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274930"/>
            <a:ext cx="36530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192212"/>
            <a:ext cx="4267200" cy="368458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590DC9-2480-7E40-A503-6DE88A72F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2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10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215E2-D643-8945-85D2-61D046A08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1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6C0C-6ECC-1B44-8A0C-E5B787BA9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41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7BCD14-5690-7845-A319-66D30543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0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5121BD-3184-7B4E-AF38-5D06A178D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BFCF30-02D1-924A-9CEA-301EA5945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8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3135313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27B17B-3FD5-B64C-B165-99E09B79C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C48889A-36D4-E842-AD25-95C5A9BF95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08200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3" name="Picture 1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09A432-DF92-7E40-BF61-AA6C75E15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6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19760A-70CA-F344-B257-539E482A9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5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711" r:id="rId3"/>
    <p:sldLayoutId id="2147483706" r:id="rId4"/>
    <p:sldLayoutId id="2147483701" r:id="rId5"/>
    <p:sldLayoutId id="2147483661" r:id="rId6"/>
    <p:sldLayoutId id="2147483672" r:id="rId7"/>
    <p:sldLayoutId id="2147483673" r:id="rId8"/>
    <p:sldLayoutId id="2147483649" r:id="rId9"/>
    <p:sldLayoutId id="2147483666" r:id="rId10"/>
    <p:sldLayoutId id="2147483678" r:id="rId11"/>
    <p:sldLayoutId id="2147483679" r:id="rId12"/>
    <p:sldLayoutId id="2147483700" r:id="rId13"/>
    <p:sldLayoutId id="2147483671" r:id="rId14"/>
    <p:sldLayoutId id="2147483660" r:id="rId15"/>
    <p:sldLayoutId id="2147483664" r:id="rId16"/>
    <p:sldLayoutId id="2147483674" r:id="rId17"/>
    <p:sldLayoutId id="2147483677" r:id="rId18"/>
    <p:sldLayoutId id="2147483668" r:id="rId19"/>
    <p:sldLayoutId id="2147483670" r:id="rId20"/>
    <p:sldLayoutId id="2147483675" r:id="rId21"/>
    <p:sldLayoutId id="2147483669" r:id="rId22"/>
    <p:sldLayoutId id="2147483715" r:id="rId2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48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8" r:id="rId2"/>
    <p:sldLayoutId id="2147483712" r:id="rId3"/>
    <p:sldLayoutId id="2147483709" r:id="rId4"/>
    <p:sldLayoutId id="2147483710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705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are-school-performance.service.gov.uk/?_ga=2.204401875.2106377914.1633616230-771356314.1632826321" TargetMode="Externa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Phase 2 Focus Children Progress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349500" y="3608496"/>
            <a:ext cx="4445000" cy="74612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159964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Writing: Child 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15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661" y="1007165"/>
            <a:ext cx="8713304" cy="316064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endParaRPr lang="en-GB" sz="4400" b="1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36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Writing: Child 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15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661" y="1007165"/>
            <a:ext cx="8713304" cy="316064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endParaRPr lang="en-GB" sz="4400" b="1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58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30134" y="370683"/>
            <a:ext cx="3632200" cy="307777"/>
          </a:xfrm>
        </p:spPr>
        <p:txBody>
          <a:bodyPr/>
          <a:lstStyle/>
          <a:p>
            <a:r>
              <a:rPr lang="en-GB" sz="4000" b="1" dirty="0"/>
              <a:t>Key Concepts within foundation subjects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88512" y="3463071"/>
            <a:ext cx="3773822" cy="1578036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  </a:t>
            </a:r>
            <a:r>
              <a:rPr lang="en-GB" sz="2800" i="1" dirty="0">
                <a:solidFill>
                  <a:srgbClr val="FF0000"/>
                </a:solidFill>
              </a:rPr>
              <a:t>Name of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 descr="A growing list of everyday things replaced by your smartphone | Book clip  art, Clip art, Stack of books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0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A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73341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B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23958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C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45201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28051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87606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F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347744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Key Concepts: Child G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207703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63" y="151269"/>
            <a:ext cx="8445500" cy="430887"/>
          </a:xfrm>
        </p:spPr>
        <p:txBody>
          <a:bodyPr/>
          <a:lstStyle/>
          <a:p>
            <a:r>
              <a:rPr lang="en-GB" dirty="0"/>
              <a:t>School and Class Context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</p:nvPr>
        </p:nvGraphicFramePr>
        <p:xfrm>
          <a:off x="106532" y="752744"/>
          <a:ext cx="5663952" cy="3728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07363">
                  <a:extLst>
                    <a:ext uri="{9D8B030D-6E8A-4147-A177-3AD203B41FA5}">
                      <a16:colId xmlns:a16="http://schemas.microsoft.com/office/drawing/2014/main" val="2742487647"/>
                    </a:ext>
                  </a:extLst>
                </a:gridCol>
                <a:gridCol w="782283">
                  <a:extLst>
                    <a:ext uri="{9D8B030D-6E8A-4147-A177-3AD203B41FA5}">
                      <a16:colId xmlns:a16="http://schemas.microsoft.com/office/drawing/2014/main" val="1708419269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729465088"/>
                    </a:ext>
                  </a:extLst>
                </a:gridCol>
                <a:gridCol w="736846">
                  <a:extLst>
                    <a:ext uri="{9D8B030D-6E8A-4147-A177-3AD203B41FA5}">
                      <a16:colId xmlns:a16="http://schemas.microsoft.com/office/drawing/2014/main" val="1152137514"/>
                    </a:ext>
                  </a:extLst>
                </a:gridCol>
                <a:gridCol w="988631">
                  <a:extLst>
                    <a:ext uri="{9D8B030D-6E8A-4147-A177-3AD203B41FA5}">
                      <a16:colId xmlns:a16="http://schemas.microsoft.com/office/drawing/2014/main" val="129268391"/>
                    </a:ext>
                  </a:extLst>
                </a:gridCol>
                <a:gridCol w="920067">
                  <a:extLst>
                    <a:ext uri="{9D8B030D-6E8A-4147-A177-3AD203B41FA5}">
                      <a16:colId xmlns:a16="http://schemas.microsoft.com/office/drawing/2014/main" val="4241810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School (number)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School (percentage)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Class (number)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Class (percentage)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53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Total number</a:t>
                      </a:r>
                      <a:r>
                        <a:rPr lang="en-GB" sz="1000" b="1" baseline="0" dirty="0"/>
                        <a:t> of pupils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4727089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03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Girls on 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57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Boys on 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4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Pupils with an</a:t>
                      </a:r>
                      <a:r>
                        <a:rPr lang="en-GB" sz="1000" b="1" baseline="0" dirty="0"/>
                        <a:t> SEN EHCP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6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Pupils with SEN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73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Pupils whose first language is not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22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dirty="0"/>
                        <a:t>Pupils eligible for</a:t>
                      </a:r>
                      <a:r>
                        <a:rPr lang="en-GB" sz="1000" b="1" baseline="0" dirty="0"/>
                        <a:t> Pupil Premium at any time during the past 6 years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1753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5794" y="582156"/>
            <a:ext cx="3178206" cy="1562996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r>
              <a:rPr lang="en-GB" sz="1100" dirty="0">
                <a:cs typeface="Arial"/>
              </a:rPr>
              <a:t>Find out your school’s information </a:t>
            </a:r>
            <a:r>
              <a:rPr lang="en-GB" sz="1100" dirty="0">
                <a:cs typeface="Arial"/>
                <a:hlinkClick r:id="rId2"/>
              </a:rPr>
              <a:t>here</a:t>
            </a:r>
            <a:endParaRPr lang="en-GB" sz="1100" dirty="0">
              <a:cs typeface="Arial"/>
            </a:endParaRPr>
          </a:p>
          <a:p>
            <a:endParaRPr lang="en-GB" sz="1100" dirty="0">
              <a:cs typeface="Arial"/>
            </a:endParaRPr>
          </a:p>
          <a:p>
            <a:r>
              <a:rPr lang="en-GB" sz="1100" dirty="0">
                <a:cs typeface="Arial"/>
              </a:rPr>
              <a:t>Ask your teacher mentor to provide you with your class data</a:t>
            </a:r>
          </a:p>
          <a:p>
            <a:endParaRPr lang="en-GB" sz="1100" dirty="0">
              <a:cs typeface="Arial"/>
            </a:endParaRPr>
          </a:p>
          <a:p>
            <a:r>
              <a:rPr lang="en-GB" sz="1100" dirty="0">
                <a:latin typeface="Arial"/>
                <a:cs typeface="Arial"/>
              </a:rPr>
              <a:t>Write a short summary of how your school, class and national data compare.</a:t>
            </a:r>
            <a:endParaRPr lang="en-GB" sz="1100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46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24695"/>
            <a:ext cx="8445500" cy="430887"/>
          </a:xfrm>
        </p:spPr>
        <p:txBody>
          <a:bodyPr/>
          <a:lstStyle/>
          <a:p>
            <a:r>
              <a:rPr lang="en-GB" dirty="0"/>
              <a:t>Next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460" y="376870"/>
            <a:ext cx="8445500" cy="306070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With your teacher mentor agree how you might support your focus children’s learning in writing during weeks 7 - 9.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96112"/>
              </p:ext>
            </p:extLst>
          </p:nvPr>
        </p:nvGraphicFramePr>
        <p:xfrm>
          <a:off x="251460" y="920331"/>
          <a:ext cx="8543648" cy="336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33623397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1012360528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552183180"/>
                    </a:ext>
                  </a:extLst>
                </a:gridCol>
                <a:gridCol w="2634338">
                  <a:extLst>
                    <a:ext uri="{9D8B030D-6E8A-4147-A177-3AD203B41FA5}">
                      <a16:colId xmlns:a16="http://schemas.microsoft.com/office/drawing/2014/main" val="672257364"/>
                    </a:ext>
                  </a:extLst>
                </a:gridCol>
              </a:tblGrid>
              <a:tr h="6547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Writing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SMART</a:t>
                      </a:r>
                      <a:r>
                        <a:rPr lang="en-GB" sz="1400" baseline="0" dirty="0"/>
                        <a:t> Target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 you</a:t>
                      </a:r>
                      <a:r>
                        <a:rPr lang="en-GB" sz="1400" baseline="0" dirty="0"/>
                        <a:t> will support child to meet this target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Progress (to be completed</a:t>
                      </a:r>
                      <a:r>
                        <a:rPr lang="en-GB" sz="1400" baseline="0" dirty="0"/>
                        <a:t> at the end of week 6)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1761"/>
                  </a:ext>
                </a:extLst>
              </a:tr>
              <a:tr h="395455">
                <a:tc>
                  <a:txBody>
                    <a:bodyPr/>
                    <a:lstStyle/>
                    <a:p>
                      <a:r>
                        <a:rPr lang="en-GB" dirty="0"/>
                        <a:t>Child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088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  <a:r>
                        <a:rPr lang="en-GB" baseline="0" dirty="0"/>
                        <a:t>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7589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GB" dirty="0"/>
                        <a:t>Child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0012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GB" dirty="0"/>
                        <a:t>Child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0736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GB" dirty="0"/>
                        <a:t>Child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5477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GB" dirty="0"/>
                        <a:t>Child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552519"/>
                  </a:ext>
                </a:extLst>
              </a:tr>
              <a:tr h="416069">
                <a:tc>
                  <a:txBody>
                    <a:bodyPr/>
                    <a:lstStyle/>
                    <a:p>
                      <a:r>
                        <a:rPr lang="en-GB" dirty="0"/>
                        <a:t>Child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8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14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24695"/>
            <a:ext cx="8445500" cy="430887"/>
          </a:xfrm>
        </p:spPr>
        <p:txBody>
          <a:bodyPr/>
          <a:lstStyle/>
          <a:p>
            <a:r>
              <a:rPr lang="en-GB" dirty="0"/>
              <a:t>Next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460" y="376870"/>
            <a:ext cx="8445500" cy="306070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With your teacher mentor agree how you might support your focus children’s learning in key concepts in foundation subjects during weeks 7 - 9 (this may be a different subject the slides above)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27199"/>
              </p:ext>
            </p:extLst>
          </p:nvPr>
        </p:nvGraphicFramePr>
        <p:xfrm>
          <a:off x="202386" y="942782"/>
          <a:ext cx="8543648" cy="389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33623397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1012360528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552183180"/>
                    </a:ext>
                  </a:extLst>
                </a:gridCol>
                <a:gridCol w="2634338">
                  <a:extLst>
                    <a:ext uri="{9D8B030D-6E8A-4147-A177-3AD203B41FA5}">
                      <a16:colId xmlns:a16="http://schemas.microsoft.com/office/drawing/2014/main" val="672257364"/>
                    </a:ext>
                  </a:extLst>
                </a:gridCol>
              </a:tblGrid>
              <a:tr h="654729">
                <a:tc>
                  <a:txBody>
                    <a:bodyPr/>
                    <a:lstStyle/>
                    <a:p>
                      <a:r>
                        <a:rPr lang="en-GB" sz="1200" dirty="0"/>
                        <a:t>Foundation 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SMART</a:t>
                      </a:r>
                      <a:r>
                        <a:rPr lang="en-GB" sz="1400" baseline="0" dirty="0"/>
                        <a:t> Target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 you</a:t>
                      </a:r>
                      <a:r>
                        <a:rPr lang="en-GB" sz="1400" baseline="0" dirty="0"/>
                        <a:t> will support child to meet this target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Progress (to be completed</a:t>
                      </a:r>
                      <a:r>
                        <a:rPr lang="en-GB" sz="1400" baseline="0" dirty="0"/>
                        <a:t> at the end of week 6)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1761"/>
                  </a:ext>
                </a:extLst>
              </a:tr>
              <a:tr h="404599">
                <a:tc>
                  <a:txBody>
                    <a:bodyPr/>
                    <a:lstStyle/>
                    <a:p>
                      <a:r>
                        <a:rPr lang="en-GB" dirty="0"/>
                        <a:t>Child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0883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  <a:r>
                        <a:rPr lang="en-GB" baseline="0" dirty="0"/>
                        <a:t>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7589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GB" dirty="0"/>
                        <a:t>Child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0012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GB" dirty="0"/>
                        <a:t>Child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98554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GB" dirty="0"/>
                        <a:t>Child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5475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GB" dirty="0"/>
                        <a:t>Child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439"/>
                  </a:ext>
                </a:extLst>
              </a:tr>
              <a:tr h="977982">
                <a:tc>
                  <a:txBody>
                    <a:bodyPr/>
                    <a:lstStyle/>
                    <a:p>
                      <a:r>
                        <a:rPr lang="en-GB" dirty="0"/>
                        <a:t>Child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8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19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2" y="102393"/>
            <a:ext cx="8445500" cy="430887"/>
          </a:xfrm>
        </p:spPr>
        <p:txBody>
          <a:bodyPr/>
          <a:lstStyle/>
          <a:p>
            <a:r>
              <a:rPr lang="en-GB" dirty="0"/>
              <a:t>Overview of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93537"/>
              </p:ext>
            </p:extLst>
          </p:nvPr>
        </p:nvGraphicFramePr>
        <p:xfrm>
          <a:off x="150922" y="1002983"/>
          <a:ext cx="8883413" cy="376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3790">
                  <a:extLst>
                    <a:ext uri="{9D8B030D-6E8A-4147-A177-3AD203B41FA5}">
                      <a16:colId xmlns:a16="http://schemas.microsoft.com/office/drawing/2014/main" val="421357980"/>
                    </a:ext>
                  </a:extLst>
                </a:gridCol>
                <a:gridCol w="721843">
                  <a:extLst>
                    <a:ext uri="{9D8B030D-6E8A-4147-A177-3AD203B41FA5}">
                      <a16:colId xmlns:a16="http://schemas.microsoft.com/office/drawing/2014/main" val="4009240202"/>
                    </a:ext>
                  </a:extLst>
                </a:gridCol>
                <a:gridCol w="665826">
                  <a:extLst>
                    <a:ext uri="{9D8B030D-6E8A-4147-A177-3AD203B41FA5}">
                      <a16:colId xmlns:a16="http://schemas.microsoft.com/office/drawing/2014/main" val="3141412120"/>
                    </a:ext>
                  </a:extLst>
                </a:gridCol>
                <a:gridCol w="1083075">
                  <a:extLst>
                    <a:ext uri="{9D8B030D-6E8A-4147-A177-3AD203B41FA5}">
                      <a16:colId xmlns:a16="http://schemas.microsoft.com/office/drawing/2014/main" val="536710889"/>
                    </a:ext>
                  </a:extLst>
                </a:gridCol>
                <a:gridCol w="1218414">
                  <a:extLst>
                    <a:ext uri="{9D8B030D-6E8A-4147-A177-3AD203B41FA5}">
                      <a16:colId xmlns:a16="http://schemas.microsoft.com/office/drawing/2014/main" val="3502461219"/>
                    </a:ext>
                  </a:extLst>
                </a:gridCol>
                <a:gridCol w="1423617">
                  <a:extLst>
                    <a:ext uri="{9D8B030D-6E8A-4147-A177-3AD203B41FA5}">
                      <a16:colId xmlns:a16="http://schemas.microsoft.com/office/drawing/2014/main" val="3953184118"/>
                    </a:ext>
                  </a:extLst>
                </a:gridCol>
                <a:gridCol w="1381392">
                  <a:extLst>
                    <a:ext uri="{9D8B030D-6E8A-4147-A177-3AD203B41FA5}">
                      <a16:colId xmlns:a16="http://schemas.microsoft.com/office/drawing/2014/main" val="529419816"/>
                    </a:ext>
                  </a:extLst>
                </a:gridCol>
                <a:gridCol w="1415456">
                  <a:extLst>
                    <a:ext uri="{9D8B030D-6E8A-4147-A177-3AD203B41FA5}">
                      <a16:colId xmlns:a16="http://schemas.microsoft.com/office/drawing/2014/main" val="1252225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First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Pupil Premium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Likes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Dislikes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What helps them to learn in school?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7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Child</a:t>
                      </a:r>
                      <a:r>
                        <a:rPr lang="en-GB" sz="1600" baseline="0" dirty="0"/>
                        <a:t> 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09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Child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71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Child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71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Child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75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Child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6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Child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14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Child</a:t>
                      </a:r>
                      <a:r>
                        <a:rPr lang="en-GB" sz="1600" baseline="0" dirty="0"/>
                        <a:t> G</a:t>
                      </a:r>
                    </a:p>
                    <a:p>
                      <a:r>
                        <a:rPr lang="en-GB" sz="1200" baseline="0" dirty="0"/>
                        <a:t>SEND need:</a:t>
                      </a:r>
                    </a:p>
                    <a:p>
                      <a:endParaRPr lang="en-GB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36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9212" y="1674892"/>
            <a:ext cx="3632200" cy="307777"/>
          </a:xfrm>
        </p:spPr>
        <p:txBody>
          <a:bodyPr/>
          <a:lstStyle/>
          <a:p>
            <a:r>
              <a:rPr lang="en-GB" sz="4400" b="1" dirty="0"/>
              <a:t>Writing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170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Writing: Child A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02733"/>
            <a:ext cx="8445500" cy="40865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70174" y="88226"/>
            <a:ext cx="4353836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the types of writing you have gathered and what you have learnt from your assessments, observations and discussions.  Include examples of evidence.</a:t>
            </a:r>
          </a:p>
        </p:txBody>
      </p:sp>
    </p:spTree>
    <p:extLst>
      <p:ext uri="{BB962C8B-B14F-4D97-AF65-F5344CB8AC3E}">
        <p14:creationId xmlns:p14="http://schemas.microsoft.com/office/powerpoint/2010/main" val="380608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Writing: Child B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822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4690934" y="882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32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Writing: Child C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822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4652010" y="882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8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Writing: Child 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15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661" y="1007165"/>
            <a:ext cx="8713304" cy="316064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endParaRPr lang="en-GB" sz="4400" b="1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3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Writing: Child 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15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3C3C3C"/>
                </a:solidFill>
              </a:rPr>
              <a:t>Include a short summary of the types of writing you have gathered and what you have learnt from your assessments, observations and discussions.  Include examples of evidence.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661" y="1007165"/>
            <a:ext cx="8713304" cy="316064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7200" rIns="216000" bIns="187200" rtlCol="0">
            <a:spAutoFit/>
          </a:bodyPr>
          <a:lstStyle/>
          <a:p>
            <a:endParaRPr lang="en-GB" sz="4400" b="1" i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470249"/>
      </p:ext>
    </p:extLst>
  </p:cSld>
  <p:clrMapOvr>
    <a:masterClrMapping/>
  </p:clrMapOvr>
</p:sld>
</file>

<file path=ppt/theme/theme1.xml><?xml version="1.0" encoding="utf-8"?>
<a:theme xmlns:a="http://schemas.openxmlformats.org/drawingml/2006/main" name="UoL Powerpoint Guidelines Accessibility Design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C0248E82FB044B7C79DBD0B71625D" ma:contentTypeVersion="14" ma:contentTypeDescription="Create a new document." ma:contentTypeScope="" ma:versionID="4e6f917b834164806186aacdcadcce89">
  <xsd:schema xmlns:xsd="http://www.w3.org/2001/XMLSchema" xmlns:xs="http://www.w3.org/2001/XMLSchema" xmlns:p="http://schemas.microsoft.com/office/2006/metadata/properties" xmlns:ns3="c741a608-ba0c-427b-8fd8-f7e2fdc80419" xmlns:ns4="16eec2b6-7032-42fe-8d96-57a0fb0d6034" targetNamespace="http://schemas.microsoft.com/office/2006/metadata/properties" ma:root="true" ma:fieldsID="cfbc1c6c073f81da82b67a9af0954151" ns3:_="" ns4:_="">
    <xsd:import namespace="c741a608-ba0c-427b-8fd8-f7e2fdc80419"/>
    <xsd:import namespace="16eec2b6-7032-42fe-8d96-57a0fb0d60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1a608-ba0c-427b-8fd8-f7e2fdc80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ec2b6-7032-42fe-8d96-57a0fb0d60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ABEDEC-05AA-4901-9CCC-2DDC85C66580}">
  <ds:schemaRefs>
    <ds:schemaRef ds:uri="http://schemas.microsoft.com/office/2006/documentManagement/types"/>
    <ds:schemaRef ds:uri="http://purl.org/dc/dcmitype/"/>
    <ds:schemaRef ds:uri="http://purl.org/dc/elements/1.1/"/>
    <ds:schemaRef ds:uri="c741a608-ba0c-427b-8fd8-f7e2fdc80419"/>
    <ds:schemaRef ds:uri="16eec2b6-7032-42fe-8d96-57a0fb0d603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1564E6-9C08-4FC2-BE8A-DDB08A4A9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1a608-ba0c-427b-8fd8-f7e2fdc80419"/>
    <ds:schemaRef ds:uri="16eec2b6-7032-42fe-8d96-57a0fb0d6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3491EF-AF3E-4C58-86D5-1B8E24327B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17989</TotalTime>
  <Words>720</Words>
  <Application>Microsoft Office PowerPoint</Application>
  <PresentationFormat>On-screen Show (16:9)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Lucida Grande</vt:lpstr>
      <vt:lpstr>Times New Roman</vt:lpstr>
      <vt:lpstr>UoL Powerpoint Guidelines Accessibility Design</vt:lpstr>
      <vt:lpstr>1_Office Theme</vt:lpstr>
      <vt:lpstr>Phase 2 Focus Children Progress Summary</vt:lpstr>
      <vt:lpstr>School and Class Context</vt:lpstr>
      <vt:lpstr>Overview of Children</vt:lpstr>
      <vt:lpstr>PowerPoint Presentation</vt:lpstr>
      <vt:lpstr>Writing: Child A </vt:lpstr>
      <vt:lpstr>Writing: Child B </vt:lpstr>
      <vt:lpstr>Writing: Child C </vt:lpstr>
      <vt:lpstr>Writing: Child D</vt:lpstr>
      <vt:lpstr>Writing: Child E</vt:lpstr>
      <vt:lpstr>Writing: Child F</vt:lpstr>
      <vt:lpstr>Writing: Child G</vt:lpstr>
      <vt:lpstr>PowerPoint Presentation</vt:lpstr>
      <vt:lpstr>Key Concepts: Child A </vt:lpstr>
      <vt:lpstr>Key Concepts: Child B </vt:lpstr>
      <vt:lpstr>Key Concepts: Child C </vt:lpstr>
      <vt:lpstr>Key Concepts: Child D </vt:lpstr>
      <vt:lpstr>Key Concepts: Child E </vt:lpstr>
      <vt:lpstr>Key Concepts: Child F </vt:lpstr>
      <vt:lpstr>Key Concepts: Child G </vt:lpstr>
      <vt:lpstr>Next steps:</vt:lpstr>
      <vt:lpstr>Next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</dc:title>
  <dc:creator>Adams, Sarah J.C.</dc:creator>
  <cp:lastModifiedBy>Harvey-Ashenhurst, Ben</cp:lastModifiedBy>
  <cp:revision>170</cp:revision>
  <dcterms:created xsi:type="dcterms:W3CDTF">2020-09-24T11:32:59Z</dcterms:created>
  <dcterms:modified xsi:type="dcterms:W3CDTF">2025-01-08T14:39:37Z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0x0101002EAC0248E82FB044B7C79DBD0B71625D</vt:lpwstr>
  </property>
</Properties>
</file>