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74" r:id="rId5"/>
    <p:sldId id="275" r:id="rId6"/>
    <p:sldId id="256" r:id="rId7"/>
    <p:sldId id="257" r:id="rId8"/>
    <p:sldId id="260" r:id="rId9"/>
    <p:sldId id="258" r:id="rId10"/>
    <p:sldId id="261" r:id="rId11"/>
    <p:sldId id="259" r:id="rId12"/>
    <p:sldId id="262" r:id="rId13"/>
    <p:sldId id="265" r:id="rId14"/>
    <p:sldId id="264" r:id="rId15"/>
    <p:sldId id="263" r:id="rId16"/>
    <p:sldId id="266" r:id="rId17"/>
    <p:sldId id="267" r:id="rId18"/>
    <p:sldId id="268" r:id="rId19"/>
    <p:sldId id="269" r:id="rId20"/>
    <p:sldId id="272" r:id="rId21"/>
    <p:sldId id="273" r:id="rId2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CC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72" autoAdjust="0"/>
    <p:restoredTop sz="94660"/>
  </p:normalViewPr>
  <p:slideViewPr>
    <p:cSldViewPr snapToGrid="0">
      <p:cViewPr varScale="1">
        <p:scale>
          <a:sx n="114" d="100"/>
          <a:sy n="114" d="100"/>
        </p:scale>
        <p:origin x="474" y="10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tableStyles" Target="tableStyles.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viewProps" Target="view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presProps" Target="presProp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5" Type="http://schemas.openxmlformats.org/officeDocument/2006/relationships/image" Target="../media/image4.png"/><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8FFABA8D-2913-4D58-A5E9-1824FD35B599}"/>
              </a:ext>
            </a:extLst>
          </p:cNvPr>
          <p:cNvSpPr>
            <a:spLocks noGrp="1"/>
          </p:cNvSpPr>
          <p:nvPr>
            <p:ph type="dt" sz="half" idx="10"/>
          </p:nvPr>
        </p:nvSpPr>
        <p:spPr/>
        <p:txBody>
          <a:bodyPr/>
          <a:lstStyle/>
          <a:p>
            <a:fld id="{BF4C4EFB-B8B6-4021-A240-71DEB3B9F36F}" type="datetimeFigureOut">
              <a:rPr lang="en-GB" smtClean="0"/>
              <a:t>06/10/2025</a:t>
            </a:fld>
            <a:endParaRPr lang="en-GB"/>
          </a:p>
        </p:txBody>
      </p:sp>
      <p:sp>
        <p:nvSpPr>
          <p:cNvPr id="4" name="Footer Placeholder 3">
            <a:extLst>
              <a:ext uri="{FF2B5EF4-FFF2-40B4-BE49-F238E27FC236}">
                <a16:creationId xmlns:a16="http://schemas.microsoft.com/office/drawing/2014/main" id="{670C301F-1435-49FC-BC19-E337A31533FF}"/>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4FFC6F42-908F-43E9-8C4A-172B67CCD184}"/>
              </a:ext>
            </a:extLst>
          </p:cNvPr>
          <p:cNvSpPr>
            <a:spLocks noGrp="1"/>
          </p:cNvSpPr>
          <p:nvPr>
            <p:ph type="sldNum" sz="quarter" idx="12"/>
          </p:nvPr>
        </p:nvSpPr>
        <p:spPr/>
        <p:txBody>
          <a:bodyPr/>
          <a:lstStyle/>
          <a:p>
            <a:fld id="{BE6CDFC6-5981-4FC2-8073-780E05B043D8}" type="slidenum">
              <a:rPr lang="en-GB" smtClean="0"/>
              <a:t>‹#›</a:t>
            </a:fld>
            <a:endParaRPr lang="en-GB"/>
          </a:p>
        </p:txBody>
      </p:sp>
      <p:grpSp>
        <p:nvGrpSpPr>
          <p:cNvPr id="24" name="Group 23">
            <a:extLst>
              <a:ext uri="{FF2B5EF4-FFF2-40B4-BE49-F238E27FC236}">
                <a16:creationId xmlns:a16="http://schemas.microsoft.com/office/drawing/2014/main" id="{D3FBB3FC-8679-42CC-A9BA-2781AA260DA2}"/>
              </a:ext>
            </a:extLst>
          </p:cNvPr>
          <p:cNvGrpSpPr/>
          <p:nvPr userDrawn="1"/>
        </p:nvGrpSpPr>
        <p:grpSpPr>
          <a:xfrm>
            <a:off x="8199914" y="1060959"/>
            <a:ext cx="3992086" cy="5745798"/>
            <a:chOff x="360235" y="1395168"/>
            <a:chExt cx="3720063" cy="5299344"/>
          </a:xfrm>
        </p:grpSpPr>
        <p:sp>
          <p:nvSpPr>
            <p:cNvPr id="25" name="Rectangle: Rounded Corners 24">
              <a:extLst>
                <a:ext uri="{FF2B5EF4-FFF2-40B4-BE49-F238E27FC236}">
                  <a16:creationId xmlns:a16="http://schemas.microsoft.com/office/drawing/2014/main" id="{9475C3CA-4C9F-41FC-917D-AB3E1AC0C592}"/>
                </a:ext>
              </a:extLst>
            </p:cNvPr>
            <p:cNvSpPr/>
            <p:nvPr/>
          </p:nvSpPr>
          <p:spPr>
            <a:xfrm>
              <a:off x="360235" y="1395168"/>
              <a:ext cx="3619892" cy="5299344"/>
            </a:xfrm>
            <a:prstGeom prst="roundRect">
              <a:avLst/>
            </a:prstGeom>
          </p:spPr>
          <p:style>
            <a:lnRef idx="1">
              <a:schemeClr val="accent4"/>
            </a:lnRef>
            <a:fillRef idx="2">
              <a:schemeClr val="accent4"/>
            </a:fillRef>
            <a:effectRef idx="1">
              <a:schemeClr val="accent4"/>
            </a:effectRef>
            <a:fontRef idx="minor">
              <a:schemeClr val="dk1"/>
            </a:fontRef>
          </p:style>
          <p:txBody>
            <a:bodyPr rtlCol="0" anchor="ctr"/>
            <a:lstStyle/>
            <a:p>
              <a:pPr algn="l">
                <a:spcAft>
                  <a:spcPts val="300"/>
                </a:spcAft>
              </a:pPr>
              <a:endParaRPr lang="en-GB" sz="1600" dirty="0"/>
            </a:p>
          </p:txBody>
        </p:sp>
        <p:grpSp>
          <p:nvGrpSpPr>
            <p:cNvPr id="26" name="Group 25">
              <a:extLst>
                <a:ext uri="{FF2B5EF4-FFF2-40B4-BE49-F238E27FC236}">
                  <a16:creationId xmlns:a16="http://schemas.microsoft.com/office/drawing/2014/main" id="{9EF15E8B-F9D3-4A43-B832-C8E6562E1506}"/>
                </a:ext>
              </a:extLst>
            </p:cNvPr>
            <p:cNvGrpSpPr/>
            <p:nvPr/>
          </p:nvGrpSpPr>
          <p:grpSpPr>
            <a:xfrm>
              <a:off x="949848" y="1417645"/>
              <a:ext cx="3130450" cy="769941"/>
              <a:chOff x="775385" y="2236169"/>
              <a:chExt cx="3130450" cy="769941"/>
            </a:xfrm>
          </p:grpSpPr>
          <p:pic>
            <p:nvPicPr>
              <p:cNvPr id="27" name="Picture 2" descr="Talk Icons - Free SVG &amp; PNG Talk Images - Noun Project">
                <a:extLst>
                  <a:ext uri="{FF2B5EF4-FFF2-40B4-BE49-F238E27FC236}">
                    <a16:creationId xmlns:a16="http://schemas.microsoft.com/office/drawing/2014/main" id="{6FBD0D2D-8BA3-4EC2-85B0-34639830690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75385" y="2236169"/>
                <a:ext cx="769941" cy="769941"/>
              </a:xfrm>
              <a:prstGeom prst="rect">
                <a:avLst/>
              </a:prstGeom>
              <a:noFill/>
              <a:extLst>
                <a:ext uri="{909E8E84-426E-40DD-AFC4-6F175D3DCCD1}">
                  <a14:hiddenFill xmlns:a14="http://schemas.microsoft.com/office/drawing/2010/main">
                    <a:solidFill>
                      <a:srgbClr val="FFFFFF"/>
                    </a:solidFill>
                  </a14:hiddenFill>
                </a:ext>
              </a:extLst>
            </p:spPr>
          </p:pic>
          <p:sp>
            <p:nvSpPr>
              <p:cNvPr id="28" name="TextBox 27">
                <a:extLst>
                  <a:ext uri="{FF2B5EF4-FFF2-40B4-BE49-F238E27FC236}">
                    <a16:creationId xmlns:a16="http://schemas.microsoft.com/office/drawing/2014/main" id="{FBFF128B-C244-44F3-82DD-8338F455B3AC}"/>
                  </a:ext>
                </a:extLst>
              </p:cNvPr>
              <p:cNvSpPr txBox="1"/>
              <p:nvPr/>
            </p:nvSpPr>
            <p:spPr>
              <a:xfrm>
                <a:off x="1444136" y="2371163"/>
                <a:ext cx="2461699" cy="523220"/>
              </a:xfrm>
              <a:prstGeom prst="rect">
                <a:avLst/>
              </a:prstGeom>
              <a:noFill/>
            </p:spPr>
            <p:txBody>
              <a:bodyPr wrap="square" rtlCol="0">
                <a:spAutoFit/>
              </a:bodyPr>
              <a:lstStyle/>
              <a:p>
                <a:r>
                  <a:rPr lang="en-GB" sz="2800" b="1" dirty="0"/>
                  <a:t>Talkthru</a:t>
                </a:r>
              </a:p>
            </p:txBody>
          </p:sp>
        </p:grpSp>
      </p:grpSp>
      <p:grpSp>
        <p:nvGrpSpPr>
          <p:cNvPr id="29" name="Group 28">
            <a:extLst>
              <a:ext uri="{FF2B5EF4-FFF2-40B4-BE49-F238E27FC236}">
                <a16:creationId xmlns:a16="http://schemas.microsoft.com/office/drawing/2014/main" id="{39FA2ED6-480C-464A-B816-3A6D200B7837}"/>
              </a:ext>
            </a:extLst>
          </p:cNvPr>
          <p:cNvGrpSpPr/>
          <p:nvPr userDrawn="1"/>
        </p:nvGrpSpPr>
        <p:grpSpPr>
          <a:xfrm>
            <a:off x="64457" y="1052850"/>
            <a:ext cx="3927629" cy="5711634"/>
            <a:chOff x="8102961" y="1375304"/>
            <a:chExt cx="3619892" cy="5319208"/>
          </a:xfrm>
          <a:solidFill>
            <a:schemeClr val="accent1">
              <a:lumMod val="20000"/>
              <a:lumOff val="80000"/>
            </a:schemeClr>
          </a:solidFill>
        </p:grpSpPr>
        <p:sp>
          <p:nvSpPr>
            <p:cNvPr id="30" name="Rectangle: Rounded Corners 29">
              <a:extLst>
                <a:ext uri="{FF2B5EF4-FFF2-40B4-BE49-F238E27FC236}">
                  <a16:creationId xmlns:a16="http://schemas.microsoft.com/office/drawing/2014/main" id="{56C66A3A-0584-4DFB-B65F-8AD8CB6D156F}"/>
                </a:ext>
              </a:extLst>
            </p:cNvPr>
            <p:cNvSpPr/>
            <p:nvPr/>
          </p:nvSpPr>
          <p:spPr>
            <a:xfrm>
              <a:off x="8102961" y="1375304"/>
              <a:ext cx="3619892" cy="5319208"/>
            </a:xfrm>
            <a:prstGeom prst="roundRect">
              <a:avLst/>
            </a:prstGeom>
            <a:grpFill/>
          </p:spPr>
          <p:style>
            <a:lnRef idx="1">
              <a:schemeClr val="accent5"/>
            </a:lnRef>
            <a:fillRef idx="2">
              <a:schemeClr val="accent5"/>
            </a:fillRef>
            <a:effectRef idx="1">
              <a:schemeClr val="accent5"/>
            </a:effectRef>
            <a:fontRef idx="minor">
              <a:schemeClr val="dk1"/>
            </a:fontRef>
          </p:style>
          <p:txBody>
            <a:bodyPr rtlCol="0" anchor="ctr"/>
            <a:lstStyle/>
            <a:p>
              <a:pPr marL="285750" indent="-285750">
                <a:buFont typeface="Arial" panose="020B0604020202020204" pitchFamily="34" charset="0"/>
                <a:buChar char="•"/>
              </a:pPr>
              <a:endParaRPr lang="en-GB" dirty="0"/>
            </a:p>
          </p:txBody>
        </p:sp>
        <p:pic>
          <p:nvPicPr>
            <p:cNvPr id="31" name="Picture 30">
              <a:extLst>
                <a:ext uri="{FF2B5EF4-FFF2-40B4-BE49-F238E27FC236}">
                  <a16:creationId xmlns:a16="http://schemas.microsoft.com/office/drawing/2014/main" id="{80D3AE47-E92D-4F40-AE22-99062E50EA54}"/>
                </a:ext>
              </a:extLst>
            </p:cNvPr>
            <p:cNvPicPr>
              <a:picLocks noChangeAspect="1"/>
            </p:cNvPicPr>
            <p:nvPr/>
          </p:nvPicPr>
          <p:blipFill>
            <a:blip r:embed="rId3"/>
            <a:stretch>
              <a:fillRect/>
            </a:stretch>
          </p:blipFill>
          <p:spPr>
            <a:xfrm>
              <a:off x="8395065" y="1471523"/>
              <a:ext cx="580450" cy="580450"/>
            </a:xfrm>
            <a:prstGeom prst="rect">
              <a:avLst/>
            </a:prstGeom>
            <a:grpFill/>
          </p:spPr>
        </p:pic>
        <p:sp>
          <p:nvSpPr>
            <p:cNvPr id="32" name="TextBox 31">
              <a:extLst>
                <a:ext uri="{FF2B5EF4-FFF2-40B4-BE49-F238E27FC236}">
                  <a16:creationId xmlns:a16="http://schemas.microsoft.com/office/drawing/2014/main" id="{77B185A4-F295-4574-A721-3F8959BACA54}"/>
                </a:ext>
              </a:extLst>
            </p:cNvPr>
            <p:cNvSpPr txBox="1"/>
            <p:nvPr userDrawn="1"/>
          </p:nvSpPr>
          <p:spPr>
            <a:xfrm>
              <a:off x="9081894" y="1496723"/>
              <a:ext cx="2461699" cy="523220"/>
            </a:xfrm>
            <a:prstGeom prst="rect">
              <a:avLst/>
            </a:prstGeom>
            <a:grpFill/>
          </p:spPr>
          <p:txBody>
            <a:bodyPr wrap="square" rtlCol="0">
              <a:spAutoFit/>
            </a:bodyPr>
            <a:lstStyle/>
            <a:p>
              <a:r>
                <a:rPr lang="en-GB" sz="2800" b="1" dirty="0"/>
                <a:t>Observation</a:t>
              </a:r>
            </a:p>
          </p:txBody>
        </p:sp>
      </p:grpSp>
      <p:sp>
        <p:nvSpPr>
          <p:cNvPr id="33" name="Rectangle: Rounded Corners 32">
            <a:extLst>
              <a:ext uri="{FF2B5EF4-FFF2-40B4-BE49-F238E27FC236}">
                <a16:creationId xmlns:a16="http://schemas.microsoft.com/office/drawing/2014/main" id="{D8264710-3A94-4783-8A63-3F5632067428}"/>
              </a:ext>
            </a:extLst>
          </p:cNvPr>
          <p:cNvSpPr/>
          <p:nvPr userDrawn="1"/>
        </p:nvSpPr>
        <p:spPr>
          <a:xfrm>
            <a:off x="4140797" y="1060959"/>
            <a:ext cx="3910405" cy="5745798"/>
          </a:xfrm>
          <a:prstGeom prst="roundRect">
            <a:avLst/>
          </a:prstGeom>
        </p:spPr>
        <p:style>
          <a:lnRef idx="1">
            <a:schemeClr val="accent1"/>
          </a:lnRef>
          <a:fillRef idx="2">
            <a:schemeClr val="accent1"/>
          </a:fillRef>
          <a:effectRef idx="1">
            <a:schemeClr val="accent1"/>
          </a:effectRef>
          <a:fontRef idx="minor">
            <a:schemeClr val="dk1"/>
          </a:fontRef>
        </p:style>
        <p:txBody>
          <a:bodyPr rtlCol="0" anchor="ctr"/>
          <a:lstStyle/>
          <a:p>
            <a:pPr algn="l">
              <a:spcAft>
                <a:spcPts val="300"/>
              </a:spcAft>
            </a:pPr>
            <a:endParaRPr lang="en-GB" sz="1100" dirty="0">
              <a:effectLst/>
              <a:latin typeface="Calibri" panose="020F0502020204030204" pitchFamily="34" charset="0"/>
              <a:ea typeface="Times New Roman" panose="02020603050405020304" pitchFamily="18" charset="0"/>
              <a:cs typeface="Times New Roman" panose="02020603050405020304" pitchFamily="18" charset="0"/>
            </a:endParaRPr>
          </a:p>
          <a:p>
            <a:pPr algn="l">
              <a:spcAft>
                <a:spcPts val="300"/>
              </a:spcAft>
            </a:pPr>
            <a:endParaRPr lang="en-GB" sz="1100" dirty="0">
              <a:latin typeface="Calibri" panose="020F0502020204030204" pitchFamily="34" charset="0"/>
              <a:ea typeface="Times New Roman" panose="02020603050405020304" pitchFamily="18" charset="0"/>
              <a:cs typeface="Times New Roman" panose="02020603050405020304" pitchFamily="18" charset="0"/>
            </a:endParaRPr>
          </a:p>
          <a:p>
            <a:pPr algn="l">
              <a:spcAft>
                <a:spcPts val="300"/>
              </a:spcAft>
            </a:pPr>
            <a:endParaRPr lang="en-GB" sz="1100" dirty="0">
              <a:effectLst/>
              <a:latin typeface="Calibri" panose="020F0502020204030204" pitchFamily="34" charset="0"/>
              <a:ea typeface="Times New Roman" panose="02020603050405020304" pitchFamily="18" charset="0"/>
              <a:cs typeface="Times New Roman" panose="02020603050405020304" pitchFamily="18" charset="0"/>
            </a:endParaRPr>
          </a:p>
        </p:txBody>
      </p:sp>
      <p:grpSp>
        <p:nvGrpSpPr>
          <p:cNvPr id="37" name="Group 36">
            <a:extLst>
              <a:ext uri="{FF2B5EF4-FFF2-40B4-BE49-F238E27FC236}">
                <a16:creationId xmlns:a16="http://schemas.microsoft.com/office/drawing/2014/main" id="{30FEF8F1-7347-4CC5-89D9-8FC53C2F776D}"/>
              </a:ext>
            </a:extLst>
          </p:cNvPr>
          <p:cNvGrpSpPr/>
          <p:nvPr userDrawn="1"/>
        </p:nvGrpSpPr>
        <p:grpSpPr>
          <a:xfrm>
            <a:off x="4609315" y="1022830"/>
            <a:ext cx="3241996" cy="798884"/>
            <a:chOff x="4197232" y="2473393"/>
            <a:chExt cx="3241996" cy="798884"/>
          </a:xfrm>
        </p:grpSpPr>
        <p:pic>
          <p:nvPicPr>
            <p:cNvPr id="38" name="Picture 4" descr="Reflection Icons - Free SVG &amp; PNG Reflection Images - Noun ...">
              <a:extLst>
                <a:ext uri="{FF2B5EF4-FFF2-40B4-BE49-F238E27FC236}">
                  <a16:creationId xmlns:a16="http://schemas.microsoft.com/office/drawing/2014/main" id="{DFD5F6DB-AF43-4002-AA9D-86FE7E50AC92}"/>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197232" y="2473393"/>
              <a:ext cx="798884" cy="798884"/>
            </a:xfrm>
            <a:prstGeom prst="rect">
              <a:avLst/>
            </a:prstGeom>
            <a:noFill/>
            <a:extLst>
              <a:ext uri="{909E8E84-426E-40DD-AFC4-6F175D3DCCD1}">
                <a14:hiddenFill xmlns:a14="http://schemas.microsoft.com/office/drawing/2010/main">
                  <a:solidFill>
                    <a:srgbClr val="FFFFFF"/>
                  </a:solidFill>
                </a14:hiddenFill>
              </a:ext>
            </a:extLst>
          </p:spPr>
        </p:pic>
        <p:sp>
          <p:nvSpPr>
            <p:cNvPr id="39" name="TextBox 38">
              <a:extLst>
                <a:ext uri="{FF2B5EF4-FFF2-40B4-BE49-F238E27FC236}">
                  <a16:creationId xmlns:a16="http://schemas.microsoft.com/office/drawing/2014/main" id="{F3C98F0B-59C6-4804-AF89-41D7E6BBFDB4}"/>
                </a:ext>
              </a:extLst>
            </p:cNvPr>
            <p:cNvSpPr txBox="1"/>
            <p:nvPr/>
          </p:nvSpPr>
          <p:spPr>
            <a:xfrm>
              <a:off x="4977529" y="2652914"/>
              <a:ext cx="2461699" cy="523220"/>
            </a:xfrm>
            <a:prstGeom prst="rect">
              <a:avLst/>
            </a:prstGeom>
            <a:noFill/>
          </p:spPr>
          <p:txBody>
            <a:bodyPr wrap="square" rtlCol="0">
              <a:spAutoFit/>
            </a:bodyPr>
            <a:lstStyle/>
            <a:p>
              <a:r>
                <a:rPr lang="en-GB" sz="2800" b="1" dirty="0"/>
                <a:t>Reflection</a:t>
              </a:r>
            </a:p>
          </p:txBody>
        </p:sp>
      </p:grpSp>
      <p:sp>
        <p:nvSpPr>
          <p:cNvPr id="40" name="Rectangle: Rounded Corners 39">
            <a:extLst>
              <a:ext uri="{FF2B5EF4-FFF2-40B4-BE49-F238E27FC236}">
                <a16:creationId xmlns:a16="http://schemas.microsoft.com/office/drawing/2014/main" id="{CD10A64C-A775-406C-B68A-43BF2DDDFDAE}"/>
              </a:ext>
            </a:extLst>
          </p:cNvPr>
          <p:cNvSpPr/>
          <p:nvPr userDrawn="1"/>
        </p:nvSpPr>
        <p:spPr>
          <a:xfrm>
            <a:off x="98426" y="142366"/>
            <a:ext cx="7951730" cy="701452"/>
          </a:xfrm>
          <a:prstGeom prst="roundRect">
            <a:avLst/>
          </a:prstGeom>
        </p:spPr>
        <p:style>
          <a:lnRef idx="1">
            <a:schemeClr val="accent2"/>
          </a:lnRef>
          <a:fillRef idx="2">
            <a:schemeClr val="accent2"/>
          </a:fillRef>
          <a:effectRef idx="1">
            <a:schemeClr val="accent2"/>
          </a:effectRef>
          <a:fontRef idx="minor">
            <a:schemeClr val="dk1"/>
          </a:fontRef>
        </p:style>
        <p:txBody>
          <a:bodyPr rtlCol="0" anchor="ctr"/>
          <a:lstStyle/>
          <a:p>
            <a:pPr algn="l"/>
            <a:r>
              <a:rPr lang="en-GB" sz="2800" b="1" dirty="0"/>
              <a:t>FOCUS:</a:t>
            </a:r>
          </a:p>
        </p:txBody>
      </p:sp>
      <p:pic>
        <p:nvPicPr>
          <p:cNvPr id="41" name="Picture 40">
            <a:extLst>
              <a:ext uri="{FF2B5EF4-FFF2-40B4-BE49-F238E27FC236}">
                <a16:creationId xmlns:a16="http://schemas.microsoft.com/office/drawing/2014/main" id="{17DBC7DD-B24A-4753-8A11-AFFE77AC2834}"/>
              </a:ext>
            </a:extLst>
          </p:cNvPr>
          <p:cNvPicPr>
            <a:picLocks noChangeAspect="1"/>
          </p:cNvPicPr>
          <p:nvPr userDrawn="1"/>
        </p:nvPicPr>
        <p:blipFill>
          <a:blip r:embed="rId5"/>
          <a:stretch>
            <a:fillRect/>
          </a:stretch>
        </p:blipFill>
        <p:spPr>
          <a:xfrm>
            <a:off x="7444353" y="163146"/>
            <a:ext cx="605802" cy="605802"/>
          </a:xfrm>
          <a:prstGeom prst="rect">
            <a:avLst/>
          </a:prstGeom>
        </p:spPr>
      </p:pic>
      <p:sp>
        <p:nvSpPr>
          <p:cNvPr id="36" name="Arrow: Down 35">
            <a:extLst>
              <a:ext uri="{FF2B5EF4-FFF2-40B4-BE49-F238E27FC236}">
                <a16:creationId xmlns:a16="http://schemas.microsoft.com/office/drawing/2014/main" id="{A0633F71-F185-48AC-9419-508ED98A238B}"/>
              </a:ext>
            </a:extLst>
          </p:cNvPr>
          <p:cNvSpPr/>
          <p:nvPr userDrawn="1"/>
        </p:nvSpPr>
        <p:spPr>
          <a:xfrm rot="16200000">
            <a:off x="3724633" y="773920"/>
            <a:ext cx="565608" cy="1457625"/>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79" name="Text Placeholder 78">
            <a:extLst>
              <a:ext uri="{FF2B5EF4-FFF2-40B4-BE49-F238E27FC236}">
                <a16:creationId xmlns:a16="http://schemas.microsoft.com/office/drawing/2014/main" id="{EBE739B8-EF1D-459C-B94C-FB85B60ECC6B}"/>
              </a:ext>
            </a:extLst>
          </p:cNvPr>
          <p:cNvSpPr>
            <a:spLocks noGrp="1"/>
          </p:cNvSpPr>
          <p:nvPr>
            <p:ph type="body" sz="quarter" idx="13"/>
          </p:nvPr>
        </p:nvSpPr>
        <p:spPr>
          <a:xfrm>
            <a:off x="98425" y="1884363"/>
            <a:ext cx="3908425" cy="4973637"/>
          </a:xfrm>
        </p:spPr>
        <p:txBody>
          <a:bodyPr>
            <a:normAutofit/>
          </a:bodyPr>
          <a:lstStyle>
            <a:lvl1pPr marL="0" indent="0">
              <a:buNone/>
              <a:defRPr sz="1400"/>
            </a:lvl1pPr>
          </a:lstStyle>
          <a:p>
            <a:pPr lvl="0"/>
            <a:r>
              <a:rPr lang="en-GB" dirty="0"/>
              <a:t>Click to edit Master text styles</a:t>
            </a:r>
          </a:p>
        </p:txBody>
      </p:sp>
      <p:sp>
        <p:nvSpPr>
          <p:cNvPr id="80" name="Text Placeholder 78">
            <a:extLst>
              <a:ext uri="{FF2B5EF4-FFF2-40B4-BE49-F238E27FC236}">
                <a16:creationId xmlns:a16="http://schemas.microsoft.com/office/drawing/2014/main" id="{573C3156-5CFD-43DE-8A49-0C21A9BE43EB}"/>
              </a:ext>
            </a:extLst>
          </p:cNvPr>
          <p:cNvSpPr>
            <a:spLocks noGrp="1"/>
          </p:cNvSpPr>
          <p:nvPr>
            <p:ph type="body" sz="quarter" idx="14"/>
          </p:nvPr>
        </p:nvSpPr>
        <p:spPr>
          <a:xfrm>
            <a:off x="4240071" y="1859843"/>
            <a:ext cx="3752472" cy="4874642"/>
          </a:xfrm>
        </p:spPr>
        <p:txBody>
          <a:bodyPr>
            <a:normAutofit/>
          </a:bodyPr>
          <a:lstStyle>
            <a:lvl1pPr marL="0" indent="0">
              <a:buNone/>
              <a:defRPr sz="1400"/>
            </a:lvl1pPr>
          </a:lstStyle>
          <a:p>
            <a:pPr lvl="0"/>
            <a:r>
              <a:rPr lang="en-GB" dirty="0"/>
              <a:t>Click to edit Master text styles</a:t>
            </a:r>
          </a:p>
        </p:txBody>
      </p:sp>
      <p:sp>
        <p:nvSpPr>
          <p:cNvPr id="81" name="Text Placeholder 78">
            <a:extLst>
              <a:ext uri="{FF2B5EF4-FFF2-40B4-BE49-F238E27FC236}">
                <a16:creationId xmlns:a16="http://schemas.microsoft.com/office/drawing/2014/main" id="{32E3A82E-F455-4C0B-B07D-62E0DE5BA56B}"/>
              </a:ext>
            </a:extLst>
          </p:cNvPr>
          <p:cNvSpPr>
            <a:spLocks noGrp="1"/>
          </p:cNvSpPr>
          <p:nvPr>
            <p:ph type="body" sz="quarter" idx="15"/>
          </p:nvPr>
        </p:nvSpPr>
        <p:spPr>
          <a:xfrm>
            <a:off x="8247089" y="1889318"/>
            <a:ext cx="3908425" cy="4874642"/>
          </a:xfrm>
        </p:spPr>
        <p:txBody>
          <a:bodyPr>
            <a:normAutofit/>
          </a:bodyPr>
          <a:lstStyle>
            <a:lvl1pPr marL="0" indent="0">
              <a:buNone/>
              <a:defRPr sz="1400"/>
            </a:lvl1pPr>
          </a:lstStyle>
          <a:p>
            <a:pPr lvl="0"/>
            <a:r>
              <a:rPr lang="en-GB" dirty="0"/>
              <a:t>Click to edit Master text styles</a:t>
            </a:r>
          </a:p>
        </p:txBody>
      </p:sp>
      <p:sp>
        <p:nvSpPr>
          <p:cNvPr id="83" name="Text Placeholder 82">
            <a:extLst>
              <a:ext uri="{FF2B5EF4-FFF2-40B4-BE49-F238E27FC236}">
                <a16:creationId xmlns:a16="http://schemas.microsoft.com/office/drawing/2014/main" id="{593E29D2-6051-4EE0-B1F0-85482B8DA80D}"/>
              </a:ext>
            </a:extLst>
          </p:cNvPr>
          <p:cNvSpPr>
            <a:spLocks noGrp="1"/>
          </p:cNvSpPr>
          <p:nvPr>
            <p:ph type="body" sz="quarter" idx="16"/>
          </p:nvPr>
        </p:nvSpPr>
        <p:spPr>
          <a:xfrm>
            <a:off x="1422342" y="261194"/>
            <a:ext cx="6627813" cy="606425"/>
          </a:xfrm>
        </p:spPr>
        <p:txBody>
          <a:bodyPr/>
          <a:lstStyle>
            <a:lvl1pPr marL="0" indent="0">
              <a:buNone/>
              <a:defRPr/>
            </a:lvl1pPr>
          </a:lstStyle>
          <a:p>
            <a:pPr lvl="0"/>
            <a:r>
              <a:rPr lang="en-GB" dirty="0"/>
              <a:t>Click to edit Master text styles</a:t>
            </a:r>
          </a:p>
        </p:txBody>
      </p:sp>
      <p:sp>
        <p:nvSpPr>
          <p:cNvPr id="84" name="TextBox 83">
            <a:extLst>
              <a:ext uri="{FF2B5EF4-FFF2-40B4-BE49-F238E27FC236}">
                <a16:creationId xmlns:a16="http://schemas.microsoft.com/office/drawing/2014/main" id="{8390B947-9FC5-4F2C-9DC5-2676744DD6E7}"/>
              </a:ext>
            </a:extLst>
          </p:cNvPr>
          <p:cNvSpPr txBox="1"/>
          <p:nvPr userDrawn="1"/>
        </p:nvSpPr>
        <p:spPr>
          <a:xfrm>
            <a:off x="8644716" y="167694"/>
            <a:ext cx="1300899" cy="584775"/>
          </a:xfrm>
          <a:prstGeom prst="rect">
            <a:avLst/>
          </a:prstGeom>
          <a:noFill/>
        </p:spPr>
        <p:txBody>
          <a:bodyPr wrap="square" rtlCol="0">
            <a:spAutoFit/>
          </a:bodyPr>
          <a:lstStyle/>
          <a:p>
            <a:r>
              <a:rPr lang="en-GB" sz="3200" b="1" dirty="0"/>
              <a:t>WEEK</a:t>
            </a:r>
          </a:p>
        </p:txBody>
      </p:sp>
      <p:sp>
        <p:nvSpPr>
          <p:cNvPr id="85" name="Text Placeholder 27">
            <a:extLst>
              <a:ext uri="{FF2B5EF4-FFF2-40B4-BE49-F238E27FC236}">
                <a16:creationId xmlns:a16="http://schemas.microsoft.com/office/drawing/2014/main" id="{D0061CBD-4488-4386-9ECD-4D0AC0CB26E3}"/>
              </a:ext>
            </a:extLst>
          </p:cNvPr>
          <p:cNvSpPr>
            <a:spLocks noGrp="1"/>
          </p:cNvSpPr>
          <p:nvPr>
            <p:ph type="body" sz="quarter" idx="19" hasCustomPrompt="1"/>
          </p:nvPr>
        </p:nvSpPr>
        <p:spPr>
          <a:xfrm>
            <a:off x="9752070" y="195182"/>
            <a:ext cx="1017588" cy="558112"/>
          </a:xfrm>
        </p:spPr>
        <p:txBody>
          <a:bodyPr>
            <a:noAutofit/>
          </a:bodyPr>
          <a:lstStyle>
            <a:lvl1pPr marL="0" indent="0">
              <a:buNone/>
              <a:defRPr sz="3200" b="1"/>
            </a:lvl1pPr>
          </a:lstStyle>
          <a:p>
            <a:pPr lvl="0"/>
            <a:r>
              <a:rPr lang="en-GB" b="1" dirty="0"/>
              <a:t>#</a:t>
            </a:r>
            <a:endParaRPr lang="en-GB" dirty="0"/>
          </a:p>
        </p:txBody>
      </p:sp>
      <p:sp>
        <p:nvSpPr>
          <p:cNvPr id="88" name="Arrow: Down 87">
            <a:extLst>
              <a:ext uri="{FF2B5EF4-FFF2-40B4-BE49-F238E27FC236}">
                <a16:creationId xmlns:a16="http://schemas.microsoft.com/office/drawing/2014/main" id="{07B23A6C-F663-4960-9ED8-7CCA1D467C66}"/>
              </a:ext>
            </a:extLst>
          </p:cNvPr>
          <p:cNvSpPr/>
          <p:nvPr userDrawn="1"/>
        </p:nvSpPr>
        <p:spPr>
          <a:xfrm rot="16200000">
            <a:off x="7727172" y="762945"/>
            <a:ext cx="565608" cy="1457625"/>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Tree>
    <p:extLst>
      <p:ext uri="{BB962C8B-B14F-4D97-AF65-F5344CB8AC3E}">
        <p14:creationId xmlns:p14="http://schemas.microsoft.com/office/powerpoint/2010/main" val="334626834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D39498-D9B1-4EBC-B75E-942BEFBF9A49}"/>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p>
        </p:txBody>
      </p:sp>
      <p:sp>
        <p:nvSpPr>
          <p:cNvPr id="3" name="Content Placeholder 2">
            <a:extLst>
              <a:ext uri="{FF2B5EF4-FFF2-40B4-BE49-F238E27FC236}">
                <a16:creationId xmlns:a16="http://schemas.microsoft.com/office/drawing/2014/main" id="{E1461532-A689-4EB2-B8F2-63E1C8563C7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Text Placeholder 3">
            <a:extLst>
              <a:ext uri="{FF2B5EF4-FFF2-40B4-BE49-F238E27FC236}">
                <a16:creationId xmlns:a16="http://schemas.microsoft.com/office/drawing/2014/main" id="{E1729503-867B-4AC8-8662-B1D16D2826B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32144837-E83D-43D4-928B-B2DC08FD5918}"/>
              </a:ext>
            </a:extLst>
          </p:cNvPr>
          <p:cNvSpPr>
            <a:spLocks noGrp="1"/>
          </p:cNvSpPr>
          <p:nvPr>
            <p:ph type="dt" sz="half" idx="10"/>
          </p:nvPr>
        </p:nvSpPr>
        <p:spPr/>
        <p:txBody>
          <a:bodyPr/>
          <a:lstStyle/>
          <a:p>
            <a:fld id="{BF4C4EFB-B8B6-4021-A240-71DEB3B9F36F}" type="datetimeFigureOut">
              <a:rPr lang="en-GB" smtClean="0"/>
              <a:t>06/10/2025</a:t>
            </a:fld>
            <a:endParaRPr lang="en-GB"/>
          </a:p>
        </p:txBody>
      </p:sp>
      <p:sp>
        <p:nvSpPr>
          <p:cNvPr id="6" name="Footer Placeholder 5">
            <a:extLst>
              <a:ext uri="{FF2B5EF4-FFF2-40B4-BE49-F238E27FC236}">
                <a16:creationId xmlns:a16="http://schemas.microsoft.com/office/drawing/2014/main" id="{41C143C5-C780-423E-8A5C-1F7017368310}"/>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BC08445C-BCE7-4C02-A9AA-B48687ADA8EB}"/>
              </a:ext>
            </a:extLst>
          </p:cNvPr>
          <p:cNvSpPr>
            <a:spLocks noGrp="1"/>
          </p:cNvSpPr>
          <p:nvPr>
            <p:ph type="sldNum" sz="quarter" idx="12"/>
          </p:nvPr>
        </p:nvSpPr>
        <p:spPr/>
        <p:txBody>
          <a:bodyPr/>
          <a:lstStyle/>
          <a:p>
            <a:fld id="{BE6CDFC6-5981-4FC2-8073-780E05B043D8}" type="slidenum">
              <a:rPr lang="en-GB" smtClean="0"/>
              <a:t>‹#›</a:t>
            </a:fld>
            <a:endParaRPr lang="en-GB"/>
          </a:p>
        </p:txBody>
      </p:sp>
    </p:spTree>
    <p:extLst>
      <p:ext uri="{BB962C8B-B14F-4D97-AF65-F5344CB8AC3E}">
        <p14:creationId xmlns:p14="http://schemas.microsoft.com/office/powerpoint/2010/main" val="95681068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7EB13E-2906-4094-84AC-FF5E0F18DEAB}"/>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p>
        </p:txBody>
      </p:sp>
      <p:sp>
        <p:nvSpPr>
          <p:cNvPr id="3" name="Picture Placeholder 2">
            <a:extLst>
              <a:ext uri="{FF2B5EF4-FFF2-40B4-BE49-F238E27FC236}">
                <a16:creationId xmlns:a16="http://schemas.microsoft.com/office/drawing/2014/main" id="{F3C5CB5B-2D09-4C01-9EAD-C3248D01D72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7C80035A-9A44-44A4-8A24-37450CFB68A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61519961-0178-44B6-AB2B-FFE70CC3B824}"/>
              </a:ext>
            </a:extLst>
          </p:cNvPr>
          <p:cNvSpPr>
            <a:spLocks noGrp="1"/>
          </p:cNvSpPr>
          <p:nvPr>
            <p:ph type="dt" sz="half" idx="10"/>
          </p:nvPr>
        </p:nvSpPr>
        <p:spPr/>
        <p:txBody>
          <a:bodyPr/>
          <a:lstStyle/>
          <a:p>
            <a:fld id="{BF4C4EFB-B8B6-4021-A240-71DEB3B9F36F}" type="datetimeFigureOut">
              <a:rPr lang="en-GB" smtClean="0"/>
              <a:t>06/10/2025</a:t>
            </a:fld>
            <a:endParaRPr lang="en-GB"/>
          </a:p>
        </p:txBody>
      </p:sp>
      <p:sp>
        <p:nvSpPr>
          <p:cNvPr id="6" name="Footer Placeholder 5">
            <a:extLst>
              <a:ext uri="{FF2B5EF4-FFF2-40B4-BE49-F238E27FC236}">
                <a16:creationId xmlns:a16="http://schemas.microsoft.com/office/drawing/2014/main" id="{7ADFD383-887B-4AE2-9A01-178895C8E1A8}"/>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CB88B07C-4170-47D7-878C-7ED351BD688A}"/>
              </a:ext>
            </a:extLst>
          </p:cNvPr>
          <p:cNvSpPr>
            <a:spLocks noGrp="1"/>
          </p:cNvSpPr>
          <p:nvPr>
            <p:ph type="sldNum" sz="quarter" idx="12"/>
          </p:nvPr>
        </p:nvSpPr>
        <p:spPr/>
        <p:txBody>
          <a:bodyPr/>
          <a:lstStyle/>
          <a:p>
            <a:fld id="{BE6CDFC6-5981-4FC2-8073-780E05B043D8}" type="slidenum">
              <a:rPr lang="en-GB" smtClean="0"/>
              <a:t>‹#›</a:t>
            </a:fld>
            <a:endParaRPr lang="en-GB"/>
          </a:p>
        </p:txBody>
      </p:sp>
    </p:spTree>
    <p:extLst>
      <p:ext uri="{BB962C8B-B14F-4D97-AF65-F5344CB8AC3E}">
        <p14:creationId xmlns:p14="http://schemas.microsoft.com/office/powerpoint/2010/main" val="242029757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49C8B5-18CB-4310-8056-33EAFD30B36B}"/>
              </a:ext>
            </a:extLst>
          </p:cNvPr>
          <p:cNvSpPr>
            <a:spLocks noGrp="1"/>
          </p:cNvSpPr>
          <p:nvPr>
            <p:ph type="title"/>
          </p:nvPr>
        </p:nvSpPr>
        <p:spPr/>
        <p:txBody>
          <a:bodyPr/>
          <a:lstStyle/>
          <a:p>
            <a:r>
              <a:rPr lang="en-GB"/>
              <a:t>Click to edit Master title style</a:t>
            </a:r>
          </a:p>
        </p:txBody>
      </p:sp>
      <p:sp>
        <p:nvSpPr>
          <p:cNvPr id="3" name="Vertical Text Placeholder 2">
            <a:extLst>
              <a:ext uri="{FF2B5EF4-FFF2-40B4-BE49-F238E27FC236}">
                <a16:creationId xmlns:a16="http://schemas.microsoft.com/office/drawing/2014/main" id="{F0DF1F4D-7DE2-4A81-BCFF-0CFAACCAA88C}"/>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5EDB8F7E-1304-49A2-B337-76829DC2A37B}"/>
              </a:ext>
            </a:extLst>
          </p:cNvPr>
          <p:cNvSpPr>
            <a:spLocks noGrp="1"/>
          </p:cNvSpPr>
          <p:nvPr>
            <p:ph type="dt" sz="half" idx="10"/>
          </p:nvPr>
        </p:nvSpPr>
        <p:spPr/>
        <p:txBody>
          <a:bodyPr/>
          <a:lstStyle/>
          <a:p>
            <a:fld id="{BF4C4EFB-B8B6-4021-A240-71DEB3B9F36F}" type="datetimeFigureOut">
              <a:rPr lang="en-GB" smtClean="0"/>
              <a:t>06/10/2025</a:t>
            </a:fld>
            <a:endParaRPr lang="en-GB"/>
          </a:p>
        </p:txBody>
      </p:sp>
      <p:sp>
        <p:nvSpPr>
          <p:cNvPr id="5" name="Footer Placeholder 4">
            <a:extLst>
              <a:ext uri="{FF2B5EF4-FFF2-40B4-BE49-F238E27FC236}">
                <a16:creationId xmlns:a16="http://schemas.microsoft.com/office/drawing/2014/main" id="{DF58D092-EB47-4FC3-8C53-1184E405E116}"/>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25C41469-5577-45CD-A401-0FBA5CDCC3D5}"/>
              </a:ext>
            </a:extLst>
          </p:cNvPr>
          <p:cNvSpPr>
            <a:spLocks noGrp="1"/>
          </p:cNvSpPr>
          <p:nvPr>
            <p:ph type="sldNum" sz="quarter" idx="12"/>
          </p:nvPr>
        </p:nvSpPr>
        <p:spPr/>
        <p:txBody>
          <a:bodyPr/>
          <a:lstStyle/>
          <a:p>
            <a:fld id="{BE6CDFC6-5981-4FC2-8073-780E05B043D8}" type="slidenum">
              <a:rPr lang="en-GB" smtClean="0"/>
              <a:t>‹#›</a:t>
            </a:fld>
            <a:endParaRPr lang="en-GB"/>
          </a:p>
        </p:txBody>
      </p:sp>
    </p:spTree>
    <p:extLst>
      <p:ext uri="{BB962C8B-B14F-4D97-AF65-F5344CB8AC3E}">
        <p14:creationId xmlns:p14="http://schemas.microsoft.com/office/powerpoint/2010/main" val="41100428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F0E5A26-6FC6-400F-BD71-60AF4A70B448}"/>
              </a:ext>
            </a:extLst>
          </p:cNvPr>
          <p:cNvSpPr>
            <a:spLocks noGrp="1"/>
          </p:cNvSpPr>
          <p:nvPr>
            <p:ph type="title" orient="vert"/>
          </p:nvPr>
        </p:nvSpPr>
        <p:spPr>
          <a:xfrm>
            <a:off x="8724900" y="365125"/>
            <a:ext cx="2628900" cy="5811838"/>
          </a:xfrm>
        </p:spPr>
        <p:txBody>
          <a:bodyPr vert="eaVert"/>
          <a:lstStyle/>
          <a:p>
            <a:r>
              <a:rPr lang="en-GB"/>
              <a:t>Click to edit Master title style</a:t>
            </a:r>
          </a:p>
        </p:txBody>
      </p:sp>
      <p:sp>
        <p:nvSpPr>
          <p:cNvPr id="3" name="Vertical Text Placeholder 2">
            <a:extLst>
              <a:ext uri="{FF2B5EF4-FFF2-40B4-BE49-F238E27FC236}">
                <a16:creationId xmlns:a16="http://schemas.microsoft.com/office/drawing/2014/main" id="{17C8EA53-3933-49A5-9C66-D2198BF16E0C}"/>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08B910FF-7F58-4335-9FF3-E93A03AB9DA1}"/>
              </a:ext>
            </a:extLst>
          </p:cNvPr>
          <p:cNvSpPr>
            <a:spLocks noGrp="1"/>
          </p:cNvSpPr>
          <p:nvPr>
            <p:ph type="dt" sz="half" idx="10"/>
          </p:nvPr>
        </p:nvSpPr>
        <p:spPr/>
        <p:txBody>
          <a:bodyPr/>
          <a:lstStyle/>
          <a:p>
            <a:fld id="{BF4C4EFB-B8B6-4021-A240-71DEB3B9F36F}" type="datetimeFigureOut">
              <a:rPr lang="en-GB" smtClean="0"/>
              <a:t>06/10/2025</a:t>
            </a:fld>
            <a:endParaRPr lang="en-GB"/>
          </a:p>
        </p:txBody>
      </p:sp>
      <p:sp>
        <p:nvSpPr>
          <p:cNvPr id="5" name="Footer Placeholder 4">
            <a:extLst>
              <a:ext uri="{FF2B5EF4-FFF2-40B4-BE49-F238E27FC236}">
                <a16:creationId xmlns:a16="http://schemas.microsoft.com/office/drawing/2014/main" id="{263930FD-0306-4796-AC0A-4C62954A1BA6}"/>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2BBF8FE0-DF80-46B9-9E2A-721283D1239E}"/>
              </a:ext>
            </a:extLst>
          </p:cNvPr>
          <p:cNvSpPr>
            <a:spLocks noGrp="1"/>
          </p:cNvSpPr>
          <p:nvPr>
            <p:ph type="sldNum" sz="quarter" idx="12"/>
          </p:nvPr>
        </p:nvSpPr>
        <p:spPr/>
        <p:txBody>
          <a:bodyPr/>
          <a:lstStyle/>
          <a:p>
            <a:fld id="{BE6CDFC6-5981-4FC2-8073-780E05B043D8}" type="slidenum">
              <a:rPr lang="en-GB" smtClean="0"/>
              <a:t>‹#›</a:t>
            </a:fld>
            <a:endParaRPr lang="en-GB"/>
          </a:p>
        </p:txBody>
      </p:sp>
    </p:spTree>
    <p:extLst>
      <p:ext uri="{BB962C8B-B14F-4D97-AF65-F5344CB8AC3E}">
        <p14:creationId xmlns:p14="http://schemas.microsoft.com/office/powerpoint/2010/main" val="31697131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Custom Layout">
    <p:spTree>
      <p:nvGrpSpPr>
        <p:cNvPr id="1" name=""/>
        <p:cNvGrpSpPr/>
        <p:nvPr/>
      </p:nvGrpSpPr>
      <p:grpSpPr>
        <a:xfrm>
          <a:off x="0" y="0"/>
          <a:ext cx="0" cy="0"/>
          <a:chOff x="0" y="0"/>
          <a:chExt cx="0" cy="0"/>
        </a:xfrm>
      </p:grpSpPr>
      <p:sp>
        <p:nvSpPr>
          <p:cNvPr id="6" name="Rectangle: Rounded Corners 5">
            <a:extLst>
              <a:ext uri="{FF2B5EF4-FFF2-40B4-BE49-F238E27FC236}">
                <a16:creationId xmlns:a16="http://schemas.microsoft.com/office/drawing/2014/main" id="{35BD8FC2-EB76-4662-ADA6-489AF802A2B7}"/>
              </a:ext>
            </a:extLst>
          </p:cNvPr>
          <p:cNvSpPr/>
          <p:nvPr userDrawn="1"/>
        </p:nvSpPr>
        <p:spPr>
          <a:xfrm>
            <a:off x="7070885" y="890796"/>
            <a:ext cx="4970285" cy="3693503"/>
          </a:xfrm>
          <a:prstGeom prst="roundRect">
            <a:avLst/>
          </a:prstGeom>
          <a:solidFill>
            <a:schemeClr val="accent5">
              <a:lumMod val="60000"/>
              <a:lumOff val="40000"/>
            </a:schemeClr>
          </a:solidFill>
        </p:spPr>
        <p:style>
          <a:lnRef idx="1">
            <a:schemeClr val="accent2"/>
          </a:lnRef>
          <a:fillRef idx="2">
            <a:schemeClr val="accent2"/>
          </a:fillRef>
          <a:effectRef idx="1">
            <a:schemeClr val="accent2"/>
          </a:effectRef>
          <a:fontRef idx="minor">
            <a:schemeClr val="dk1"/>
          </a:fontRef>
        </p:style>
        <p:txBody>
          <a:bodyPr rtlCol="0" anchor="ctr"/>
          <a:lstStyle/>
          <a:p>
            <a:pPr algn="ctr"/>
            <a:endParaRPr lang="en-GB"/>
          </a:p>
        </p:txBody>
      </p:sp>
      <p:sp>
        <p:nvSpPr>
          <p:cNvPr id="7" name="TextBox 6">
            <a:extLst>
              <a:ext uri="{FF2B5EF4-FFF2-40B4-BE49-F238E27FC236}">
                <a16:creationId xmlns:a16="http://schemas.microsoft.com/office/drawing/2014/main" id="{0A80E4BF-8F66-4E11-AD6D-103C89E081B7}"/>
              </a:ext>
            </a:extLst>
          </p:cNvPr>
          <p:cNvSpPr txBox="1"/>
          <p:nvPr userDrawn="1"/>
        </p:nvSpPr>
        <p:spPr>
          <a:xfrm>
            <a:off x="7899662" y="996368"/>
            <a:ext cx="4088482" cy="646331"/>
          </a:xfrm>
          <a:prstGeom prst="rect">
            <a:avLst/>
          </a:prstGeom>
          <a:noFill/>
        </p:spPr>
        <p:txBody>
          <a:bodyPr wrap="square" rtlCol="0">
            <a:spAutoFit/>
          </a:bodyPr>
          <a:lstStyle/>
          <a:p>
            <a:pPr algn="ctr"/>
            <a:r>
              <a:rPr lang="en-GB" b="1" dirty="0"/>
              <a:t>Prompts for discussion in your weekly meeting</a:t>
            </a:r>
          </a:p>
        </p:txBody>
      </p:sp>
      <p:grpSp>
        <p:nvGrpSpPr>
          <p:cNvPr id="8" name="Group 7">
            <a:extLst>
              <a:ext uri="{FF2B5EF4-FFF2-40B4-BE49-F238E27FC236}">
                <a16:creationId xmlns:a16="http://schemas.microsoft.com/office/drawing/2014/main" id="{ABFABAF8-67CB-43A4-A0BF-61928D9EC71C}"/>
              </a:ext>
            </a:extLst>
          </p:cNvPr>
          <p:cNvGrpSpPr/>
          <p:nvPr userDrawn="1"/>
        </p:nvGrpSpPr>
        <p:grpSpPr>
          <a:xfrm>
            <a:off x="103695" y="890796"/>
            <a:ext cx="6796727" cy="3693503"/>
            <a:chOff x="150829" y="84841"/>
            <a:chExt cx="4044099" cy="4440025"/>
          </a:xfrm>
          <a:solidFill>
            <a:schemeClr val="accent5">
              <a:lumMod val="40000"/>
              <a:lumOff val="60000"/>
            </a:schemeClr>
          </a:solidFill>
        </p:grpSpPr>
        <p:sp>
          <p:nvSpPr>
            <p:cNvPr id="9" name="Rectangle: Rounded Corners 8">
              <a:extLst>
                <a:ext uri="{FF2B5EF4-FFF2-40B4-BE49-F238E27FC236}">
                  <a16:creationId xmlns:a16="http://schemas.microsoft.com/office/drawing/2014/main" id="{6D36779F-2D54-4A26-8947-F3EE2470BD8B}"/>
                </a:ext>
              </a:extLst>
            </p:cNvPr>
            <p:cNvSpPr/>
            <p:nvPr/>
          </p:nvSpPr>
          <p:spPr>
            <a:xfrm>
              <a:off x="150829" y="84841"/>
              <a:ext cx="4044099" cy="4440025"/>
            </a:xfrm>
            <a:prstGeom prst="roundRect">
              <a:avLst/>
            </a:prstGeom>
            <a:grpFill/>
          </p:spPr>
          <p:style>
            <a:lnRef idx="1">
              <a:schemeClr val="accent6"/>
            </a:lnRef>
            <a:fillRef idx="2">
              <a:schemeClr val="accent6"/>
            </a:fillRef>
            <a:effectRef idx="1">
              <a:schemeClr val="accent6"/>
            </a:effectRef>
            <a:fontRef idx="minor">
              <a:schemeClr val="dk1"/>
            </a:fontRef>
          </p:style>
          <p:txBody>
            <a:bodyPr rtlCol="0" anchor="ctr"/>
            <a:lstStyle/>
            <a:p>
              <a:pPr algn="ctr"/>
              <a:endParaRPr lang="en-GB"/>
            </a:p>
          </p:txBody>
        </p:sp>
        <p:sp>
          <p:nvSpPr>
            <p:cNvPr id="10" name="TextBox 9">
              <a:extLst>
                <a:ext uri="{FF2B5EF4-FFF2-40B4-BE49-F238E27FC236}">
                  <a16:creationId xmlns:a16="http://schemas.microsoft.com/office/drawing/2014/main" id="{8875A6C9-94E7-4678-9014-2741F87C3C4C}"/>
                </a:ext>
              </a:extLst>
            </p:cNvPr>
            <p:cNvSpPr txBox="1"/>
            <p:nvPr/>
          </p:nvSpPr>
          <p:spPr>
            <a:xfrm>
              <a:off x="265523" y="234163"/>
              <a:ext cx="3572759" cy="369332"/>
            </a:xfrm>
            <a:prstGeom prst="rect">
              <a:avLst/>
            </a:prstGeom>
            <a:grpFill/>
          </p:spPr>
          <p:txBody>
            <a:bodyPr wrap="square" rtlCol="0">
              <a:spAutoFit/>
            </a:bodyPr>
            <a:lstStyle/>
            <a:p>
              <a:pPr algn="ctr"/>
              <a:r>
                <a:rPr lang="en-GB" b="1"/>
                <a:t>Notes</a:t>
              </a:r>
            </a:p>
          </p:txBody>
        </p:sp>
      </p:grpSp>
      <p:grpSp>
        <p:nvGrpSpPr>
          <p:cNvPr id="13" name="Group 12">
            <a:extLst>
              <a:ext uri="{FF2B5EF4-FFF2-40B4-BE49-F238E27FC236}">
                <a16:creationId xmlns:a16="http://schemas.microsoft.com/office/drawing/2014/main" id="{9676E176-6487-4DD1-B20D-4ED6BC97F0C6}"/>
              </a:ext>
            </a:extLst>
          </p:cNvPr>
          <p:cNvGrpSpPr/>
          <p:nvPr userDrawn="1"/>
        </p:nvGrpSpPr>
        <p:grpSpPr>
          <a:xfrm>
            <a:off x="121762" y="4732256"/>
            <a:ext cx="11948476" cy="2029790"/>
            <a:chOff x="150828" y="4743369"/>
            <a:chExt cx="11948476" cy="2012623"/>
          </a:xfrm>
        </p:grpSpPr>
        <p:sp>
          <p:nvSpPr>
            <p:cNvPr id="14" name="Rectangle: Rounded Corners 13">
              <a:extLst>
                <a:ext uri="{FF2B5EF4-FFF2-40B4-BE49-F238E27FC236}">
                  <a16:creationId xmlns:a16="http://schemas.microsoft.com/office/drawing/2014/main" id="{466F536A-3ADD-4B99-B1B7-AA6B25A62B15}"/>
                </a:ext>
              </a:extLst>
            </p:cNvPr>
            <p:cNvSpPr/>
            <p:nvPr/>
          </p:nvSpPr>
          <p:spPr>
            <a:xfrm>
              <a:off x="150828" y="4743369"/>
              <a:ext cx="11919409" cy="2012623"/>
            </a:xfrm>
            <a:prstGeom prst="round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endParaRPr lang="en-GB"/>
            </a:p>
          </p:txBody>
        </p:sp>
        <p:sp>
          <p:nvSpPr>
            <p:cNvPr id="15" name="TextBox 14">
              <a:extLst>
                <a:ext uri="{FF2B5EF4-FFF2-40B4-BE49-F238E27FC236}">
                  <a16:creationId xmlns:a16="http://schemas.microsoft.com/office/drawing/2014/main" id="{DC14A532-C883-43A6-A8EF-779CB9A119A0}"/>
                </a:ext>
              </a:extLst>
            </p:cNvPr>
            <p:cNvSpPr txBox="1"/>
            <p:nvPr/>
          </p:nvSpPr>
          <p:spPr>
            <a:xfrm>
              <a:off x="815420" y="4806702"/>
              <a:ext cx="11283884" cy="646331"/>
            </a:xfrm>
            <a:prstGeom prst="rect">
              <a:avLst/>
            </a:prstGeom>
            <a:noFill/>
          </p:spPr>
          <p:txBody>
            <a:bodyPr wrap="square" rtlCol="0">
              <a:spAutoFit/>
            </a:bodyPr>
            <a:lstStyle/>
            <a:p>
              <a:r>
                <a:rPr lang="en-GB" b="1"/>
                <a:t>Further Reading and Resources</a:t>
              </a:r>
            </a:p>
            <a:p>
              <a:endParaRPr lang="en-GB" b="1"/>
            </a:p>
          </p:txBody>
        </p:sp>
      </p:grpSp>
      <p:pic>
        <p:nvPicPr>
          <p:cNvPr id="17" name="Picture 16">
            <a:extLst>
              <a:ext uri="{FF2B5EF4-FFF2-40B4-BE49-F238E27FC236}">
                <a16:creationId xmlns:a16="http://schemas.microsoft.com/office/drawing/2014/main" id="{FB81BB01-5B53-4C74-89F9-D3A098C15708}"/>
              </a:ext>
            </a:extLst>
          </p:cNvPr>
          <p:cNvPicPr>
            <a:picLocks noChangeAspect="1"/>
          </p:cNvPicPr>
          <p:nvPr userDrawn="1"/>
        </p:nvPicPr>
        <p:blipFill>
          <a:blip r:embed="rId2"/>
          <a:stretch>
            <a:fillRect/>
          </a:stretch>
        </p:blipFill>
        <p:spPr>
          <a:xfrm>
            <a:off x="7248428" y="863840"/>
            <a:ext cx="748645" cy="748645"/>
          </a:xfrm>
          <a:prstGeom prst="rect">
            <a:avLst/>
          </a:prstGeom>
        </p:spPr>
      </p:pic>
      <p:pic>
        <p:nvPicPr>
          <p:cNvPr id="18" name="Picture 17">
            <a:extLst>
              <a:ext uri="{FF2B5EF4-FFF2-40B4-BE49-F238E27FC236}">
                <a16:creationId xmlns:a16="http://schemas.microsoft.com/office/drawing/2014/main" id="{CB4374E8-B961-44BF-A7DE-5F8E7E9CC8BE}"/>
              </a:ext>
            </a:extLst>
          </p:cNvPr>
          <p:cNvPicPr>
            <a:picLocks noChangeAspect="1"/>
          </p:cNvPicPr>
          <p:nvPr userDrawn="1"/>
        </p:nvPicPr>
        <p:blipFill>
          <a:blip r:embed="rId3"/>
          <a:stretch>
            <a:fillRect/>
          </a:stretch>
        </p:blipFill>
        <p:spPr>
          <a:xfrm>
            <a:off x="278091" y="4732256"/>
            <a:ext cx="537329" cy="537329"/>
          </a:xfrm>
          <a:prstGeom prst="rect">
            <a:avLst/>
          </a:prstGeom>
        </p:spPr>
      </p:pic>
      <p:sp>
        <p:nvSpPr>
          <p:cNvPr id="20" name="Rectangle: Rounded Corners 19">
            <a:extLst>
              <a:ext uri="{FF2B5EF4-FFF2-40B4-BE49-F238E27FC236}">
                <a16:creationId xmlns:a16="http://schemas.microsoft.com/office/drawing/2014/main" id="{07D39830-1E28-4343-9210-9944CB42E9CE}"/>
              </a:ext>
            </a:extLst>
          </p:cNvPr>
          <p:cNvSpPr/>
          <p:nvPr userDrawn="1"/>
        </p:nvSpPr>
        <p:spPr>
          <a:xfrm>
            <a:off x="150830" y="107861"/>
            <a:ext cx="7951730" cy="701452"/>
          </a:xfrm>
          <a:prstGeom prst="roundRect">
            <a:avLst/>
          </a:prstGeom>
          <a:solidFill>
            <a:schemeClr val="accent5"/>
          </a:solidFill>
        </p:spPr>
        <p:style>
          <a:lnRef idx="1">
            <a:schemeClr val="accent2"/>
          </a:lnRef>
          <a:fillRef idx="2">
            <a:schemeClr val="accent2"/>
          </a:fillRef>
          <a:effectRef idx="1">
            <a:schemeClr val="accent2"/>
          </a:effectRef>
          <a:fontRef idx="minor">
            <a:schemeClr val="dk1"/>
          </a:fontRef>
        </p:style>
        <p:txBody>
          <a:bodyPr rtlCol="0" anchor="ctr"/>
          <a:lstStyle/>
          <a:p>
            <a:pPr algn="l"/>
            <a:r>
              <a:rPr lang="en-GB" sz="2800" b="1" dirty="0"/>
              <a:t>FOCUS:</a:t>
            </a:r>
          </a:p>
        </p:txBody>
      </p:sp>
      <p:pic>
        <p:nvPicPr>
          <p:cNvPr id="21" name="Picture 20">
            <a:extLst>
              <a:ext uri="{FF2B5EF4-FFF2-40B4-BE49-F238E27FC236}">
                <a16:creationId xmlns:a16="http://schemas.microsoft.com/office/drawing/2014/main" id="{0EF51999-03CE-4D4B-B2B8-D961E1DD8165}"/>
              </a:ext>
            </a:extLst>
          </p:cNvPr>
          <p:cNvPicPr>
            <a:picLocks noChangeAspect="1"/>
          </p:cNvPicPr>
          <p:nvPr userDrawn="1"/>
        </p:nvPicPr>
        <p:blipFill>
          <a:blip r:embed="rId4"/>
          <a:stretch>
            <a:fillRect/>
          </a:stretch>
        </p:blipFill>
        <p:spPr>
          <a:xfrm>
            <a:off x="7496757" y="128641"/>
            <a:ext cx="605802" cy="605802"/>
          </a:xfrm>
          <a:prstGeom prst="rect">
            <a:avLst/>
          </a:prstGeom>
        </p:spPr>
      </p:pic>
      <p:sp>
        <p:nvSpPr>
          <p:cNvPr id="22" name="Text Placeholder 82">
            <a:extLst>
              <a:ext uri="{FF2B5EF4-FFF2-40B4-BE49-F238E27FC236}">
                <a16:creationId xmlns:a16="http://schemas.microsoft.com/office/drawing/2014/main" id="{E5EF1752-6CE9-4C03-A1F4-92D521047D29}"/>
              </a:ext>
            </a:extLst>
          </p:cNvPr>
          <p:cNvSpPr>
            <a:spLocks noGrp="1"/>
          </p:cNvSpPr>
          <p:nvPr>
            <p:ph type="body" sz="quarter" idx="16"/>
          </p:nvPr>
        </p:nvSpPr>
        <p:spPr>
          <a:xfrm>
            <a:off x="1474746" y="226689"/>
            <a:ext cx="6627813" cy="606425"/>
          </a:xfrm>
        </p:spPr>
        <p:txBody>
          <a:bodyPr/>
          <a:lstStyle>
            <a:lvl1pPr marL="0" indent="0">
              <a:buNone/>
              <a:defRPr/>
            </a:lvl1pPr>
          </a:lstStyle>
          <a:p>
            <a:pPr lvl="0"/>
            <a:r>
              <a:rPr lang="en-GB" dirty="0"/>
              <a:t>Click to edit Master text styles</a:t>
            </a:r>
          </a:p>
        </p:txBody>
      </p:sp>
      <p:sp>
        <p:nvSpPr>
          <p:cNvPr id="23" name="Text Placeholder 78">
            <a:extLst>
              <a:ext uri="{FF2B5EF4-FFF2-40B4-BE49-F238E27FC236}">
                <a16:creationId xmlns:a16="http://schemas.microsoft.com/office/drawing/2014/main" id="{D4F0837C-3D6E-4974-B1C6-88CE2FD8250E}"/>
              </a:ext>
            </a:extLst>
          </p:cNvPr>
          <p:cNvSpPr>
            <a:spLocks noGrp="1"/>
          </p:cNvSpPr>
          <p:nvPr>
            <p:ph type="body" sz="quarter" idx="14"/>
          </p:nvPr>
        </p:nvSpPr>
        <p:spPr>
          <a:xfrm>
            <a:off x="236455" y="1322246"/>
            <a:ext cx="6550843" cy="3231622"/>
          </a:xfrm>
        </p:spPr>
        <p:txBody>
          <a:bodyPr>
            <a:normAutofit/>
          </a:bodyPr>
          <a:lstStyle>
            <a:lvl1pPr marL="0" indent="0">
              <a:buNone/>
              <a:defRPr sz="1400"/>
            </a:lvl1pPr>
          </a:lstStyle>
          <a:p>
            <a:pPr lvl="0"/>
            <a:r>
              <a:rPr lang="en-GB" dirty="0"/>
              <a:t>Click to edit Master text styles</a:t>
            </a:r>
          </a:p>
        </p:txBody>
      </p:sp>
      <p:sp>
        <p:nvSpPr>
          <p:cNvPr id="24" name="Text Placeholder 78">
            <a:extLst>
              <a:ext uri="{FF2B5EF4-FFF2-40B4-BE49-F238E27FC236}">
                <a16:creationId xmlns:a16="http://schemas.microsoft.com/office/drawing/2014/main" id="{6F4786E2-A3A3-4A76-8600-DAB38DB7B036}"/>
              </a:ext>
            </a:extLst>
          </p:cNvPr>
          <p:cNvSpPr>
            <a:spLocks noGrp="1"/>
          </p:cNvSpPr>
          <p:nvPr>
            <p:ph type="body" sz="quarter" idx="17"/>
          </p:nvPr>
        </p:nvSpPr>
        <p:spPr>
          <a:xfrm>
            <a:off x="7145518" y="1612485"/>
            <a:ext cx="4842626" cy="2941383"/>
          </a:xfrm>
        </p:spPr>
        <p:txBody>
          <a:bodyPr>
            <a:normAutofit/>
          </a:bodyPr>
          <a:lstStyle>
            <a:lvl1pPr marL="285750" indent="-285750">
              <a:buFont typeface="Arial" panose="020B0604020202020204" pitchFamily="34" charset="0"/>
              <a:buChar char="•"/>
              <a:defRPr sz="1400"/>
            </a:lvl1pPr>
          </a:lstStyle>
          <a:p>
            <a:pPr lvl="0"/>
            <a:r>
              <a:rPr lang="en-GB" dirty="0"/>
              <a:t>Click to edit Master text styles</a:t>
            </a:r>
          </a:p>
        </p:txBody>
      </p:sp>
      <p:sp>
        <p:nvSpPr>
          <p:cNvPr id="25" name="Text Placeholder 78">
            <a:extLst>
              <a:ext uri="{FF2B5EF4-FFF2-40B4-BE49-F238E27FC236}">
                <a16:creationId xmlns:a16="http://schemas.microsoft.com/office/drawing/2014/main" id="{4F76EE7F-4951-46A6-AE8B-7B1CC5F525E4}"/>
              </a:ext>
            </a:extLst>
          </p:cNvPr>
          <p:cNvSpPr>
            <a:spLocks noGrp="1"/>
          </p:cNvSpPr>
          <p:nvPr>
            <p:ph type="body" sz="quarter" idx="18"/>
          </p:nvPr>
        </p:nvSpPr>
        <p:spPr>
          <a:xfrm>
            <a:off x="278090" y="5333458"/>
            <a:ext cx="11599683" cy="1327163"/>
          </a:xfrm>
        </p:spPr>
        <p:txBody>
          <a:bodyPr>
            <a:normAutofit/>
          </a:bodyPr>
          <a:lstStyle>
            <a:lvl1pPr marL="0" indent="0">
              <a:buNone/>
              <a:defRPr sz="1400"/>
            </a:lvl1pPr>
          </a:lstStyle>
          <a:p>
            <a:pPr lvl="0"/>
            <a:r>
              <a:rPr lang="en-GB" dirty="0"/>
              <a:t>Click to edit Master text styles</a:t>
            </a:r>
          </a:p>
        </p:txBody>
      </p:sp>
      <p:sp>
        <p:nvSpPr>
          <p:cNvPr id="29" name="TextBox 28">
            <a:extLst>
              <a:ext uri="{FF2B5EF4-FFF2-40B4-BE49-F238E27FC236}">
                <a16:creationId xmlns:a16="http://schemas.microsoft.com/office/drawing/2014/main" id="{A1B392FF-6868-4C65-BDB1-304C6695DC46}"/>
              </a:ext>
            </a:extLst>
          </p:cNvPr>
          <p:cNvSpPr txBox="1"/>
          <p:nvPr userDrawn="1"/>
        </p:nvSpPr>
        <p:spPr>
          <a:xfrm>
            <a:off x="8644716" y="167694"/>
            <a:ext cx="1300899" cy="584775"/>
          </a:xfrm>
          <a:prstGeom prst="rect">
            <a:avLst/>
          </a:prstGeom>
          <a:noFill/>
        </p:spPr>
        <p:txBody>
          <a:bodyPr wrap="square" rtlCol="0">
            <a:spAutoFit/>
          </a:bodyPr>
          <a:lstStyle/>
          <a:p>
            <a:r>
              <a:rPr lang="en-GB" sz="3200" b="1" dirty="0"/>
              <a:t>WEEK</a:t>
            </a:r>
          </a:p>
        </p:txBody>
      </p:sp>
      <p:sp>
        <p:nvSpPr>
          <p:cNvPr id="30" name="Text Placeholder 27">
            <a:extLst>
              <a:ext uri="{FF2B5EF4-FFF2-40B4-BE49-F238E27FC236}">
                <a16:creationId xmlns:a16="http://schemas.microsoft.com/office/drawing/2014/main" id="{4AD32D70-4886-458E-8620-3D73C4F8E8CC}"/>
              </a:ext>
            </a:extLst>
          </p:cNvPr>
          <p:cNvSpPr>
            <a:spLocks noGrp="1"/>
          </p:cNvSpPr>
          <p:nvPr>
            <p:ph type="body" sz="quarter" idx="19" hasCustomPrompt="1"/>
          </p:nvPr>
        </p:nvSpPr>
        <p:spPr>
          <a:xfrm>
            <a:off x="9752070" y="195182"/>
            <a:ext cx="1017588" cy="558112"/>
          </a:xfrm>
        </p:spPr>
        <p:txBody>
          <a:bodyPr>
            <a:noAutofit/>
          </a:bodyPr>
          <a:lstStyle>
            <a:lvl1pPr marL="0" indent="0">
              <a:buNone/>
              <a:defRPr sz="3200" b="1"/>
            </a:lvl1pPr>
          </a:lstStyle>
          <a:p>
            <a:pPr lvl="0"/>
            <a:r>
              <a:rPr lang="en-GB" b="1" dirty="0"/>
              <a:t>#</a:t>
            </a:r>
            <a:endParaRPr lang="en-GB" dirty="0"/>
          </a:p>
        </p:txBody>
      </p:sp>
    </p:spTree>
    <p:extLst>
      <p:ext uri="{BB962C8B-B14F-4D97-AF65-F5344CB8AC3E}">
        <p14:creationId xmlns:p14="http://schemas.microsoft.com/office/powerpoint/2010/main" val="41387956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C52932-C258-4E51-B88C-515EFD70DAAC}"/>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p>
        </p:txBody>
      </p:sp>
      <p:sp>
        <p:nvSpPr>
          <p:cNvPr id="3" name="Subtitle 2">
            <a:extLst>
              <a:ext uri="{FF2B5EF4-FFF2-40B4-BE49-F238E27FC236}">
                <a16:creationId xmlns:a16="http://schemas.microsoft.com/office/drawing/2014/main" id="{C8F3E41E-3F14-48E6-BC81-E5239744669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p>
        </p:txBody>
      </p:sp>
      <p:sp>
        <p:nvSpPr>
          <p:cNvPr id="4" name="Date Placeholder 3">
            <a:extLst>
              <a:ext uri="{FF2B5EF4-FFF2-40B4-BE49-F238E27FC236}">
                <a16:creationId xmlns:a16="http://schemas.microsoft.com/office/drawing/2014/main" id="{710DED1A-1DDA-4B5D-9999-F025EF623418}"/>
              </a:ext>
            </a:extLst>
          </p:cNvPr>
          <p:cNvSpPr>
            <a:spLocks noGrp="1"/>
          </p:cNvSpPr>
          <p:nvPr>
            <p:ph type="dt" sz="half" idx="10"/>
          </p:nvPr>
        </p:nvSpPr>
        <p:spPr/>
        <p:txBody>
          <a:bodyPr/>
          <a:lstStyle/>
          <a:p>
            <a:fld id="{BF4C4EFB-B8B6-4021-A240-71DEB3B9F36F}" type="datetimeFigureOut">
              <a:rPr lang="en-GB" smtClean="0"/>
              <a:t>06/10/2025</a:t>
            </a:fld>
            <a:endParaRPr lang="en-GB"/>
          </a:p>
        </p:txBody>
      </p:sp>
      <p:sp>
        <p:nvSpPr>
          <p:cNvPr id="5" name="Footer Placeholder 4">
            <a:extLst>
              <a:ext uri="{FF2B5EF4-FFF2-40B4-BE49-F238E27FC236}">
                <a16:creationId xmlns:a16="http://schemas.microsoft.com/office/drawing/2014/main" id="{944A6588-5440-4AB4-8DAD-E92B29202516}"/>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15F8506F-EDE2-4471-872F-F084929C8D88}"/>
              </a:ext>
            </a:extLst>
          </p:cNvPr>
          <p:cNvSpPr>
            <a:spLocks noGrp="1"/>
          </p:cNvSpPr>
          <p:nvPr>
            <p:ph type="sldNum" sz="quarter" idx="12"/>
          </p:nvPr>
        </p:nvSpPr>
        <p:spPr/>
        <p:txBody>
          <a:bodyPr/>
          <a:lstStyle/>
          <a:p>
            <a:fld id="{BE6CDFC6-5981-4FC2-8073-780E05B043D8}" type="slidenum">
              <a:rPr lang="en-GB" smtClean="0"/>
              <a:t>‹#›</a:t>
            </a:fld>
            <a:endParaRPr lang="en-GB"/>
          </a:p>
        </p:txBody>
      </p:sp>
    </p:spTree>
    <p:extLst>
      <p:ext uri="{BB962C8B-B14F-4D97-AF65-F5344CB8AC3E}">
        <p14:creationId xmlns:p14="http://schemas.microsoft.com/office/powerpoint/2010/main" val="303006086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E6A19A-BF25-4242-8B6D-087108298D8E}"/>
              </a:ext>
            </a:extLst>
          </p:cNvPr>
          <p:cNvSpPr>
            <a:spLocks noGrp="1"/>
          </p:cNvSpPr>
          <p:nvPr>
            <p:ph type="title"/>
          </p:nvPr>
        </p:nvSpPr>
        <p:spPr/>
        <p:txBody>
          <a:bodyPr/>
          <a:lstStyle/>
          <a:p>
            <a:r>
              <a:rPr lang="en-GB"/>
              <a:t>Click to edit Master title style</a:t>
            </a:r>
          </a:p>
        </p:txBody>
      </p:sp>
      <p:sp>
        <p:nvSpPr>
          <p:cNvPr id="3" name="Content Placeholder 2">
            <a:extLst>
              <a:ext uri="{FF2B5EF4-FFF2-40B4-BE49-F238E27FC236}">
                <a16:creationId xmlns:a16="http://schemas.microsoft.com/office/drawing/2014/main" id="{941A34C3-C588-4D52-AF52-042668739D8A}"/>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50262D6A-6694-41FF-BC0F-B7D0CA934412}"/>
              </a:ext>
            </a:extLst>
          </p:cNvPr>
          <p:cNvSpPr>
            <a:spLocks noGrp="1"/>
          </p:cNvSpPr>
          <p:nvPr>
            <p:ph type="dt" sz="half" idx="10"/>
          </p:nvPr>
        </p:nvSpPr>
        <p:spPr/>
        <p:txBody>
          <a:bodyPr/>
          <a:lstStyle/>
          <a:p>
            <a:fld id="{BF4C4EFB-B8B6-4021-A240-71DEB3B9F36F}" type="datetimeFigureOut">
              <a:rPr lang="en-GB" smtClean="0"/>
              <a:t>06/10/2025</a:t>
            </a:fld>
            <a:endParaRPr lang="en-GB"/>
          </a:p>
        </p:txBody>
      </p:sp>
      <p:sp>
        <p:nvSpPr>
          <p:cNvPr id="5" name="Footer Placeholder 4">
            <a:extLst>
              <a:ext uri="{FF2B5EF4-FFF2-40B4-BE49-F238E27FC236}">
                <a16:creationId xmlns:a16="http://schemas.microsoft.com/office/drawing/2014/main" id="{3A7213C6-8DC6-454B-A0FD-AD5F9BB50CE1}"/>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D8CB2BE9-9280-4829-99F1-D1E64B17BC2A}"/>
              </a:ext>
            </a:extLst>
          </p:cNvPr>
          <p:cNvSpPr>
            <a:spLocks noGrp="1"/>
          </p:cNvSpPr>
          <p:nvPr>
            <p:ph type="sldNum" sz="quarter" idx="12"/>
          </p:nvPr>
        </p:nvSpPr>
        <p:spPr/>
        <p:txBody>
          <a:bodyPr/>
          <a:lstStyle/>
          <a:p>
            <a:fld id="{BE6CDFC6-5981-4FC2-8073-780E05B043D8}" type="slidenum">
              <a:rPr lang="en-GB" smtClean="0"/>
              <a:t>‹#›</a:t>
            </a:fld>
            <a:endParaRPr lang="en-GB"/>
          </a:p>
        </p:txBody>
      </p:sp>
    </p:spTree>
    <p:extLst>
      <p:ext uri="{BB962C8B-B14F-4D97-AF65-F5344CB8AC3E}">
        <p14:creationId xmlns:p14="http://schemas.microsoft.com/office/powerpoint/2010/main" val="96036092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BFBD1B-390D-4E44-9FE9-640997425934}"/>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p>
        </p:txBody>
      </p:sp>
      <p:sp>
        <p:nvSpPr>
          <p:cNvPr id="3" name="Text Placeholder 2">
            <a:extLst>
              <a:ext uri="{FF2B5EF4-FFF2-40B4-BE49-F238E27FC236}">
                <a16:creationId xmlns:a16="http://schemas.microsoft.com/office/drawing/2014/main" id="{94456159-5695-4200-8194-9E875F66CF49}"/>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0AFCD969-08FF-4679-A440-7E73617467A6}"/>
              </a:ext>
            </a:extLst>
          </p:cNvPr>
          <p:cNvSpPr>
            <a:spLocks noGrp="1"/>
          </p:cNvSpPr>
          <p:nvPr>
            <p:ph type="dt" sz="half" idx="10"/>
          </p:nvPr>
        </p:nvSpPr>
        <p:spPr/>
        <p:txBody>
          <a:bodyPr/>
          <a:lstStyle/>
          <a:p>
            <a:fld id="{BF4C4EFB-B8B6-4021-A240-71DEB3B9F36F}" type="datetimeFigureOut">
              <a:rPr lang="en-GB" smtClean="0"/>
              <a:t>06/10/2025</a:t>
            </a:fld>
            <a:endParaRPr lang="en-GB"/>
          </a:p>
        </p:txBody>
      </p:sp>
      <p:sp>
        <p:nvSpPr>
          <p:cNvPr id="5" name="Footer Placeholder 4">
            <a:extLst>
              <a:ext uri="{FF2B5EF4-FFF2-40B4-BE49-F238E27FC236}">
                <a16:creationId xmlns:a16="http://schemas.microsoft.com/office/drawing/2014/main" id="{DDE669FD-4BF9-4FB3-A7F9-D7104E124E15}"/>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9FE753FC-32AF-48DC-BC7E-60CA9445C808}"/>
              </a:ext>
            </a:extLst>
          </p:cNvPr>
          <p:cNvSpPr>
            <a:spLocks noGrp="1"/>
          </p:cNvSpPr>
          <p:nvPr>
            <p:ph type="sldNum" sz="quarter" idx="12"/>
          </p:nvPr>
        </p:nvSpPr>
        <p:spPr/>
        <p:txBody>
          <a:bodyPr/>
          <a:lstStyle/>
          <a:p>
            <a:fld id="{BE6CDFC6-5981-4FC2-8073-780E05B043D8}" type="slidenum">
              <a:rPr lang="en-GB" smtClean="0"/>
              <a:t>‹#›</a:t>
            </a:fld>
            <a:endParaRPr lang="en-GB"/>
          </a:p>
        </p:txBody>
      </p:sp>
    </p:spTree>
    <p:extLst>
      <p:ext uri="{BB962C8B-B14F-4D97-AF65-F5344CB8AC3E}">
        <p14:creationId xmlns:p14="http://schemas.microsoft.com/office/powerpoint/2010/main" val="40005778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A1E40F-8228-4784-AD48-DB6D091AC604}"/>
              </a:ext>
            </a:extLst>
          </p:cNvPr>
          <p:cNvSpPr>
            <a:spLocks noGrp="1"/>
          </p:cNvSpPr>
          <p:nvPr>
            <p:ph type="title"/>
          </p:nvPr>
        </p:nvSpPr>
        <p:spPr/>
        <p:txBody>
          <a:bodyPr/>
          <a:lstStyle/>
          <a:p>
            <a:r>
              <a:rPr lang="en-GB"/>
              <a:t>Click to edit Master title style</a:t>
            </a:r>
          </a:p>
        </p:txBody>
      </p:sp>
      <p:sp>
        <p:nvSpPr>
          <p:cNvPr id="3" name="Content Placeholder 2">
            <a:extLst>
              <a:ext uri="{FF2B5EF4-FFF2-40B4-BE49-F238E27FC236}">
                <a16:creationId xmlns:a16="http://schemas.microsoft.com/office/drawing/2014/main" id="{911E7730-1D61-4A8D-9143-AD2A1D9C96AC}"/>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Content Placeholder 3">
            <a:extLst>
              <a:ext uri="{FF2B5EF4-FFF2-40B4-BE49-F238E27FC236}">
                <a16:creationId xmlns:a16="http://schemas.microsoft.com/office/drawing/2014/main" id="{FA96C924-7601-41D6-A142-187869AA822D}"/>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5" name="Date Placeholder 4">
            <a:extLst>
              <a:ext uri="{FF2B5EF4-FFF2-40B4-BE49-F238E27FC236}">
                <a16:creationId xmlns:a16="http://schemas.microsoft.com/office/drawing/2014/main" id="{D2106E92-3CA7-4D2B-9D40-C7C95CF8FA1C}"/>
              </a:ext>
            </a:extLst>
          </p:cNvPr>
          <p:cNvSpPr>
            <a:spLocks noGrp="1"/>
          </p:cNvSpPr>
          <p:nvPr>
            <p:ph type="dt" sz="half" idx="10"/>
          </p:nvPr>
        </p:nvSpPr>
        <p:spPr/>
        <p:txBody>
          <a:bodyPr/>
          <a:lstStyle/>
          <a:p>
            <a:fld id="{BF4C4EFB-B8B6-4021-A240-71DEB3B9F36F}" type="datetimeFigureOut">
              <a:rPr lang="en-GB" smtClean="0"/>
              <a:t>06/10/2025</a:t>
            </a:fld>
            <a:endParaRPr lang="en-GB"/>
          </a:p>
        </p:txBody>
      </p:sp>
      <p:sp>
        <p:nvSpPr>
          <p:cNvPr id="6" name="Footer Placeholder 5">
            <a:extLst>
              <a:ext uri="{FF2B5EF4-FFF2-40B4-BE49-F238E27FC236}">
                <a16:creationId xmlns:a16="http://schemas.microsoft.com/office/drawing/2014/main" id="{5D061355-A0A7-4A8F-8FFC-CD81B47E7D98}"/>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94046904-4D28-43D8-BBCC-4A7B7FDC3298}"/>
              </a:ext>
            </a:extLst>
          </p:cNvPr>
          <p:cNvSpPr>
            <a:spLocks noGrp="1"/>
          </p:cNvSpPr>
          <p:nvPr>
            <p:ph type="sldNum" sz="quarter" idx="12"/>
          </p:nvPr>
        </p:nvSpPr>
        <p:spPr/>
        <p:txBody>
          <a:bodyPr/>
          <a:lstStyle/>
          <a:p>
            <a:fld id="{BE6CDFC6-5981-4FC2-8073-780E05B043D8}" type="slidenum">
              <a:rPr lang="en-GB" smtClean="0"/>
              <a:t>‹#›</a:t>
            </a:fld>
            <a:endParaRPr lang="en-GB"/>
          </a:p>
        </p:txBody>
      </p:sp>
    </p:spTree>
    <p:extLst>
      <p:ext uri="{BB962C8B-B14F-4D97-AF65-F5344CB8AC3E}">
        <p14:creationId xmlns:p14="http://schemas.microsoft.com/office/powerpoint/2010/main" val="295625907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13EB7C-0F5B-4FFA-B0B7-F8AF2E73DECF}"/>
              </a:ext>
            </a:extLst>
          </p:cNvPr>
          <p:cNvSpPr>
            <a:spLocks noGrp="1"/>
          </p:cNvSpPr>
          <p:nvPr>
            <p:ph type="title"/>
          </p:nvPr>
        </p:nvSpPr>
        <p:spPr>
          <a:xfrm>
            <a:off x="839788" y="365125"/>
            <a:ext cx="10515600" cy="1325563"/>
          </a:xfrm>
        </p:spPr>
        <p:txBody>
          <a:bodyPr/>
          <a:lstStyle/>
          <a:p>
            <a:r>
              <a:rPr lang="en-GB"/>
              <a:t>Click to edit Master title style</a:t>
            </a:r>
          </a:p>
        </p:txBody>
      </p:sp>
      <p:sp>
        <p:nvSpPr>
          <p:cNvPr id="3" name="Text Placeholder 2">
            <a:extLst>
              <a:ext uri="{FF2B5EF4-FFF2-40B4-BE49-F238E27FC236}">
                <a16:creationId xmlns:a16="http://schemas.microsoft.com/office/drawing/2014/main" id="{6E3C3308-1B2C-4B4F-B32D-83A0A83E425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C15BD057-F9AC-453F-86E1-9E87363FDD1D}"/>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5" name="Text Placeholder 4">
            <a:extLst>
              <a:ext uri="{FF2B5EF4-FFF2-40B4-BE49-F238E27FC236}">
                <a16:creationId xmlns:a16="http://schemas.microsoft.com/office/drawing/2014/main" id="{4645CA80-7013-41C8-AE7C-FAD8E9D0B96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64A7D06A-4BDC-4800-AC9A-7406196B7355}"/>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7" name="Date Placeholder 6">
            <a:extLst>
              <a:ext uri="{FF2B5EF4-FFF2-40B4-BE49-F238E27FC236}">
                <a16:creationId xmlns:a16="http://schemas.microsoft.com/office/drawing/2014/main" id="{B38E8B1F-C667-4EC6-94BD-DB3576A7829A}"/>
              </a:ext>
            </a:extLst>
          </p:cNvPr>
          <p:cNvSpPr>
            <a:spLocks noGrp="1"/>
          </p:cNvSpPr>
          <p:nvPr>
            <p:ph type="dt" sz="half" idx="10"/>
          </p:nvPr>
        </p:nvSpPr>
        <p:spPr/>
        <p:txBody>
          <a:bodyPr/>
          <a:lstStyle/>
          <a:p>
            <a:fld id="{BF4C4EFB-B8B6-4021-A240-71DEB3B9F36F}" type="datetimeFigureOut">
              <a:rPr lang="en-GB" smtClean="0"/>
              <a:t>06/10/2025</a:t>
            </a:fld>
            <a:endParaRPr lang="en-GB"/>
          </a:p>
        </p:txBody>
      </p:sp>
      <p:sp>
        <p:nvSpPr>
          <p:cNvPr id="8" name="Footer Placeholder 7">
            <a:extLst>
              <a:ext uri="{FF2B5EF4-FFF2-40B4-BE49-F238E27FC236}">
                <a16:creationId xmlns:a16="http://schemas.microsoft.com/office/drawing/2014/main" id="{7EAFD976-3AF9-4A9B-9862-E0E8B02850B5}"/>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CBA507A1-0CCD-4E97-A8E8-F0CD3E4ED381}"/>
              </a:ext>
            </a:extLst>
          </p:cNvPr>
          <p:cNvSpPr>
            <a:spLocks noGrp="1"/>
          </p:cNvSpPr>
          <p:nvPr>
            <p:ph type="sldNum" sz="quarter" idx="12"/>
          </p:nvPr>
        </p:nvSpPr>
        <p:spPr/>
        <p:txBody>
          <a:bodyPr/>
          <a:lstStyle/>
          <a:p>
            <a:fld id="{BE6CDFC6-5981-4FC2-8073-780E05B043D8}" type="slidenum">
              <a:rPr lang="en-GB" smtClean="0"/>
              <a:t>‹#›</a:t>
            </a:fld>
            <a:endParaRPr lang="en-GB"/>
          </a:p>
        </p:txBody>
      </p:sp>
    </p:spTree>
    <p:extLst>
      <p:ext uri="{BB962C8B-B14F-4D97-AF65-F5344CB8AC3E}">
        <p14:creationId xmlns:p14="http://schemas.microsoft.com/office/powerpoint/2010/main" val="14899809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2FD3F0-0374-491B-94CF-6FBBF351C0FD}"/>
              </a:ext>
            </a:extLst>
          </p:cNvPr>
          <p:cNvSpPr>
            <a:spLocks noGrp="1"/>
          </p:cNvSpPr>
          <p:nvPr>
            <p:ph type="title"/>
          </p:nvPr>
        </p:nvSpPr>
        <p:spPr/>
        <p:txBody>
          <a:bodyPr/>
          <a:lstStyle/>
          <a:p>
            <a:r>
              <a:rPr lang="en-GB"/>
              <a:t>Click to edit Master title style</a:t>
            </a:r>
          </a:p>
        </p:txBody>
      </p:sp>
      <p:sp>
        <p:nvSpPr>
          <p:cNvPr id="3" name="Date Placeholder 2">
            <a:extLst>
              <a:ext uri="{FF2B5EF4-FFF2-40B4-BE49-F238E27FC236}">
                <a16:creationId xmlns:a16="http://schemas.microsoft.com/office/drawing/2014/main" id="{11689B86-4E8C-4B9B-AFDC-82BB66731C66}"/>
              </a:ext>
            </a:extLst>
          </p:cNvPr>
          <p:cNvSpPr>
            <a:spLocks noGrp="1"/>
          </p:cNvSpPr>
          <p:nvPr>
            <p:ph type="dt" sz="half" idx="10"/>
          </p:nvPr>
        </p:nvSpPr>
        <p:spPr/>
        <p:txBody>
          <a:bodyPr/>
          <a:lstStyle/>
          <a:p>
            <a:fld id="{BF4C4EFB-B8B6-4021-A240-71DEB3B9F36F}" type="datetimeFigureOut">
              <a:rPr lang="en-GB" smtClean="0"/>
              <a:t>06/10/2025</a:t>
            </a:fld>
            <a:endParaRPr lang="en-GB"/>
          </a:p>
        </p:txBody>
      </p:sp>
      <p:sp>
        <p:nvSpPr>
          <p:cNvPr id="4" name="Footer Placeholder 3">
            <a:extLst>
              <a:ext uri="{FF2B5EF4-FFF2-40B4-BE49-F238E27FC236}">
                <a16:creationId xmlns:a16="http://schemas.microsoft.com/office/drawing/2014/main" id="{26F89ECD-40BD-4AA1-9462-365C11A1683F}"/>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049095B5-E498-46BD-8A0C-144B7E7629D3}"/>
              </a:ext>
            </a:extLst>
          </p:cNvPr>
          <p:cNvSpPr>
            <a:spLocks noGrp="1"/>
          </p:cNvSpPr>
          <p:nvPr>
            <p:ph type="sldNum" sz="quarter" idx="12"/>
          </p:nvPr>
        </p:nvSpPr>
        <p:spPr/>
        <p:txBody>
          <a:bodyPr/>
          <a:lstStyle/>
          <a:p>
            <a:fld id="{BE6CDFC6-5981-4FC2-8073-780E05B043D8}" type="slidenum">
              <a:rPr lang="en-GB" smtClean="0"/>
              <a:t>‹#›</a:t>
            </a:fld>
            <a:endParaRPr lang="en-GB"/>
          </a:p>
        </p:txBody>
      </p:sp>
    </p:spTree>
    <p:extLst>
      <p:ext uri="{BB962C8B-B14F-4D97-AF65-F5344CB8AC3E}">
        <p14:creationId xmlns:p14="http://schemas.microsoft.com/office/powerpoint/2010/main" val="36118304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D0752780-B51F-4751-B28F-FF82BE37200B}"/>
              </a:ext>
            </a:extLst>
          </p:cNvPr>
          <p:cNvSpPr>
            <a:spLocks noGrp="1"/>
          </p:cNvSpPr>
          <p:nvPr>
            <p:ph type="dt" sz="half" idx="10"/>
          </p:nvPr>
        </p:nvSpPr>
        <p:spPr/>
        <p:txBody>
          <a:bodyPr/>
          <a:lstStyle/>
          <a:p>
            <a:fld id="{BF4C4EFB-B8B6-4021-A240-71DEB3B9F36F}" type="datetimeFigureOut">
              <a:rPr lang="en-GB" smtClean="0"/>
              <a:t>06/10/2025</a:t>
            </a:fld>
            <a:endParaRPr lang="en-GB"/>
          </a:p>
        </p:txBody>
      </p:sp>
      <p:sp>
        <p:nvSpPr>
          <p:cNvPr id="3" name="Footer Placeholder 2">
            <a:extLst>
              <a:ext uri="{FF2B5EF4-FFF2-40B4-BE49-F238E27FC236}">
                <a16:creationId xmlns:a16="http://schemas.microsoft.com/office/drawing/2014/main" id="{9FB8089D-59F4-42B3-BB9C-39BC31BE4389}"/>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39729109-42F0-4CD3-B9C5-737C762B7C73}"/>
              </a:ext>
            </a:extLst>
          </p:cNvPr>
          <p:cNvSpPr>
            <a:spLocks noGrp="1"/>
          </p:cNvSpPr>
          <p:nvPr>
            <p:ph type="sldNum" sz="quarter" idx="12"/>
          </p:nvPr>
        </p:nvSpPr>
        <p:spPr/>
        <p:txBody>
          <a:bodyPr/>
          <a:lstStyle/>
          <a:p>
            <a:fld id="{BE6CDFC6-5981-4FC2-8073-780E05B043D8}" type="slidenum">
              <a:rPr lang="en-GB" smtClean="0"/>
              <a:t>‹#›</a:t>
            </a:fld>
            <a:endParaRPr lang="en-GB"/>
          </a:p>
        </p:txBody>
      </p:sp>
    </p:spTree>
    <p:extLst>
      <p:ext uri="{BB962C8B-B14F-4D97-AF65-F5344CB8AC3E}">
        <p14:creationId xmlns:p14="http://schemas.microsoft.com/office/powerpoint/2010/main" val="143249633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BA7C335-EE06-43E7-B30B-A64689E5D93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p>
        </p:txBody>
      </p:sp>
      <p:sp>
        <p:nvSpPr>
          <p:cNvPr id="3" name="Text Placeholder 2">
            <a:extLst>
              <a:ext uri="{FF2B5EF4-FFF2-40B4-BE49-F238E27FC236}">
                <a16:creationId xmlns:a16="http://schemas.microsoft.com/office/drawing/2014/main" id="{98B2F5B6-0B08-4954-AB9B-F6E92DA5A87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D7D01FE5-3AFC-476A-8999-C95F3D91C6A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F4C4EFB-B8B6-4021-A240-71DEB3B9F36F}" type="datetimeFigureOut">
              <a:rPr lang="en-GB" smtClean="0"/>
              <a:t>06/10/2025</a:t>
            </a:fld>
            <a:endParaRPr lang="en-GB"/>
          </a:p>
        </p:txBody>
      </p:sp>
      <p:sp>
        <p:nvSpPr>
          <p:cNvPr id="5" name="Footer Placeholder 4">
            <a:extLst>
              <a:ext uri="{FF2B5EF4-FFF2-40B4-BE49-F238E27FC236}">
                <a16:creationId xmlns:a16="http://schemas.microsoft.com/office/drawing/2014/main" id="{80E78370-DB4E-4687-ACC9-A5809A5AB46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F29B523A-7C38-443A-B59D-FF6BDF7E71F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E6CDFC6-5981-4FC2-8073-780E05B043D8}" type="slidenum">
              <a:rPr lang="en-GB" smtClean="0"/>
              <a:t>‹#›</a:t>
            </a:fld>
            <a:endParaRPr lang="en-GB"/>
          </a:p>
        </p:txBody>
      </p:sp>
    </p:spTree>
    <p:extLst>
      <p:ext uri="{BB962C8B-B14F-4D97-AF65-F5344CB8AC3E}">
        <p14:creationId xmlns:p14="http://schemas.microsoft.com/office/powerpoint/2010/main" val="905829601"/>
      </p:ext>
    </p:extLst>
  </p:cSld>
  <p:clrMap bg1="lt1" tx1="dk1" bg2="lt2" tx2="dk2" accent1="accent1" accent2="accent2" accent3="accent3" accent4="accent4" accent5="accent5" accent6="accent6" hlink="hlink" folHlink="folHlink"/>
  <p:sldLayoutIdLst>
    <p:sldLayoutId id="2147483660" r:id="rId1"/>
    <p:sldLayoutId id="2147483661" r:id="rId2"/>
    <p:sldLayoutId id="2147483649" r:id="rId3"/>
    <p:sldLayoutId id="2147483650" r:id="rId4"/>
    <p:sldLayoutId id="2147483651" r:id="rId5"/>
    <p:sldLayoutId id="2147483652" r:id="rId6"/>
    <p:sldLayoutId id="2147483653" r:id="rId7"/>
    <p:sldLayoutId id="2147483654" r:id="rId8"/>
    <p:sldLayoutId id="2147483655" r:id="rId9"/>
    <p:sldLayoutId id="2147483656" r:id="rId10"/>
    <p:sldLayoutId id="2147483657" r:id="rId11"/>
    <p:sldLayoutId id="2147483658" r:id="rId12"/>
    <p:sldLayoutId id="2147483659" r:id="rId13"/>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0.xml.rels><?xml version="1.0" encoding="UTF-8" standalone="yes"?>
<Relationships xmlns="http://schemas.openxmlformats.org/package/2006/relationships"><Relationship Id="rId3" Type="http://schemas.openxmlformats.org/officeDocument/2006/relationships/hyperlink" Target="https://educationendowmentfoundation.org.uk/education-evidence/guidance-reports/behaviour" TargetMode="External"/><Relationship Id="rId2" Type="http://schemas.openxmlformats.org/officeDocument/2006/relationships/hyperlink" Target="https://tombennetttraining.co.uk/wp-content/uploads/2020/05/Tom_Bennett_summary.pdf"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hyperlink" Target="https://educationendowmentfoundation.org.uk/education-evidence/guidance-reports/feedback" TargetMode="Externa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hyperlink" Target="https://educationendowmentfoundation.org.uk/education-evidence/guidance-reports/send"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openxmlformats.org/officeDocument/2006/relationships/hyperlink" Target="https://mrpriestley.wordpress.com/2019/01/04/curriculum-concepts-and-approaches/" TargetMode="External"/><Relationship Id="rId2" Type="http://schemas.openxmlformats.org/officeDocument/2006/relationships/hyperlink" Target="https://my.chartered.college/impact_article/curriculum-concepts-and-approaches/" TargetMode="External"/><Relationship Id="rId1" Type="http://schemas.openxmlformats.org/officeDocument/2006/relationships/slideLayout" Target="../slideLayouts/slideLayout2.xml"/><Relationship Id="rId4" Type="http://schemas.openxmlformats.org/officeDocument/2006/relationships/hyperlink" Target="https://ebookcentral.proquest.com/lib/leicester/reader.action?docID=6225681&amp;ppg=12" TargetMode="Externa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3" Type="http://schemas.openxmlformats.org/officeDocument/2006/relationships/hyperlink" Target="https://doi.org/10.1080/09589236.2019.1599511" TargetMode="External"/><Relationship Id="rId2" Type="http://schemas.openxmlformats.org/officeDocument/2006/relationships/hyperlink" Target="https://doi.org/10.1016/j.tate.2004.02.004"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hyperlink" Target="https://impact.chartered.college/article/mcgill-lesson-planning/"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hyperlink" Target="https://www.edresearch.edu.au/sites/default/files/2023-11/how-students-learn-best-aa_0.pdf"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hyperlink" Target="https://pubmed.ncbi.nlm.nih.gov/31452222/"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F4C1ED-9BB0-4051-AEB4-8C5F1B220B90}"/>
              </a:ext>
            </a:extLst>
          </p:cNvPr>
          <p:cNvSpPr>
            <a:spLocks noGrp="1"/>
          </p:cNvSpPr>
          <p:nvPr>
            <p:ph type="title"/>
          </p:nvPr>
        </p:nvSpPr>
        <p:spPr/>
        <p:txBody>
          <a:bodyPr/>
          <a:lstStyle/>
          <a:p>
            <a:r>
              <a:rPr lang="en-GB" b="1" dirty="0"/>
              <a:t>Master Prompts: Phase </a:t>
            </a:r>
            <a:r>
              <a:rPr lang="en-GB" b="1"/>
              <a:t>A practicum 2025-26</a:t>
            </a:r>
            <a:endParaRPr lang="en-GB" b="1" dirty="0"/>
          </a:p>
        </p:txBody>
      </p:sp>
      <p:sp>
        <p:nvSpPr>
          <p:cNvPr id="3" name="TextBox 2">
            <a:extLst>
              <a:ext uri="{FF2B5EF4-FFF2-40B4-BE49-F238E27FC236}">
                <a16:creationId xmlns:a16="http://schemas.microsoft.com/office/drawing/2014/main" id="{8BF54C02-1D26-4C2B-B792-1D467BB951B8}"/>
              </a:ext>
            </a:extLst>
          </p:cNvPr>
          <p:cNvSpPr txBox="1"/>
          <p:nvPr/>
        </p:nvSpPr>
        <p:spPr>
          <a:xfrm>
            <a:off x="964734" y="1988191"/>
            <a:ext cx="10515600" cy="3139321"/>
          </a:xfrm>
          <a:prstGeom prst="rect">
            <a:avLst/>
          </a:prstGeom>
          <a:noFill/>
        </p:spPr>
        <p:txBody>
          <a:bodyPr wrap="square" rtlCol="0">
            <a:spAutoFit/>
          </a:bodyPr>
          <a:lstStyle/>
          <a:p>
            <a:r>
              <a:rPr lang="en-GB" dirty="0"/>
              <a:t>These are the Student Reflection prompts, observation foci, focused activities and Talkthrus for the Phase A practicum.</a:t>
            </a:r>
          </a:p>
          <a:p>
            <a:r>
              <a:rPr lang="en-GB" dirty="0"/>
              <a:t>Some elements will appear on separate documents to be uploaded to the student teacher’s Blackboard; for example the Weekly Meeting Record which has a section for the Student Reflection. The weeks are themed, so you will find overlap between the Student Reflections, the notes, Focussed Observations/Activities and Talkthrus. This is intentional – this allows for alternative perspectives and different types of thinking are prompted with writing and talking. For example, the Student Reflections are an opportunity to make links with literature and research, whilst also supporting your preparation for the Talkthrus and Focussed Observations/Activities. The Talkthrus and weekly meetings are an opportunity to hold a professional discussion with an expert colleague, focussed on a particular context, and the Focussed Observations allow a pupil perspective to be considered.</a:t>
            </a:r>
          </a:p>
        </p:txBody>
      </p:sp>
    </p:spTree>
    <p:extLst>
      <p:ext uri="{BB962C8B-B14F-4D97-AF65-F5344CB8AC3E}">
        <p14:creationId xmlns:p14="http://schemas.microsoft.com/office/powerpoint/2010/main" val="358566521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366AA582-8092-43CD-AB7B-F3F1F29801CE}"/>
              </a:ext>
            </a:extLst>
          </p:cNvPr>
          <p:cNvSpPr>
            <a:spLocks noGrp="1"/>
          </p:cNvSpPr>
          <p:nvPr>
            <p:ph type="body" sz="quarter" idx="16"/>
          </p:nvPr>
        </p:nvSpPr>
        <p:spPr/>
        <p:txBody>
          <a:bodyPr/>
          <a:lstStyle/>
          <a:p>
            <a:r>
              <a:rPr lang="en-GB" dirty="0"/>
              <a:t>Behaviour and Relationships</a:t>
            </a:r>
          </a:p>
        </p:txBody>
      </p:sp>
      <p:sp>
        <p:nvSpPr>
          <p:cNvPr id="3" name="Text Placeholder 2">
            <a:extLst>
              <a:ext uri="{FF2B5EF4-FFF2-40B4-BE49-F238E27FC236}">
                <a16:creationId xmlns:a16="http://schemas.microsoft.com/office/drawing/2014/main" id="{C8E243DB-8C9A-4372-8065-20C6694C7D47}"/>
              </a:ext>
            </a:extLst>
          </p:cNvPr>
          <p:cNvSpPr>
            <a:spLocks noGrp="1"/>
          </p:cNvSpPr>
          <p:nvPr>
            <p:ph type="body" sz="quarter" idx="14"/>
          </p:nvPr>
        </p:nvSpPr>
        <p:spPr/>
        <p:txBody>
          <a:bodyPr>
            <a:normAutofit/>
          </a:bodyPr>
          <a:lstStyle/>
          <a:p>
            <a:r>
              <a:rPr lang="en-GB" sz="1800" dirty="0">
                <a:effectLst/>
                <a:latin typeface="Calibri" panose="020F0502020204030204" pitchFamily="34" charset="0"/>
                <a:ea typeface="Times New Roman" panose="02020603050405020304" pitchFamily="18" charset="0"/>
                <a:cs typeface="Calibri" panose="020F0502020204030204" pitchFamily="34" charset="0"/>
              </a:rPr>
              <a:t>Reflect on behaviour management, rules and routines. Student teachers should consider progress in establishing proactive and reactive behaviour management strategies, and what the next steps will be for the second half of the practicum. The </a:t>
            </a:r>
            <a:r>
              <a:rPr lang="en-GB" sz="1800" dirty="0">
                <a:latin typeface="Calibri" panose="020F0502020204030204" pitchFamily="34" charset="0"/>
                <a:ea typeface="Times New Roman" panose="02020603050405020304" pitchFamily="18" charset="0"/>
                <a:cs typeface="Calibri" panose="020F0502020204030204" pitchFamily="34" charset="0"/>
              </a:rPr>
              <a:t>ITTECF</a:t>
            </a:r>
            <a:r>
              <a:rPr lang="en-GB" sz="1800" dirty="0">
                <a:effectLst/>
                <a:latin typeface="Calibri" panose="020F0502020204030204" pitchFamily="34" charset="0"/>
                <a:ea typeface="Times New Roman" panose="02020603050405020304" pitchFamily="18" charset="0"/>
                <a:cs typeface="Calibri" panose="020F0502020204030204" pitchFamily="34" charset="0"/>
              </a:rPr>
              <a:t> suggests that teachers have the ability to affect and improve the wellbeing, motivation and behaviour of their pupils, and by establishing and reinforcing routines, including through positive reinforcement, teachers can help create an effective learning environment</a:t>
            </a:r>
            <a:r>
              <a:rPr lang="en-GB" sz="1800" i="1" dirty="0">
                <a:effectLst/>
                <a:latin typeface="Calibri" panose="020F0502020204030204" pitchFamily="34" charset="0"/>
                <a:ea typeface="Times New Roman" panose="02020603050405020304" pitchFamily="18" charset="0"/>
                <a:cs typeface="Calibri" panose="020F0502020204030204" pitchFamily="34" charset="0"/>
              </a:rPr>
              <a:t>. (C1-C9)</a:t>
            </a:r>
            <a:endParaRPr lang="en-GB" sz="1800" dirty="0">
              <a:effectLst/>
              <a:latin typeface="Calibri" panose="020F0502020204030204" pitchFamily="34" charset="0"/>
              <a:ea typeface="Times New Roman" panose="02020603050405020304" pitchFamily="18" charset="0"/>
              <a:cs typeface="Times New Roman" panose="02020603050405020304" pitchFamily="18" charset="0"/>
            </a:endParaRPr>
          </a:p>
          <a:p>
            <a:endParaRPr lang="en-GB" dirty="0"/>
          </a:p>
        </p:txBody>
      </p:sp>
      <p:sp>
        <p:nvSpPr>
          <p:cNvPr id="4" name="Text Placeholder 3">
            <a:extLst>
              <a:ext uri="{FF2B5EF4-FFF2-40B4-BE49-F238E27FC236}">
                <a16:creationId xmlns:a16="http://schemas.microsoft.com/office/drawing/2014/main" id="{EF33F33E-962F-4D31-9A4F-774E75C60114}"/>
              </a:ext>
            </a:extLst>
          </p:cNvPr>
          <p:cNvSpPr>
            <a:spLocks noGrp="1"/>
          </p:cNvSpPr>
          <p:nvPr>
            <p:ph type="body" sz="quarter" idx="17"/>
          </p:nvPr>
        </p:nvSpPr>
        <p:spPr/>
        <p:txBody>
          <a:bodyPr/>
          <a:lstStyle/>
          <a:p>
            <a:r>
              <a:rPr lang="en-GB" dirty="0"/>
              <a:t>How to maintain a positive learning environment?</a:t>
            </a:r>
          </a:p>
          <a:p>
            <a:r>
              <a:rPr lang="en-GB" dirty="0"/>
              <a:t>What impact does a negative learning environment have on learning? </a:t>
            </a:r>
          </a:p>
          <a:p>
            <a:r>
              <a:rPr lang="en-GB" dirty="0"/>
              <a:t>What is low-level disruption and what impact does it have on learning, routines and classroom expectations? </a:t>
            </a:r>
          </a:p>
          <a:p>
            <a:r>
              <a:rPr lang="en-GB" sz="1400" dirty="0">
                <a:effectLst/>
                <a:latin typeface="Calibri" panose="020F0502020204030204" pitchFamily="34" charset="0"/>
                <a:ea typeface="Times New Roman" panose="02020603050405020304" pitchFamily="18" charset="0"/>
                <a:cs typeface="Calibri" panose="020F0502020204030204" pitchFamily="34" charset="0"/>
              </a:rPr>
              <a:t>In the weekly meeting, discuss the importance of having a positive learning environment and how this impacts on learning and pupil outcomes. In particular, discuss how to improve/retain consistency whilst practicing other techniques such as low-level intervention, de-escalation &amp; restorative practices</a:t>
            </a:r>
            <a:endParaRPr lang="en-GB" dirty="0"/>
          </a:p>
        </p:txBody>
      </p:sp>
      <p:sp>
        <p:nvSpPr>
          <p:cNvPr id="5" name="Text Placeholder 4">
            <a:extLst>
              <a:ext uri="{FF2B5EF4-FFF2-40B4-BE49-F238E27FC236}">
                <a16:creationId xmlns:a16="http://schemas.microsoft.com/office/drawing/2014/main" id="{95931930-1F52-49BB-9315-CCB3E8738044}"/>
              </a:ext>
            </a:extLst>
          </p:cNvPr>
          <p:cNvSpPr>
            <a:spLocks noGrp="1"/>
          </p:cNvSpPr>
          <p:nvPr>
            <p:ph type="body" sz="quarter" idx="18"/>
          </p:nvPr>
        </p:nvSpPr>
        <p:spPr/>
        <p:txBody>
          <a:bodyPr>
            <a:normAutofit fontScale="92500" lnSpcReduction="10000"/>
          </a:bodyPr>
          <a:lstStyle/>
          <a:p>
            <a:pPr algn="l">
              <a:lnSpc>
                <a:spcPct val="150000"/>
              </a:lnSpc>
            </a:pPr>
            <a:r>
              <a:rPr lang="en-GB" sz="1800" dirty="0">
                <a:effectLst/>
                <a:latin typeface="Calibri" panose="020F0502020204030204" pitchFamily="34" charset="0"/>
                <a:ea typeface="Times New Roman" panose="02020603050405020304" pitchFamily="18" charset="0"/>
                <a:cs typeface="Calibri" panose="020F0502020204030204" pitchFamily="34" charset="0"/>
              </a:rPr>
              <a:t>Bennett, T. (2019) </a:t>
            </a:r>
            <a:r>
              <a:rPr lang="en-GB" sz="1800" i="1" u="sng" dirty="0">
                <a:solidFill>
                  <a:srgbClr val="0563C1"/>
                </a:solidFill>
                <a:effectLst/>
                <a:latin typeface="Calibri" panose="020F0502020204030204" pitchFamily="34" charset="0"/>
                <a:ea typeface="Times New Roman" panose="02020603050405020304" pitchFamily="18" charset="0"/>
                <a:cs typeface="Calibri" panose="020F0502020204030204" pitchFamily="34" charset="0"/>
                <a:hlinkClick r:id="rId2"/>
              </a:rPr>
              <a:t>Beginning teacher’s behaviour toolkit</a:t>
            </a:r>
            <a:r>
              <a:rPr lang="en-GB" sz="1800" u="sng" dirty="0">
                <a:solidFill>
                  <a:srgbClr val="0563C1"/>
                </a:solidFill>
                <a:effectLst/>
                <a:latin typeface="Calibri" panose="020F0502020204030204" pitchFamily="34" charset="0"/>
                <a:ea typeface="Times New Roman" panose="02020603050405020304" pitchFamily="18" charset="0"/>
                <a:cs typeface="Calibri" panose="020F0502020204030204" pitchFamily="34" charset="0"/>
                <a:hlinkClick r:id="rId2"/>
              </a:rPr>
              <a:t>.</a:t>
            </a:r>
            <a:r>
              <a:rPr lang="en-GB" sz="1800" dirty="0">
                <a:effectLst/>
                <a:latin typeface="Calibri" panose="020F0502020204030204" pitchFamily="34" charset="0"/>
                <a:ea typeface="Times New Roman" panose="02020603050405020304" pitchFamily="18" charset="0"/>
                <a:cs typeface="Calibri" panose="020F0502020204030204" pitchFamily="34" charset="0"/>
              </a:rPr>
              <a:t> </a:t>
            </a:r>
            <a:endParaRPr lang="en-GB" sz="1800" dirty="0">
              <a:effectLst/>
              <a:latin typeface="Calibri" panose="020F0502020204030204" pitchFamily="34" charset="0"/>
              <a:ea typeface="Times New Roman" panose="02020603050405020304" pitchFamily="18" charset="0"/>
              <a:cs typeface="Times New Roman" panose="02020603050405020304" pitchFamily="18" charset="0"/>
            </a:endParaRPr>
          </a:p>
          <a:p>
            <a:pPr algn="l">
              <a:lnSpc>
                <a:spcPct val="150000"/>
              </a:lnSpc>
            </a:pPr>
            <a:r>
              <a:rPr lang="en-GB" sz="1800" dirty="0">
                <a:effectLst/>
                <a:latin typeface="Calibri" panose="020F0502020204030204" pitchFamily="34" charset="0"/>
                <a:ea typeface="Times New Roman" panose="02020603050405020304" pitchFamily="18" charset="0"/>
                <a:cs typeface="Times New Roman" panose="02020603050405020304" pitchFamily="18" charset="0"/>
              </a:rPr>
              <a:t>EEF guidance report on improving behaviour. </a:t>
            </a:r>
          </a:p>
          <a:p>
            <a:r>
              <a:rPr lang="en-GB" sz="1800" u="sng" dirty="0">
                <a:solidFill>
                  <a:srgbClr val="0563C1"/>
                </a:solidFill>
                <a:effectLst/>
                <a:latin typeface="Calibri" panose="020F0502020204030204" pitchFamily="34" charset="0"/>
                <a:ea typeface="Times New Roman" panose="02020603050405020304" pitchFamily="18" charset="0"/>
                <a:cs typeface="Calibri" panose="020F0502020204030204" pitchFamily="34" charset="0"/>
                <a:hlinkClick r:id="rId3"/>
              </a:rPr>
              <a:t>https://educationendowmentfoundation.org.uk/education-evidence/guidance-reports/behaviour</a:t>
            </a:r>
            <a:endParaRPr lang="en-GB" dirty="0"/>
          </a:p>
        </p:txBody>
      </p:sp>
      <p:sp>
        <p:nvSpPr>
          <p:cNvPr id="6" name="Text Placeholder 5">
            <a:extLst>
              <a:ext uri="{FF2B5EF4-FFF2-40B4-BE49-F238E27FC236}">
                <a16:creationId xmlns:a16="http://schemas.microsoft.com/office/drawing/2014/main" id="{9FFE51E2-FFD2-406F-B4B3-BE11AF045A0A}"/>
              </a:ext>
            </a:extLst>
          </p:cNvPr>
          <p:cNvSpPr>
            <a:spLocks noGrp="1"/>
          </p:cNvSpPr>
          <p:nvPr>
            <p:ph type="body" sz="quarter" idx="19"/>
          </p:nvPr>
        </p:nvSpPr>
        <p:spPr>
          <a:xfrm>
            <a:off x="9752070" y="195182"/>
            <a:ext cx="1716030" cy="558112"/>
          </a:xfrm>
        </p:spPr>
        <p:txBody>
          <a:bodyPr/>
          <a:lstStyle/>
          <a:p>
            <a:r>
              <a:rPr lang="en-GB" dirty="0"/>
              <a:t>10</a:t>
            </a:r>
            <a:r>
              <a:rPr lang="en-GB" baseline="30000" dirty="0"/>
              <a:t>th</a:t>
            </a:r>
            <a:r>
              <a:rPr lang="en-GB" dirty="0"/>
              <a:t> Nov</a:t>
            </a:r>
          </a:p>
        </p:txBody>
      </p:sp>
    </p:spTree>
    <p:extLst>
      <p:ext uri="{BB962C8B-B14F-4D97-AF65-F5344CB8AC3E}">
        <p14:creationId xmlns:p14="http://schemas.microsoft.com/office/powerpoint/2010/main" val="344529023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839F487D-B90F-46DE-BF62-F93FD344A7DE}"/>
              </a:ext>
            </a:extLst>
          </p:cNvPr>
          <p:cNvSpPr>
            <a:spLocks noGrp="1"/>
          </p:cNvSpPr>
          <p:nvPr>
            <p:ph type="body" sz="quarter" idx="13"/>
          </p:nvPr>
        </p:nvSpPr>
        <p:spPr/>
        <p:txBody>
          <a:bodyPr>
            <a:normAutofit fontScale="92500" lnSpcReduction="20000"/>
          </a:bodyPr>
          <a:lstStyle/>
          <a:p>
            <a:pPr algn="l">
              <a:lnSpc>
                <a:spcPct val="110000"/>
              </a:lnSpc>
            </a:pPr>
            <a:r>
              <a:rPr lang="en-GB" sz="1800" dirty="0">
                <a:effectLst/>
                <a:latin typeface="Calibri" panose="020F0502020204030204" pitchFamily="34" charset="0"/>
                <a:ea typeface="Times New Roman" panose="02020603050405020304" pitchFamily="18" charset="0"/>
                <a:cs typeface="Times New Roman" panose="02020603050405020304" pitchFamily="18" charset="0"/>
              </a:rPr>
              <a:t>Teachers are likely to be continually assessing throughout a lesson, from planned key questions to intuitive interpretation of body language, some of which you are unlikely to notice. The same is true of a teacher’s response; they may have changed the next question or introduced a task in a different way based on their assessment of pupil understanding; these shifts are unlikely to be obvious. So:</a:t>
            </a:r>
          </a:p>
          <a:p>
            <a:pPr>
              <a:lnSpc>
                <a:spcPct val="110000"/>
              </a:lnSpc>
            </a:pPr>
            <a:r>
              <a:rPr lang="en-GB" sz="1800" dirty="0">
                <a:effectLst/>
                <a:latin typeface="Calibri" panose="020F0502020204030204" pitchFamily="34" charset="0"/>
                <a:ea typeface="Times New Roman" panose="02020603050405020304" pitchFamily="18" charset="0"/>
                <a:cs typeface="Times New Roman" panose="02020603050405020304" pitchFamily="18" charset="0"/>
              </a:rPr>
              <a:t>Observe as closely as you can the evidence available regarding pupil understanding (details about what is said, written, done is useful here). At intervals, write down your interpretation of pupil understanding and what options you could consider taking (there are no right or wrong answers – the idea is to practise ‘in-lesson decision making’). </a:t>
            </a:r>
            <a:r>
              <a:rPr lang="en-GB" sz="1800" i="1" dirty="0">
                <a:effectLst/>
                <a:latin typeface="Calibri" panose="020F0502020204030204" pitchFamily="34" charset="0"/>
                <a:ea typeface="Times New Roman" panose="02020603050405020304" pitchFamily="18" charset="0"/>
                <a:cs typeface="Times New Roman" panose="02020603050405020304" pitchFamily="18" charset="0"/>
              </a:rPr>
              <a:t>(F4)</a:t>
            </a:r>
            <a:endParaRPr lang="en-GB" dirty="0"/>
          </a:p>
        </p:txBody>
      </p:sp>
      <p:sp>
        <p:nvSpPr>
          <p:cNvPr id="3" name="Text Placeholder 2">
            <a:extLst>
              <a:ext uri="{FF2B5EF4-FFF2-40B4-BE49-F238E27FC236}">
                <a16:creationId xmlns:a16="http://schemas.microsoft.com/office/drawing/2014/main" id="{3077ECF3-1F02-4CDF-8E2C-C1263AE666E8}"/>
              </a:ext>
            </a:extLst>
          </p:cNvPr>
          <p:cNvSpPr>
            <a:spLocks noGrp="1"/>
          </p:cNvSpPr>
          <p:nvPr>
            <p:ph type="body" sz="quarter" idx="14"/>
          </p:nvPr>
        </p:nvSpPr>
        <p:spPr/>
        <p:txBody>
          <a:bodyPr>
            <a:normAutofit fontScale="70000" lnSpcReduction="20000"/>
          </a:bodyPr>
          <a:lstStyle/>
          <a:p>
            <a:pPr marL="21590" algn="l">
              <a:lnSpc>
                <a:spcPct val="150000"/>
              </a:lnSpc>
            </a:pPr>
            <a:r>
              <a:rPr lang="en-GB" sz="1800" dirty="0">
                <a:effectLst/>
                <a:latin typeface="Calibri" panose="020F0502020204030204" pitchFamily="34" charset="0"/>
                <a:ea typeface="Times New Roman" panose="02020603050405020304" pitchFamily="18" charset="0"/>
                <a:cs typeface="Times New Roman" panose="02020603050405020304" pitchFamily="18" charset="0"/>
              </a:rPr>
              <a:t>In a previous week you considered lesson structure and you reflected on assessment for learning, both from a perspective of observing others. In this second half of your placement, now consider planning and assessment in relation to your lessons, as well as those of others. Consider: </a:t>
            </a:r>
          </a:p>
          <a:p>
            <a:pPr marL="342900" lvl="0" indent="-342900" algn="l">
              <a:lnSpc>
                <a:spcPct val="150000"/>
              </a:lnSpc>
              <a:buFont typeface="Symbol" panose="05050102010706020507" pitchFamily="18" charset="2"/>
              <a:buChar char=""/>
            </a:pPr>
            <a:r>
              <a:rPr lang="en-GB" sz="1800" dirty="0">
                <a:effectLst/>
                <a:latin typeface="Calibri" panose="020F0502020204030204" pitchFamily="34" charset="0"/>
                <a:ea typeface="Times New Roman" panose="02020603050405020304" pitchFamily="18" charset="0"/>
                <a:cs typeface="Times New Roman" panose="02020603050405020304" pitchFamily="18" charset="0"/>
              </a:rPr>
              <a:t>How has your planning developed</a:t>
            </a:r>
            <a:r>
              <a:rPr lang="en-GB" sz="1800" i="1" dirty="0">
                <a:effectLst/>
                <a:latin typeface="Calibri" panose="020F0502020204030204" pitchFamily="34" charset="0"/>
                <a:ea typeface="Times New Roman" panose="02020603050405020304" pitchFamily="18" charset="0"/>
                <a:cs typeface="Times New Roman" panose="02020603050405020304" pitchFamily="18" charset="0"/>
              </a:rPr>
              <a:t>? (D9)</a:t>
            </a:r>
            <a:endParaRPr lang="en-GB" sz="1800" dirty="0">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gn="l">
              <a:lnSpc>
                <a:spcPct val="150000"/>
              </a:lnSpc>
              <a:buFont typeface="Symbol" panose="05050102010706020507" pitchFamily="18" charset="2"/>
              <a:buChar char=""/>
            </a:pPr>
            <a:r>
              <a:rPr lang="en-GB" sz="1800" dirty="0">
                <a:effectLst/>
                <a:latin typeface="Calibri" panose="020F0502020204030204" pitchFamily="34" charset="0"/>
                <a:ea typeface="Times New Roman" panose="02020603050405020304" pitchFamily="18" charset="0"/>
                <a:cs typeface="Times New Roman" panose="02020603050405020304" pitchFamily="18" charset="0"/>
              </a:rPr>
              <a:t>What types of ‘in-lesson’ assessments have you planned, and how have you used information generated – e.g., have you adapted that lesson, followed up in subsequent lessons?</a:t>
            </a:r>
          </a:p>
          <a:p>
            <a:pPr marL="342900" lvl="0" indent="-342900" algn="l">
              <a:lnSpc>
                <a:spcPct val="150000"/>
              </a:lnSpc>
              <a:buFont typeface="Symbol" panose="05050102010706020507" pitchFamily="18" charset="2"/>
              <a:buChar char=""/>
            </a:pPr>
            <a:r>
              <a:rPr lang="en-GB" sz="1800" dirty="0">
                <a:effectLst/>
                <a:latin typeface="Calibri" panose="020F0502020204030204" pitchFamily="34" charset="0"/>
                <a:ea typeface="Times New Roman" panose="02020603050405020304" pitchFamily="18" charset="0"/>
                <a:cs typeface="Times New Roman" panose="02020603050405020304" pitchFamily="18" charset="0"/>
              </a:rPr>
              <a:t>Have you used summative information, if so, how?</a:t>
            </a:r>
            <a:r>
              <a:rPr lang="en-GB" sz="1800" i="1" dirty="0">
                <a:effectLst/>
                <a:latin typeface="Calibri" panose="020F0502020204030204" pitchFamily="34" charset="0"/>
                <a:ea typeface="Times New Roman" panose="02020603050405020304" pitchFamily="18" charset="0"/>
                <a:cs typeface="Times New Roman" panose="02020603050405020304" pitchFamily="18" charset="0"/>
              </a:rPr>
              <a:t> (F2)</a:t>
            </a:r>
            <a:r>
              <a:rPr lang="en-GB" sz="1800" dirty="0">
                <a:effectLst/>
                <a:latin typeface="Calibri" panose="020F0502020204030204" pitchFamily="34" charset="0"/>
                <a:ea typeface="Times New Roman" panose="02020603050405020304" pitchFamily="18" charset="0"/>
                <a:cs typeface="Times New Roman" panose="02020603050405020304" pitchFamily="18" charset="0"/>
              </a:rPr>
              <a:t> </a:t>
            </a:r>
          </a:p>
          <a:p>
            <a:r>
              <a:rPr lang="en-GB" sz="1800" dirty="0">
                <a:effectLst/>
                <a:latin typeface="Calibri" panose="020F0502020204030204" pitchFamily="34" charset="0"/>
                <a:ea typeface="Times New Roman" panose="02020603050405020304" pitchFamily="18" charset="0"/>
                <a:cs typeface="Times New Roman" panose="02020603050405020304" pitchFamily="18" charset="0"/>
              </a:rPr>
              <a:t>How have you provided feedback to students that is effective but also time efficient? </a:t>
            </a:r>
            <a:r>
              <a:rPr lang="en-GB" sz="1800" i="1" dirty="0">
                <a:effectLst/>
                <a:latin typeface="Calibri" panose="020F0502020204030204" pitchFamily="34" charset="0"/>
                <a:ea typeface="Times New Roman" panose="02020603050405020304" pitchFamily="18" charset="0"/>
                <a:cs typeface="Times New Roman" panose="02020603050405020304" pitchFamily="18" charset="0"/>
              </a:rPr>
              <a:t>(F4)</a:t>
            </a:r>
            <a:endParaRPr lang="en-GB" dirty="0"/>
          </a:p>
        </p:txBody>
      </p:sp>
      <p:sp>
        <p:nvSpPr>
          <p:cNvPr id="4" name="Text Placeholder 3">
            <a:extLst>
              <a:ext uri="{FF2B5EF4-FFF2-40B4-BE49-F238E27FC236}">
                <a16:creationId xmlns:a16="http://schemas.microsoft.com/office/drawing/2014/main" id="{924DC8AE-BA2A-4070-B752-8A31621C7395}"/>
              </a:ext>
            </a:extLst>
          </p:cNvPr>
          <p:cNvSpPr>
            <a:spLocks noGrp="1"/>
          </p:cNvSpPr>
          <p:nvPr>
            <p:ph type="body" sz="quarter" idx="15"/>
          </p:nvPr>
        </p:nvSpPr>
        <p:spPr/>
        <p:txBody>
          <a:bodyPr/>
          <a:lstStyle/>
          <a:p>
            <a:pPr algn="l">
              <a:lnSpc>
                <a:spcPct val="100000"/>
              </a:lnSpc>
            </a:pPr>
            <a:r>
              <a:rPr lang="en-GB" sz="1800" b="1" dirty="0">
                <a:effectLst/>
                <a:latin typeface="Calibri" panose="020F0502020204030204" pitchFamily="34" charset="0"/>
                <a:ea typeface="Times New Roman" panose="02020603050405020304" pitchFamily="18" charset="0"/>
                <a:cs typeface="Times New Roman" panose="02020603050405020304" pitchFamily="18" charset="0"/>
              </a:rPr>
              <a:t>Talkthru </a:t>
            </a:r>
            <a:r>
              <a:rPr lang="en-GB" sz="1800" b="1" dirty="0">
                <a:latin typeface="Calibri" panose="020F0502020204030204" pitchFamily="34" charset="0"/>
                <a:ea typeface="Times New Roman" panose="02020603050405020304" pitchFamily="18" charset="0"/>
                <a:cs typeface="Times New Roman" panose="02020603050405020304" pitchFamily="18" charset="0"/>
              </a:rPr>
              <a:t>A</a:t>
            </a:r>
            <a:endParaRPr lang="en-GB" sz="1800" dirty="0">
              <a:effectLst/>
              <a:latin typeface="Calibri" panose="020F0502020204030204" pitchFamily="34" charset="0"/>
              <a:ea typeface="Times New Roman" panose="02020603050405020304" pitchFamily="18" charset="0"/>
              <a:cs typeface="Times New Roman" panose="02020603050405020304" pitchFamily="18" charset="0"/>
            </a:endParaRPr>
          </a:p>
          <a:p>
            <a:pPr algn="l">
              <a:lnSpc>
                <a:spcPct val="100000"/>
              </a:lnSpc>
            </a:pPr>
            <a:r>
              <a:rPr lang="en-GB" sz="1800" dirty="0">
                <a:effectLst/>
                <a:latin typeface="Calibri" panose="020F0502020204030204" pitchFamily="34" charset="0"/>
                <a:ea typeface="Times New Roman" panose="02020603050405020304" pitchFamily="18" charset="0"/>
                <a:cs typeface="Times New Roman" panose="02020603050405020304" pitchFamily="18" charset="0"/>
              </a:rPr>
              <a:t>Talk us through an example of how summative data has/could inform your teaching </a:t>
            </a:r>
            <a:r>
              <a:rPr lang="en-GB" sz="1800" i="1" dirty="0">
                <a:effectLst/>
                <a:latin typeface="Calibri" panose="020F0502020204030204" pitchFamily="34" charset="0"/>
                <a:ea typeface="Times New Roman" panose="02020603050405020304" pitchFamily="18" charset="0"/>
                <a:cs typeface="Times New Roman" panose="02020603050405020304" pitchFamily="18" charset="0"/>
              </a:rPr>
              <a:t>(F2)</a:t>
            </a:r>
            <a:endParaRPr lang="en-GB" sz="1800" dirty="0">
              <a:effectLst/>
              <a:latin typeface="Calibri" panose="020F0502020204030204" pitchFamily="34" charset="0"/>
              <a:ea typeface="Times New Roman" panose="02020603050405020304" pitchFamily="18" charset="0"/>
              <a:cs typeface="Times New Roman" panose="02020603050405020304" pitchFamily="18" charset="0"/>
            </a:endParaRPr>
          </a:p>
          <a:p>
            <a:pPr algn="l">
              <a:lnSpc>
                <a:spcPct val="100000"/>
              </a:lnSpc>
            </a:pPr>
            <a:r>
              <a:rPr lang="en-GB" sz="1800" i="1" dirty="0">
                <a:effectLst/>
                <a:latin typeface="Calibri" panose="020F0502020204030204" pitchFamily="34" charset="0"/>
                <a:ea typeface="Times New Roman" panose="02020603050405020304" pitchFamily="18" charset="0"/>
                <a:cs typeface="Times New Roman" panose="02020603050405020304" pitchFamily="18" charset="0"/>
              </a:rPr>
              <a:t>NB this supports Fundamental Mathematics (required for QTS) on CARD A.</a:t>
            </a:r>
            <a:endParaRPr lang="en-GB" sz="1800" dirty="0">
              <a:effectLst/>
              <a:latin typeface="Calibri" panose="020F0502020204030204" pitchFamily="34" charset="0"/>
              <a:ea typeface="Times New Roman" panose="02020603050405020304" pitchFamily="18" charset="0"/>
              <a:cs typeface="Times New Roman" panose="02020603050405020304" pitchFamily="18" charset="0"/>
            </a:endParaRPr>
          </a:p>
          <a:p>
            <a:pPr>
              <a:lnSpc>
                <a:spcPct val="100000"/>
              </a:lnSpc>
            </a:pPr>
            <a:r>
              <a:rPr lang="en-GB" sz="1800" b="1" dirty="0">
                <a:effectLst/>
                <a:latin typeface="Calibri" panose="020F0502020204030204" pitchFamily="34" charset="0"/>
                <a:ea typeface="Times New Roman" panose="02020603050405020304" pitchFamily="18" charset="0"/>
                <a:cs typeface="Times New Roman" panose="02020603050405020304" pitchFamily="18" charset="0"/>
              </a:rPr>
              <a:t>Talkthru </a:t>
            </a:r>
            <a:r>
              <a:rPr lang="en-GB" sz="1800" b="1" dirty="0">
                <a:latin typeface="Calibri" panose="020F0502020204030204" pitchFamily="34" charset="0"/>
                <a:ea typeface="Times New Roman" panose="02020603050405020304" pitchFamily="18" charset="0"/>
                <a:cs typeface="Times New Roman" panose="02020603050405020304" pitchFamily="18" charset="0"/>
              </a:rPr>
              <a:t>B</a:t>
            </a:r>
            <a:r>
              <a:rPr lang="en-GB" sz="1800" dirty="0">
                <a:effectLst/>
                <a:latin typeface="Calibri" panose="020F0502020204030204" pitchFamily="34" charset="0"/>
                <a:ea typeface="Times New Roman" panose="02020603050405020304" pitchFamily="18" charset="0"/>
                <a:cs typeface="Times New Roman" panose="02020603050405020304" pitchFamily="18" charset="0"/>
              </a:rPr>
              <a:t> </a:t>
            </a:r>
          </a:p>
          <a:p>
            <a:pPr>
              <a:lnSpc>
                <a:spcPct val="100000"/>
              </a:lnSpc>
            </a:pPr>
            <a:r>
              <a:rPr lang="en-GB" sz="1800" dirty="0">
                <a:effectLst/>
                <a:latin typeface="Calibri" panose="020F0502020204030204" pitchFamily="34" charset="0"/>
                <a:ea typeface="Times New Roman" panose="02020603050405020304" pitchFamily="18" charset="0"/>
                <a:cs typeface="Times New Roman" panose="02020603050405020304" pitchFamily="18" charset="0"/>
              </a:rPr>
              <a:t>Talk us through an example of when you have planned ‘in lesson’ assessment and have responded based on information generated. </a:t>
            </a:r>
            <a:r>
              <a:rPr lang="en-GB" sz="1800" i="1" dirty="0">
                <a:effectLst/>
                <a:latin typeface="Calibri" panose="020F0502020204030204" pitchFamily="34" charset="0"/>
                <a:ea typeface="Times New Roman" panose="02020603050405020304" pitchFamily="18" charset="0"/>
                <a:cs typeface="Times New Roman" panose="02020603050405020304" pitchFamily="18" charset="0"/>
              </a:rPr>
              <a:t>(F4)</a:t>
            </a:r>
            <a:endParaRPr lang="en-GB" dirty="0"/>
          </a:p>
        </p:txBody>
      </p:sp>
      <p:sp>
        <p:nvSpPr>
          <p:cNvPr id="5" name="Text Placeholder 4">
            <a:extLst>
              <a:ext uri="{FF2B5EF4-FFF2-40B4-BE49-F238E27FC236}">
                <a16:creationId xmlns:a16="http://schemas.microsoft.com/office/drawing/2014/main" id="{F962942B-300C-46E1-9025-AE1702A6D086}"/>
              </a:ext>
            </a:extLst>
          </p:cNvPr>
          <p:cNvSpPr>
            <a:spLocks noGrp="1"/>
          </p:cNvSpPr>
          <p:nvPr>
            <p:ph type="body" sz="quarter" idx="16"/>
          </p:nvPr>
        </p:nvSpPr>
        <p:spPr/>
        <p:txBody>
          <a:bodyPr/>
          <a:lstStyle/>
          <a:p>
            <a:r>
              <a:rPr lang="en-GB" dirty="0"/>
              <a:t>Connecting planning and Assessment</a:t>
            </a:r>
          </a:p>
        </p:txBody>
      </p:sp>
      <p:sp>
        <p:nvSpPr>
          <p:cNvPr id="6" name="Text Placeholder 5">
            <a:extLst>
              <a:ext uri="{FF2B5EF4-FFF2-40B4-BE49-F238E27FC236}">
                <a16:creationId xmlns:a16="http://schemas.microsoft.com/office/drawing/2014/main" id="{AC1CF948-DC08-4F89-8D14-FD2046CCAA32}"/>
              </a:ext>
            </a:extLst>
          </p:cNvPr>
          <p:cNvSpPr>
            <a:spLocks noGrp="1"/>
          </p:cNvSpPr>
          <p:nvPr>
            <p:ph type="body" sz="quarter" idx="19"/>
          </p:nvPr>
        </p:nvSpPr>
        <p:spPr>
          <a:xfrm>
            <a:off x="9752069" y="195182"/>
            <a:ext cx="1725555" cy="558112"/>
          </a:xfrm>
        </p:spPr>
        <p:txBody>
          <a:bodyPr/>
          <a:lstStyle/>
          <a:p>
            <a:r>
              <a:rPr lang="en-GB" dirty="0"/>
              <a:t>17</a:t>
            </a:r>
            <a:r>
              <a:rPr lang="en-GB" baseline="30000" dirty="0"/>
              <a:t>th</a:t>
            </a:r>
            <a:r>
              <a:rPr lang="en-GB" dirty="0"/>
              <a:t> Nov</a:t>
            </a:r>
          </a:p>
        </p:txBody>
      </p:sp>
    </p:spTree>
    <p:extLst>
      <p:ext uri="{BB962C8B-B14F-4D97-AF65-F5344CB8AC3E}">
        <p14:creationId xmlns:p14="http://schemas.microsoft.com/office/powerpoint/2010/main" val="31304403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D8690E4C-22B4-4ECE-BF7D-C352AF7AF60C}"/>
              </a:ext>
            </a:extLst>
          </p:cNvPr>
          <p:cNvSpPr>
            <a:spLocks noGrp="1"/>
          </p:cNvSpPr>
          <p:nvPr>
            <p:ph type="body" sz="quarter" idx="16"/>
          </p:nvPr>
        </p:nvSpPr>
        <p:spPr/>
        <p:txBody>
          <a:bodyPr/>
          <a:lstStyle/>
          <a:p>
            <a:r>
              <a:rPr lang="en-GB" dirty="0"/>
              <a:t>Connecting planning and Assessment</a:t>
            </a:r>
          </a:p>
        </p:txBody>
      </p:sp>
      <p:sp>
        <p:nvSpPr>
          <p:cNvPr id="3" name="Text Placeholder 2">
            <a:extLst>
              <a:ext uri="{FF2B5EF4-FFF2-40B4-BE49-F238E27FC236}">
                <a16:creationId xmlns:a16="http://schemas.microsoft.com/office/drawing/2014/main" id="{F925FEB3-C709-49A0-9E9C-09EB3E79C413}"/>
              </a:ext>
            </a:extLst>
          </p:cNvPr>
          <p:cNvSpPr>
            <a:spLocks noGrp="1"/>
          </p:cNvSpPr>
          <p:nvPr>
            <p:ph type="body" sz="quarter" idx="14"/>
          </p:nvPr>
        </p:nvSpPr>
        <p:spPr/>
        <p:txBody>
          <a:bodyPr>
            <a:normAutofit/>
          </a:bodyPr>
          <a:lstStyle/>
          <a:p>
            <a:r>
              <a:rPr lang="en-GB" sz="1800" dirty="0">
                <a:effectLst/>
                <a:latin typeface="Calibri" panose="020F0502020204030204" pitchFamily="34" charset="0"/>
                <a:ea typeface="Times New Roman" panose="02020603050405020304" pitchFamily="18" charset="0"/>
              </a:rPr>
              <a:t>Reflect on planning and assessment, considering how to integrate these elements of teaching. The </a:t>
            </a:r>
            <a:r>
              <a:rPr lang="en-GB" sz="1800" dirty="0">
                <a:latin typeface="Calibri" panose="020F0502020204030204" pitchFamily="34" charset="0"/>
                <a:ea typeface="Times New Roman" panose="02020603050405020304" pitchFamily="18" charset="0"/>
              </a:rPr>
              <a:t>ITTECF</a:t>
            </a:r>
            <a:r>
              <a:rPr lang="en-GB" sz="1800" dirty="0">
                <a:effectLst/>
                <a:latin typeface="Calibri" panose="020F0502020204030204" pitchFamily="34" charset="0"/>
                <a:ea typeface="Times New Roman" panose="02020603050405020304" pitchFamily="18" charset="0"/>
              </a:rPr>
              <a:t> suggests that you can avoid common assessment pitfalls by planning formative assessment tasks linked to lesson objectives and think ahead about what would indicate understanding and that you can draw conclusions about what pupils have learned by looking at patterns of performance over a number of assessments </a:t>
            </a:r>
            <a:r>
              <a:rPr lang="en-GB" sz="1800" i="1" dirty="0">
                <a:effectLst/>
                <a:latin typeface="Calibri" panose="020F0502020204030204" pitchFamily="34" charset="0"/>
                <a:ea typeface="Times New Roman" panose="02020603050405020304" pitchFamily="18" charset="0"/>
              </a:rPr>
              <a:t>(D9, F4)</a:t>
            </a:r>
            <a:endParaRPr lang="en-GB" dirty="0"/>
          </a:p>
        </p:txBody>
      </p:sp>
      <p:sp>
        <p:nvSpPr>
          <p:cNvPr id="4" name="Text Placeholder 3">
            <a:extLst>
              <a:ext uri="{FF2B5EF4-FFF2-40B4-BE49-F238E27FC236}">
                <a16:creationId xmlns:a16="http://schemas.microsoft.com/office/drawing/2014/main" id="{FF877FF8-C39B-4F5C-9419-D3F8209693C4}"/>
              </a:ext>
            </a:extLst>
          </p:cNvPr>
          <p:cNvSpPr>
            <a:spLocks noGrp="1"/>
          </p:cNvSpPr>
          <p:nvPr>
            <p:ph type="body" sz="quarter" idx="17"/>
          </p:nvPr>
        </p:nvSpPr>
        <p:spPr/>
        <p:txBody>
          <a:bodyPr/>
          <a:lstStyle/>
          <a:p>
            <a:pPr marL="0" indent="0">
              <a:buNone/>
            </a:pPr>
            <a:r>
              <a:rPr lang="en-GB" sz="1400" dirty="0">
                <a:effectLst/>
                <a:latin typeface="Calibri" panose="020F0502020204030204" pitchFamily="34" charset="0"/>
                <a:ea typeface="Times New Roman" panose="02020603050405020304" pitchFamily="18" charset="0"/>
              </a:rPr>
              <a:t> </a:t>
            </a:r>
            <a:r>
              <a:rPr lang="en-GB" sz="1400" dirty="0">
                <a:effectLst/>
                <a:latin typeface="Calibri" panose="020F0502020204030204" pitchFamily="34" charset="0"/>
                <a:ea typeface="Times New Roman" panose="02020603050405020304" pitchFamily="18" charset="0"/>
                <a:cs typeface="Times New Roman" panose="02020603050405020304" pitchFamily="18" charset="0"/>
              </a:rPr>
              <a:t>In the weekly meeting: </a:t>
            </a:r>
          </a:p>
          <a:p>
            <a:r>
              <a:rPr lang="en-GB" sz="1400" dirty="0">
                <a:effectLst/>
                <a:latin typeface="Calibri" panose="020F0502020204030204" pitchFamily="34" charset="0"/>
                <a:ea typeface="Times New Roman" panose="02020603050405020304" pitchFamily="18" charset="0"/>
                <a:cs typeface="Times New Roman" panose="02020603050405020304" pitchFamily="18" charset="0"/>
              </a:rPr>
              <a:t>d</a:t>
            </a:r>
            <a:r>
              <a:rPr lang="en-GB" sz="1400" dirty="0">
                <a:effectLst/>
                <a:latin typeface="Calibri" panose="020F0502020204030204" pitchFamily="34" charset="0"/>
                <a:ea typeface="Times New Roman" panose="02020603050405020304" pitchFamily="18" charset="0"/>
              </a:rPr>
              <a:t>iscuss and analyse your planning and assessment</a:t>
            </a:r>
          </a:p>
          <a:p>
            <a:r>
              <a:rPr lang="en-GB" sz="1400" dirty="0">
                <a:effectLst/>
                <a:latin typeface="Calibri" panose="020F0502020204030204" pitchFamily="34" charset="0"/>
                <a:ea typeface="Times New Roman" panose="02020603050405020304" pitchFamily="18" charset="0"/>
              </a:rPr>
              <a:t>how the department uses summative assessments and their use in relation to classes taught. </a:t>
            </a:r>
          </a:p>
          <a:p>
            <a:pPr marL="0" indent="0">
              <a:buNone/>
            </a:pPr>
            <a:r>
              <a:rPr lang="en-GB" sz="1400" dirty="0">
                <a:effectLst/>
                <a:latin typeface="Calibri" panose="020F0502020204030204" pitchFamily="34" charset="0"/>
                <a:ea typeface="Times New Roman" panose="02020603050405020304" pitchFamily="18" charset="0"/>
              </a:rPr>
              <a:t>Also, please discuss the effectiveness of the student teacher’s planning in relation to linking learning objects with assessment opportunities, and action to take to have a positive impact on learning opportunities for pupils.</a:t>
            </a:r>
          </a:p>
          <a:p>
            <a:pPr marL="0" indent="0">
              <a:buNone/>
            </a:pPr>
            <a:r>
              <a:rPr lang="en-GB" dirty="0"/>
              <a:t>How are formative assessments linked to your departments summative assessments? </a:t>
            </a:r>
          </a:p>
        </p:txBody>
      </p:sp>
      <p:sp>
        <p:nvSpPr>
          <p:cNvPr id="5" name="Text Placeholder 4">
            <a:extLst>
              <a:ext uri="{FF2B5EF4-FFF2-40B4-BE49-F238E27FC236}">
                <a16:creationId xmlns:a16="http://schemas.microsoft.com/office/drawing/2014/main" id="{03478815-F104-47D0-9BD8-8A007F1F3CFA}"/>
              </a:ext>
            </a:extLst>
          </p:cNvPr>
          <p:cNvSpPr>
            <a:spLocks noGrp="1"/>
          </p:cNvSpPr>
          <p:nvPr>
            <p:ph type="body" sz="quarter" idx="18"/>
          </p:nvPr>
        </p:nvSpPr>
        <p:spPr/>
        <p:txBody>
          <a:bodyPr>
            <a:normAutofit fontScale="92500" lnSpcReduction="10000"/>
          </a:bodyPr>
          <a:lstStyle/>
          <a:p>
            <a:pPr algn="l">
              <a:lnSpc>
                <a:spcPct val="150000"/>
              </a:lnSpc>
            </a:pPr>
            <a:r>
              <a:rPr lang="en-GB" sz="1800" dirty="0">
                <a:effectLst/>
                <a:latin typeface="Calibri" panose="020F0502020204030204" pitchFamily="34" charset="0"/>
                <a:ea typeface="Times New Roman" panose="02020603050405020304" pitchFamily="18" charset="0"/>
                <a:cs typeface="Times New Roman" panose="02020603050405020304" pitchFamily="18" charset="0"/>
              </a:rPr>
              <a:t>Revisit or extend prior reading as appropriate.</a:t>
            </a:r>
          </a:p>
          <a:p>
            <a:pPr algn="just">
              <a:lnSpc>
                <a:spcPct val="150000"/>
              </a:lnSpc>
            </a:pPr>
            <a:r>
              <a:rPr lang="en-GB" sz="1800" dirty="0">
                <a:effectLst/>
                <a:latin typeface="Calibri" panose="020F0502020204030204" pitchFamily="34" charset="0"/>
                <a:ea typeface="Times New Roman" panose="02020603050405020304" pitchFamily="18" charset="0"/>
                <a:cs typeface="Times New Roman" panose="02020603050405020304" pitchFamily="18" charset="0"/>
              </a:rPr>
              <a:t>EEF guidance report on feedback (and their 6 recommendations).</a:t>
            </a:r>
          </a:p>
          <a:p>
            <a:r>
              <a:rPr lang="en-GB" sz="1800" u="sng" dirty="0">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hlinkClick r:id="rId2"/>
              </a:rPr>
              <a:t>https://educationendowmentfoundation.org.uk/education-evidence/guidance-reports/feedback</a:t>
            </a:r>
            <a:endParaRPr lang="en-GB" dirty="0"/>
          </a:p>
        </p:txBody>
      </p:sp>
      <p:sp>
        <p:nvSpPr>
          <p:cNvPr id="6" name="Text Placeholder 5">
            <a:extLst>
              <a:ext uri="{FF2B5EF4-FFF2-40B4-BE49-F238E27FC236}">
                <a16:creationId xmlns:a16="http://schemas.microsoft.com/office/drawing/2014/main" id="{C6B30E82-5316-428B-922F-99C762E4D9FB}"/>
              </a:ext>
            </a:extLst>
          </p:cNvPr>
          <p:cNvSpPr>
            <a:spLocks noGrp="1"/>
          </p:cNvSpPr>
          <p:nvPr>
            <p:ph type="body" sz="quarter" idx="19"/>
          </p:nvPr>
        </p:nvSpPr>
        <p:spPr>
          <a:xfrm>
            <a:off x="9752070" y="195182"/>
            <a:ext cx="1773180" cy="558112"/>
          </a:xfrm>
        </p:spPr>
        <p:txBody>
          <a:bodyPr/>
          <a:lstStyle/>
          <a:p>
            <a:r>
              <a:rPr lang="en-GB" dirty="0"/>
              <a:t>17</a:t>
            </a:r>
            <a:r>
              <a:rPr lang="en-GB" baseline="30000" dirty="0"/>
              <a:t>th</a:t>
            </a:r>
            <a:r>
              <a:rPr lang="en-GB" dirty="0"/>
              <a:t> Nov</a:t>
            </a:r>
          </a:p>
        </p:txBody>
      </p:sp>
    </p:spTree>
    <p:extLst>
      <p:ext uri="{BB962C8B-B14F-4D97-AF65-F5344CB8AC3E}">
        <p14:creationId xmlns:p14="http://schemas.microsoft.com/office/powerpoint/2010/main" val="340752307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66C6818C-04DA-4370-BDAA-3B45D34DA474}"/>
              </a:ext>
            </a:extLst>
          </p:cNvPr>
          <p:cNvSpPr>
            <a:spLocks noGrp="1"/>
          </p:cNvSpPr>
          <p:nvPr>
            <p:ph type="body" sz="quarter" idx="13"/>
          </p:nvPr>
        </p:nvSpPr>
        <p:spPr/>
        <p:txBody>
          <a:bodyPr/>
          <a:lstStyle/>
          <a:p>
            <a:pPr algn="l">
              <a:lnSpc>
                <a:spcPct val="100000"/>
              </a:lnSpc>
            </a:pPr>
            <a:r>
              <a:rPr lang="en-GB" sz="1800" b="1" dirty="0">
                <a:effectLst/>
                <a:latin typeface="Calibri" panose="020F0502020204030204" pitchFamily="34" charset="0"/>
                <a:ea typeface="Times New Roman" panose="02020603050405020304" pitchFamily="18" charset="0"/>
                <a:cs typeface="Times New Roman" panose="02020603050405020304" pitchFamily="18" charset="0"/>
              </a:rPr>
              <a:t>Focus of observation: High Expectations </a:t>
            </a:r>
            <a:endParaRPr lang="en-GB" sz="1800" dirty="0">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00000"/>
              </a:lnSpc>
            </a:pPr>
            <a:r>
              <a:rPr lang="en-GB" sz="1800" dirty="0">
                <a:effectLst/>
                <a:latin typeface="Calibri" panose="020F0502020204030204" pitchFamily="34" charset="0"/>
                <a:ea typeface="Times New Roman" panose="02020603050405020304" pitchFamily="18" charset="0"/>
                <a:cs typeface="Times New Roman" panose="02020603050405020304" pitchFamily="18" charset="0"/>
              </a:rPr>
              <a:t>If possible, and if appropriate, find out what different levels and type of support might be needed.  </a:t>
            </a:r>
          </a:p>
          <a:p>
            <a:pPr>
              <a:lnSpc>
                <a:spcPct val="100000"/>
              </a:lnSpc>
            </a:pPr>
            <a:r>
              <a:rPr lang="en-GB" sz="1800" dirty="0">
                <a:effectLst/>
                <a:latin typeface="Calibri" panose="020F0502020204030204" pitchFamily="34" charset="0"/>
                <a:ea typeface="Times New Roman" panose="02020603050405020304" pitchFamily="18" charset="0"/>
                <a:cs typeface="Times New Roman" panose="02020603050405020304" pitchFamily="18" charset="0"/>
              </a:rPr>
              <a:t>How has the teacher adapted the lesson, whilst maintaining high expectations for all, so that all pupils have the opportunity to engage with the learning intentions?</a:t>
            </a:r>
            <a:endParaRPr lang="en-GB" dirty="0"/>
          </a:p>
        </p:txBody>
      </p:sp>
      <p:sp>
        <p:nvSpPr>
          <p:cNvPr id="3" name="Text Placeholder 2">
            <a:extLst>
              <a:ext uri="{FF2B5EF4-FFF2-40B4-BE49-F238E27FC236}">
                <a16:creationId xmlns:a16="http://schemas.microsoft.com/office/drawing/2014/main" id="{8EC7B0F1-DF46-4EF7-BD79-8B48A1292273}"/>
              </a:ext>
            </a:extLst>
          </p:cNvPr>
          <p:cNvSpPr>
            <a:spLocks noGrp="1"/>
          </p:cNvSpPr>
          <p:nvPr>
            <p:ph type="body" sz="quarter" idx="14"/>
          </p:nvPr>
        </p:nvSpPr>
        <p:spPr/>
        <p:txBody>
          <a:bodyPr/>
          <a:lstStyle/>
          <a:p>
            <a:pPr marL="111125" indent="-111125" algn="l">
              <a:lnSpc>
                <a:spcPct val="100000"/>
              </a:lnSpc>
            </a:pPr>
            <a:r>
              <a:rPr lang="en-GB" sz="1800" dirty="0">
                <a:effectLst/>
                <a:latin typeface="Calibri" panose="020F0502020204030204" pitchFamily="34" charset="0"/>
                <a:ea typeface="Times New Roman" panose="02020603050405020304" pitchFamily="18" charset="0"/>
                <a:cs typeface="Times New Roman" panose="02020603050405020304" pitchFamily="18" charset="0"/>
              </a:rPr>
              <a:t>What types of barriers exist that make it more difficult for some pupils to access the curriculum that others</a:t>
            </a:r>
          </a:p>
          <a:p>
            <a:pPr marL="111125" indent="-111125" algn="l">
              <a:lnSpc>
                <a:spcPct val="100000"/>
              </a:lnSpc>
            </a:pPr>
            <a:r>
              <a:rPr lang="en-GB" sz="1800" dirty="0">
                <a:effectLst/>
                <a:latin typeface="Calibri" panose="020F0502020204030204" pitchFamily="34" charset="0"/>
                <a:ea typeface="Times New Roman" panose="02020603050405020304" pitchFamily="18" charset="0"/>
                <a:cs typeface="Times New Roman" panose="02020603050405020304" pitchFamily="18" charset="0"/>
              </a:rPr>
              <a:t>• What role can teachers’ expectations play in limiting some pupils’ access to the full curriculum</a:t>
            </a:r>
          </a:p>
          <a:p>
            <a:pPr>
              <a:lnSpc>
                <a:spcPct val="100000"/>
              </a:lnSpc>
            </a:pPr>
            <a:r>
              <a:rPr lang="en-GB" sz="1800" dirty="0">
                <a:effectLst/>
                <a:latin typeface="Calibri" panose="020F0502020204030204" pitchFamily="34" charset="0"/>
                <a:ea typeface="Times New Roman" panose="02020603050405020304" pitchFamily="18" charset="0"/>
                <a:cs typeface="Times New Roman" panose="02020603050405020304" pitchFamily="18" charset="0"/>
              </a:rPr>
              <a:t>• What additional or adapted support have you provided for pupils, and how did you make those decisions. </a:t>
            </a:r>
            <a:r>
              <a:rPr lang="en-GB" sz="1800" i="1" dirty="0">
                <a:effectLst/>
                <a:latin typeface="Calibri" panose="020F0502020204030204" pitchFamily="34" charset="0"/>
                <a:ea typeface="Times New Roman" panose="02020603050405020304" pitchFamily="18" charset="0"/>
                <a:cs typeface="Times New Roman" panose="02020603050405020304" pitchFamily="18" charset="0"/>
              </a:rPr>
              <a:t>(D17)</a:t>
            </a:r>
            <a:endParaRPr lang="en-GB" dirty="0"/>
          </a:p>
        </p:txBody>
      </p:sp>
      <p:sp>
        <p:nvSpPr>
          <p:cNvPr id="4" name="Text Placeholder 3">
            <a:extLst>
              <a:ext uri="{FF2B5EF4-FFF2-40B4-BE49-F238E27FC236}">
                <a16:creationId xmlns:a16="http://schemas.microsoft.com/office/drawing/2014/main" id="{FFF3F015-70B9-4BBB-B329-27CB15820CDB}"/>
              </a:ext>
            </a:extLst>
          </p:cNvPr>
          <p:cNvSpPr>
            <a:spLocks noGrp="1"/>
          </p:cNvSpPr>
          <p:nvPr>
            <p:ph type="body" sz="quarter" idx="15"/>
          </p:nvPr>
        </p:nvSpPr>
        <p:spPr/>
        <p:txBody>
          <a:bodyPr/>
          <a:lstStyle/>
          <a:p>
            <a:r>
              <a:rPr lang="en-GB" sz="1800" b="1" dirty="0">
                <a:effectLst/>
                <a:latin typeface="Calibri" panose="020F0502020204030204" pitchFamily="34" charset="0"/>
                <a:ea typeface="Times New Roman" panose="02020603050405020304" pitchFamily="18" charset="0"/>
                <a:cs typeface="Times New Roman" panose="02020603050405020304" pitchFamily="18" charset="0"/>
              </a:rPr>
              <a:t>Talkthru: </a:t>
            </a:r>
            <a:r>
              <a:rPr lang="en-GB" sz="1800" dirty="0">
                <a:effectLst/>
                <a:latin typeface="Calibri" panose="020F0502020204030204" pitchFamily="34" charset="0"/>
                <a:ea typeface="Times New Roman" panose="02020603050405020304" pitchFamily="18" charset="0"/>
                <a:cs typeface="Times New Roman" panose="02020603050405020304" pitchFamily="18" charset="0"/>
              </a:rPr>
              <a:t>Talk us through what you have done to find out about, and understand, what different types of support some students in your classes might need. How have you sought to adapt lessons accordingly. </a:t>
            </a:r>
            <a:r>
              <a:rPr lang="en-GB" sz="1800" i="1" dirty="0">
                <a:effectLst/>
                <a:latin typeface="Calibri" panose="020F0502020204030204" pitchFamily="34" charset="0"/>
                <a:ea typeface="Times New Roman" panose="02020603050405020304" pitchFamily="18" charset="0"/>
                <a:cs typeface="Times New Roman" panose="02020603050405020304" pitchFamily="18" charset="0"/>
              </a:rPr>
              <a:t>(D12,D17)</a:t>
            </a:r>
            <a:endParaRPr lang="en-GB" dirty="0"/>
          </a:p>
        </p:txBody>
      </p:sp>
      <p:sp>
        <p:nvSpPr>
          <p:cNvPr id="5" name="Text Placeholder 4">
            <a:extLst>
              <a:ext uri="{FF2B5EF4-FFF2-40B4-BE49-F238E27FC236}">
                <a16:creationId xmlns:a16="http://schemas.microsoft.com/office/drawing/2014/main" id="{26133D5C-1DCF-4DB6-B979-FE0E2A6EA8C4}"/>
              </a:ext>
            </a:extLst>
          </p:cNvPr>
          <p:cNvSpPr>
            <a:spLocks noGrp="1"/>
          </p:cNvSpPr>
          <p:nvPr>
            <p:ph type="body" sz="quarter" idx="16"/>
          </p:nvPr>
        </p:nvSpPr>
        <p:spPr/>
        <p:txBody>
          <a:bodyPr/>
          <a:lstStyle/>
          <a:p>
            <a:r>
              <a:rPr lang="en-GB" dirty="0"/>
              <a:t>Adaptive Teaching</a:t>
            </a:r>
          </a:p>
        </p:txBody>
      </p:sp>
      <p:sp>
        <p:nvSpPr>
          <p:cNvPr id="6" name="Text Placeholder 5">
            <a:extLst>
              <a:ext uri="{FF2B5EF4-FFF2-40B4-BE49-F238E27FC236}">
                <a16:creationId xmlns:a16="http://schemas.microsoft.com/office/drawing/2014/main" id="{0E0D51F9-4EC9-4BA3-844F-13A7F3949E87}"/>
              </a:ext>
            </a:extLst>
          </p:cNvPr>
          <p:cNvSpPr>
            <a:spLocks noGrp="1"/>
          </p:cNvSpPr>
          <p:nvPr>
            <p:ph type="body" sz="quarter" idx="19"/>
          </p:nvPr>
        </p:nvSpPr>
        <p:spPr>
          <a:xfrm>
            <a:off x="9752070" y="195182"/>
            <a:ext cx="1773180" cy="558112"/>
          </a:xfrm>
        </p:spPr>
        <p:txBody>
          <a:bodyPr/>
          <a:lstStyle/>
          <a:p>
            <a:r>
              <a:rPr lang="en-GB" dirty="0"/>
              <a:t>24</a:t>
            </a:r>
            <a:r>
              <a:rPr lang="en-GB" baseline="30000" dirty="0"/>
              <a:t>th</a:t>
            </a:r>
            <a:r>
              <a:rPr lang="en-GB" dirty="0"/>
              <a:t> Nov</a:t>
            </a:r>
          </a:p>
        </p:txBody>
      </p:sp>
    </p:spTree>
    <p:extLst>
      <p:ext uri="{BB962C8B-B14F-4D97-AF65-F5344CB8AC3E}">
        <p14:creationId xmlns:p14="http://schemas.microsoft.com/office/powerpoint/2010/main" val="60637837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70457266-5D50-45DB-BB54-09610EB80CA8}"/>
              </a:ext>
            </a:extLst>
          </p:cNvPr>
          <p:cNvSpPr>
            <a:spLocks noGrp="1"/>
          </p:cNvSpPr>
          <p:nvPr>
            <p:ph type="body" sz="quarter" idx="16"/>
          </p:nvPr>
        </p:nvSpPr>
        <p:spPr/>
        <p:txBody>
          <a:bodyPr/>
          <a:lstStyle/>
          <a:p>
            <a:r>
              <a:rPr lang="en-GB" dirty="0"/>
              <a:t>Adaptive Teaching</a:t>
            </a:r>
          </a:p>
        </p:txBody>
      </p:sp>
      <p:sp>
        <p:nvSpPr>
          <p:cNvPr id="3" name="Text Placeholder 2">
            <a:extLst>
              <a:ext uri="{FF2B5EF4-FFF2-40B4-BE49-F238E27FC236}">
                <a16:creationId xmlns:a16="http://schemas.microsoft.com/office/drawing/2014/main" id="{A5E8E332-2A33-4546-8F11-0B281FBA2F21}"/>
              </a:ext>
            </a:extLst>
          </p:cNvPr>
          <p:cNvSpPr>
            <a:spLocks noGrp="1"/>
          </p:cNvSpPr>
          <p:nvPr>
            <p:ph type="body" sz="quarter" idx="14"/>
          </p:nvPr>
        </p:nvSpPr>
        <p:spPr/>
        <p:txBody>
          <a:bodyPr>
            <a:normAutofit fontScale="77500" lnSpcReduction="20000"/>
          </a:bodyPr>
          <a:lstStyle/>
          <a:p>
            <a:pPr algn="just">
              <a:lnSpc>
                <a:spcPct val="120000"/>
              </a:lnSpc>
            </a:pPr>
            <a:r>
              <a:rPr lang="en-GB" sz="1800" dirty="0">
                <a:effectLst/>
                <a:latin typeface="Calibri" panose="020F0502020204030204" pitchFamily="34" charset="0"/>
                <a:ea typeface="Times New Roman" panose="02020603050405020304" pitchFamily="18" charset="0"/>
                <a:cs typeface="Calibri" panose="020F0502020204030204" pitchFamily="34" charset="0"/>
              </a:rPr>
              <a:t>Next week, reflect on adapted planning and teaching strategies, such as questioning and dialogue and consider whether planning supports all the pupils in each class. If there are some gaps, who can you talk to and what can you do to ensure your teaching is more inclusive? The ITTECF states that pupils are likely to learn at different rates, have different levels of prior knowledge, require different levels and types of support, and will benefit from teachers who seek to understand these differences at the start of a topic or lesson. For some pupils, such as those with SEND, there may be specific school information that you could draw on, but for other pupils the situation might be less clear. For example, social exclusion by peers can make it difficult for pupils to engage in lessons. In your weekly meeting review how you have been able to adapt your lessons. </a:t>
            </a:r>
            <a:endParaRPr lang="en-GB" sz="1800" dirty="0">
              <a:effectLst/>
              <a:latin typeface="Calibri" panose="020F0502020204030204" pitchFamily="34" charset="0"/>
              <a:ea typeface="Times New Roman" panose="02020603050405020304" pitchFamily="18" charset="0"/>
              <a:cs typeface="Times New Roman" panose="02020603050405020304" pitchFamily="18" charset="0"/>
            </a:endParaRPr>
          </a:p>
          <a:p>
            <a:pPr>
              <a:lnSpc>
                <a:spcPct val="120000"/>
              </a:lnSpc>
            </a:pPr>
            <a:r>
              <a:rPr lang="en-GB" sz="1800" dirty="0">
                <a:effectLst/>
                <a:latin typeface="Calibri" panose="020F0502020204030204" pitchFamily="34" charset="0"/>
                <a:ea typeface="Times New Roman" panose="02020603050405020304" pitchFamily="18" charset="0"/>
              </a:rPr>
              <a:t>During the week share some of the strategies used to understand these differences and the support provided for students who make progress at different rates. Please arrange a weekly observation that would allow the student teacher to consider how a lesson might be adapted to provide different levels and types of support. </a:t>
            </a:r>
            <a:r>
              <a:rPr lang="en-GB" sz="1800" i="1" dirty="0">
                <a:effectLst/>
                <a:latin typeface="Calibri" panose="020F0502020204030204" pitchFamily="34" charset="0"/>
                <a:ea typeface="Times New Roman" panose="02020603050405020304" pitchFamily="18" charset="0"/>
              </a:rPr>
              <a:t>(D17 )</a:t>
            </a:r>
            <a:endParaRPr lang="en-GB" dirty="0"/>
          </a:p>
        </p:txBody>
      </p:sp>
      <p:sp>
        <p:nvSpPr>
          <p:cNvPr id="4" name="Text Placeholder 3">
            <a:extLst>
              <a:ext uri="{FF2B5EF4-FFF2-40B4-BE49-F238E27FC236}">
                <a16:creationId xmlns:a16="http://schemas.microsoft.com/office/drawing/2014/main" id="{66CF7315-5CC9-4ACE-8A1D-EC60D713A318}"/>
              </a:ext>
            </a:extLst>
          </p:cNvPr>
          <p:cNvSpPr>
            <a:spLocks noGrp="1"/>
          </p:cNvSpPr>
          <p:nvPr>
            <p:ph type="body" sz="quarter" idx="17"/>
          </p:nvPr>
        </p:nvSpPr>
        <p:spPr/>
        <p:txBody>
          <a:bodyPr/>
          <a:lstStyle/>
          <a:p>
            <a:r>
              <a:rPr lang="en-GB" dirty="0"/>
              <a:t>Discuss a lesson that you will be teaching this week. What different levels of support will students need? How do you know what are the different levels of support they will need? </a:t>
            </a:r>
          </a:p>
          <a:p>
            <a:r>
              <a:rPr lang="en-GB" dirty="0"/>
              <a:t>In your observation what strategies did you see that show how the teacher adapted their teaching for different levels of types and support?</a:t>
            </a:r>
          </a:p>
          <a:p>
            <a:r>
              <a:rPr lang="en-GB" dirty="0"/>
              <a:t>How can student teachers get support in making their teaching more inclusive? </a:t>
            </a:r>
          </a:p>
          <a:p>
            <a:r>
              <a:rPr lang="en-GB" dirty="0"/>
              <a:t>You may discuss specific students they will be teaching and what needs they might have. </a:t>
            </a:r>
          </a:p>
        </p:txBody>
      </p:sp>
      <p:sp>
        <p:nvSpPr>
          <p:cNvPr id="5" name="Text Placeholder 4">
            <a:extLst>
              <a:ext uri="{FF2B5EF4-FFF2-40B4-BE49-F238E27FC236}">
                <a16:creationId xmlns:a16="http://schemas.microsoft.com/office/drawing/2014/main" id="{7E188B4D-468B-4A1D-81F5-3D357C56B321}"/>
              </a:ext>
            </a:extLst>
          </p:cNvPr>
          <p:cNvSpPr>
            <a:spLocks noGrp="1"/>
          </p:cNvSpPr>
          <p:nvPr>
            <p:ph type="body" sz="quarter" idx="18"/>
          </p:nvPr>
        </p:nvSpPr>
        <p:spPr/>
        <p:txBody>
          <a:bodyPr/>
          <a:lstStyle/>
          <a:p>
            <a:pPr algn="l">
              <a:lnSpc>
                <a:spcPct val="150000"/>
              </a:lnSpc>
            </a:pPr>
            <a:r>
              <a:rPr lang="en-GB" sz="1800" dirty="0">
                <a:effectLst/>
                <a:latin typeface="Calibri" panose="020F0502020204030204" pitchFamily="34" charset="0"/>
                <a:ea typeface="Times New Roman" panose="02020603050405020304" pitchFamily="18" charset="0"/>
                <a:cs typeface="Times New Roman" panose="02020603050405020304" pitchFamily="18" charset="0"/>
              </a:rPr>
              <a:t>EEF guidance report on special education needs in mainstream schools (and their five recommendations)</a:t>
            </a:r>
          </a:p>
          <a:p>
            <a:r>
              <a:rPr lang="en-GB" sz="1800" u="sng" dirty="0">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hlinkClick r:id="rId2"/>
              </a:rPr>
              <a:t>https://educationendowmentfoundation.org.uk/education-evidence/guidance-reports/send</a:t>
            </a:r>
            <a:r>
              <a:rPr lang="en-GB" sz="1800" dirty="0">
                <a:effectLst/>
                <a:latin typeface="Calibri" panose="020F0502020204030204" pitchFamily="34" charset="0"/>
                <a:ea typeface="Times New Roman" panose="02020603050405020304" pitchFamily="18" charset="0"/>
                <a:cs typeface="Times New Roman" panose="02020603050405020304" pitchFamily="18" charset="0"/>
              </a:rPr>
              <a:t> </a:t>
            </a:r>
            <a:endParaRPr lang="en-GB" dirty="0"/>
          </a:p>
        </p:txBody>
      </p:sp>
      <p:sp>
        <p:nvSpPr>
          <p:cNvPr id="6" name="Text Placeholder 5">
            <a:extLst>
              <a:ext uri="{FF2B5EF4-FFF2-40B4-BE49-F238E27FC236}">
                <a16:creationId xmlns:a16="http://schemas.microsoft.com/office/drawing/2014/main" id="{1C378357-2610-426B-9CBB-1727E317F029}"/>
              </a:ext>
            </a:extLst>
          </p:cNvPr>
          <p:cNvSpPr>
            <a:spLocks noGrp="1"/>
          </p:cNvSpPr>
          <p:nvPr>
            <p:ph type="body" sz="quarter" idx="19"/>
          </p:nvPr>
        </p:nvSpPr>
        <p:spPr>
          <a:xfrm>
            <a:off x="9752069" y="195182"/>
            <a:ext cx="1744605" cy="558112"/>
          </a:xfrm>
        </p:spPr>
        <p:txBody>
          <a:bodyPr/>
          <a:lstStyle/>
          <a:p>
            <a:r>
              <a:rPr lang="en-GB" dirty="0"/>
              <a:t>24</a:t>
            </a:r>
            <a:r>
              <a:rPr lang="en-GB" baseline="30000" dirty="0"/>
              <a:t>th</a:t>
            </a:r>
            <a:r>
              <a:rPr lang="en-GB" dirty="0"/>
              <a:t> Nov</a:t>
            </a:r>
          </a:p>
        </p:txBody>
      </p:sp>
    </p:spTree>
    <p:extLst>
      <p:ext uri="{BB962C8B-B14F-4D97-AF65-F5344CB8AC3E}">
        <p14:creationId xmlns:p14="http://schemas.microsoft.com/office/powerpoint/2010/main" val="342676079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53CA4CB8-733A-4B48-9862-ACE10FA67965}"/>
              </a:ext>
            </a:extLst>
          </p:cNvPr>
          <p:cNvSpPr>
            <a:spLocks noGrp="1"/>
          </p:cNvSpPr>
          <p:nvPr>
            <p:ph type="body" sz="quarter" idx="13"/>
          </p:nvPr>
        </p:nvSpPr>
        <p:spPr/>
        <p:txBody>
          <a:bodyPr>
            <a:normAutofit fontScale="85000" lnSpcReduction="20000"/>
          </a:bodyPr>
          <a:lstStyle/>
          <a:p>
            <a:pPr algn="l">
              <a:lnSpc>
                <a:spcPct val="150000"/>
              </a:lnSpc>
            </a:pPr>
            <a:r>
              <a:rPr lang="en-GB" sz="1800" b="1" dirty="0">
                <a:effectLst/>
                <a:latin typeface="Calibri" panose="020F0502020204030204" pitchFamily="34" charset="0"/>
                <a:ea typeface="Times New Roman" panose="02020603050405020304" pitchFamily="18" charset="0"/>
                <a:cs typeface="Times New Roman" panose="02020603050405020304" pitchFamily="18" charset="0"/>
              </a:rPr>
              <a:t>Focus of observation: </a:t>
            </a:r>
            <a:r>
              <a:rPr lang="en-GB" sz="1800" dirty="0">
                <a:effectLst/>
                <a:latin typeface="Calibri" panose="020F0502020204030204" pitchFamily="34" charset="0"/>
                <a:ea typeface="Times New Roman" panose="02020603050405020304" pitchFamily="18" charset="0"/>
                <a:cs typeface="Times New Roman" panose="02020603050405020304" pitchFamily="18" charset="0"/>
              </a:rPr>
              <a:t>good examples and models.</a:t>
            </a:r>
          </a:p>
          <a:p>
            <a:pPr algn="l">
              <a:lnSpc>
                <a:spcPct val="150000"/>
              </a:lnSpc>
            </a:pPr>
            <a:r>
              <a:rPr lang="en-GB" sz="1800" dirty="0">
                <a:effectLst/>
                <a:latin typeface="Calibri" panose="020F0502020204030204" pitchFamily="34" charset="0"/>
                <a:ea typeface="Times New Roman" panose="02020603050405020304" pitchFamily="18" charset="0"/>
                <a:cs typeface="Times New Roman" panose="02020603050405020304" pitchFamily="18" charset="0"/>
              </a:rPr>
              <a:t>Gaining access to key concepts, ideas and principles of a subject is often far from straight forward, with examples and models offering a ‘way in’ to more complex, interconnected or abstract notions. So:</a:t>
            </a:r>
          </a:p>
          <a:p>
            <a:pPr marL="484505" indent="-285750" algn="l">
              <a:lnSpc>
                <a:spcPct val="150000"/>
              </a:lnSpc>
              <a:buFont typeface="Arial" panose="020B0604020202020204" pitchFamily="34" charset="0"/>
              <a:buChar char="•"/>
            </a:pPr>
            <a:r>
              <a:rPr lang="en-GB" sz="1800" dirty="0">
                <a:effectLst/>
                <a:latin typeface="Calibri" panose="020F0502020204030204" pitchFamily="34" charset="0"/>
                <a:ea typeface="Times New Roman" panose="02020603050405020304" pitchFamily="18" charset="0"/>
                <a:cs typeface="Times New Roman" panose="02020603050405020304" pitchFamily="18" charset="0"/>
              </a:rPr>
              <a:t>What examples and models were used in the lesson?</a:t>
            </a:r>
          </a:p>
          <a:p>
            <a:pPr marL="484505" indent="-285750" algn="l">
              <a:lnSpc>
                <a:spcPct val="150000"/>
              </a:lnSpc>
              <a:buFont typeface="Arial" panose="020B0604020202020204" pitchFamily="34" charset="0"/>
              <a:buChar char="•"/>
            </a:pPr>
            <a:r>
              <a:rPr lang="en-GB" sz="1800" dirty="0">
                <a:effectLst/>
                <a:latin typeface="Calibri" panose="020F0502020204030204" pitchFamily="34" charset="0"/>
                <a:ea typeface="Times New Roman" panose="02020603050405020304" pitchFamily="18" charset="0"/>
                <a:cs typeface="Times New Roman" panose="02020603050405020304" pitchFamily="18" charset="0"/>
              </a:rPr>
              <a:t>How were these related to the lesson objective/key ideas?</a:t>
            </a:r>
          </a:p>
          <a:p>
            <a:pPr marL="484505" indent="-285750" algn="l">
              <a:lnSpc>
                <a:spcPct val="150000"/>
              </a:lnSpc>
              <a:buFont typeface="Arial" panose="020B0604020202020204" pitchFamily="34" charset="0"/>
              <a:buChar char="•"/>
            </a:pPr>
            <a:r>
              <a:rPr lang="en-GB" sz="1800" dirty="0">
                <a:effectLst/>
                <a:latin typeface="Calibri" panose="020F0502020204030204" pitchFamily="34" charset="0"/>
                <a:ea typeface="Times New Roman" panose="02020603050405020304" pitchFamily="18" charset="0"/>
                <a:cs typeface="Times New Roman" panose="02020603050405020304" pitchFamily="18" charset="0"/>
              </a:rPr>
              <a:t>Did the examples/models have any limitations?</a:t>
            </a:r>
          </a:p>
          <a:p>
            <a:r>
              <a:rPr lang="en-GB" sz="1800" i="1" dirty="0">
                <a:effectLst/>
                <a:latin typeface="Calibri" panose="020F0502020204030204" pitchFamily="34" charset="0"/>
                <a:ea typeface="Times New Roman" panose="02020603050405020304" pitchFamily="18" charset="0"/>
                <a:cs typeface="Times New Roman" panose="02020603050405020304" pitchFamily="18" charset="0"/>
              </a:rPr>
              <a:t>(E4)</a:t>
            </a:r>
            <a:endParaRPr lang="en-GB" dirty="0"/>
          </a:p>
        </p:txBody>
      </p:sp>
      <p:sp>
        <p:nvSpPr>
          <p:cNvPr id="3" name="Text Placeholder 2">
            <a:extLst>
              <a:ext uri="{FF2B5EF4-FFF2-40B4-BE49-F238E27FC236}">
                <a16:creationId xmlns:a16="http://schemas.microsoft.com/office/drawing/2014/main" id="{2C2CFD6A-0A4A-4986-AE50-755E72950754}"/>
              </a:ext>
            </a:extLst>
          </p:cNvPr>
          <p:cNvSpPr>
            <a:spLocks noGrp="1"/>
          </p:cNvSpPr>
          <p:nvPr>
            <p:ph type="body" sz="quarter" idx="14"/>
          </p:nvPr>
        </p:nvSpPr>
        <p:spPr/>
        <p:txBody>
          <a:bodyPr>
            <a:normAutofit fontScale="70000" lnSpcReduction="20000"/>
          </a:bodyPr>
          <a:lstStyle/>
          <a:p>
            <a:pPr marL="19050" indent="-1905" algn="l">
              <a:lnSpc>
                <a:spcPct val="120000"/>
              </a:lnSpc>
            </a:pPr>
            <a:r>
              <a:rPr lang="en-GB" sz="1800" dirty="0">
                <a:effectLst/>
                <a:latin typeface="Calibri" panose="020F0502020204030204" pitchFamily="34" charset="0"/>
                <a:ea typeface="Times New Roman" panose="02020603050405020304" pitchFamily="18" charset="0"/>
                <a:cs typeface="Times New Roman" panose="02020603050405020304" pitchFamily="18" charset="0"/>
              </a:rPr>
              <a:t>The role of subject knowledge, pedagogical content knowledge and curriculum knowledge is widely discussed (with other terminology and categorisations used). By drawing on particular examples, consider:</a:t>
            </a:r>
          </a:p>
          <a:p>
            <a:pPr marL="19050" indent="-1905" algn="l">
              <a:lnSpc>
                <a:spcPct val="120000"/>
              </a:lnSpc>
            </a:pPr>
            <a:r>
              <a:rPr lang="en-GB" sz="1800" dirty="0">
                <a:effectLst/>
                <a:latin typeface="Calibri" panose="020F0502020204030204" pitchFamily="34" charset="0"/>
                <a:ea typeface="Times New Roman" panose="02020603050405020304" pitchFamily="18" charset="0"/>
                <a:cs typeface="Times New Roman" panose="02020603050405020304" pitchFamily="18" charset="0"/>
              </a:rPr>
              <a:t>• Have there been occasions when your good subject knowledge did not appear to translate into sound pedagogical knowledge – what happened and why?</a:t>
            </a:r>
            <a:r>
              <a:rPr lang="en-GB" sz="1800" i="1" dirty="0">
                <a:effectLst/>
                <a:latin typeface="Calibri" panose="020F0502020204030204" pitchFamily="34" charset="0"/>
                <a:ea typeface="Times New Roman" panose="02020603050405020304" pitchFamily="18" charset="0"/>
                <a:cs typeface="Times New Roman" panose="02020603050405020304" pitchFamily="18" charset="0"/>
              </a:rPr>
              <a:t> (E2)</a:t>
            </a:r>
            <a:endParaRPr lang="en-GB" sz="1800" dirty="0">
              <a:effectLst/>
              <a:latin typeface="Calibri" panose="020F0502020204030204" pitchFamily="34" charset="0"/>
              <a:ea typeface="Times New Roman" panose="02020603050405020304" pitchFamily="18" charset="0"/>
              <a:cs typeface="Times New Roman" panose="02020603050405020304" pitchFamily="18" charset="0"/>
            </a:endParaRPr>
          </a:p>
          <a:p>
            <a:pPr marL="19050" indent="-1905" algn="l">
              <a:lnSpc>
                <a:spcPct val="120000"/>
              </a:lnSpc>
            </a:pPr>
            <a:r>
              <a:rPr lang="en-GB" sz="1800" dirty="0">
                <a:effectLst/>
                <a:latin typeface="Calibri" panose="020F0502020204030204" pitchFamily="34" charset="0"/>
                <a:ea typeface="Times New Roman" panose="02020603050405020304" pitchFamily="18" charset="0"/>
                <a:cs typeface="Times New Roman" panose="02020603050405020304" pitchFamily="18" charset="0"/>
              </a:rPr>
              <a:t>• It is possible to fall into the trap of planning activities for pupils to complete without thinking through how the activity relates to essential concepts, knowledge, skills and principles of the subject. Review a few recent classroom activities and consider how well articulated these key ideas are in your planning. Do you have evidence of pupil engagement with the tasks led to them ‘thinking hard’ about those key ideas? </a:t>
            </a:r>
            <a:r>
              <a:rPr lang="en-GB" sz="1800" i="1" dirty="0">
                <a:effectLst/>
                <a:latin typeface="Calibri" panose="020F0502020204030204" pitchFamily="34" charset="0"/>
                <a:ea typeface="Times New Roman" panose="02020603050405020304" pitchFamily="18" charset="0"/>
                <a:cs typeface="Times New Roman" panose="02020603050405020304" pitchFamily="18" charset="0"/>
              </a:rPr>
              <a:t>(E4)</a:t>
            </a:r>
            <a:endParaRPr lang="en-GB" sz="1800" dirty="0">
              <a:effectLst/>
              <a:latin typeface="Calibri" panose="020F0502020204030204" pitchFamily="34" charset="0"/>
              <a:ea typeface="Times New Roman" panose="02020603050405020304" pitchFamily="18" charset="0"/>
              <a:cs typeface="Times New Roman" panose="02020603050405020304" pitchFamily="18" charset="0"/>
            </a:endParaRPr>
          </a:p>
          <a:p>
            <a:pPr>
              <a:lnSpc>
                <a:spcPct val="120000"/>
              </a:lnSpc>
            </a:pPr>
            <a:r>
              <a:rPr lang="en-GB" sz="1800" dirty="0">
                <a:effectLst/>
                <a:latin typeface="Calibri" panose="020F0502020204030204" pitchFamily="34" charset="0"/>
                <a:ea typeface="Times New Roman" panose="02020603050405020304" pitchFamily="18" charset="0"/>
                <a:cs typeface="Times New Roman" panose="02020603050405020304" pitchFamily="18" charset="0"/>
              </a:rPr>
              <a:t>• Supporting pupils to build increasing complex coherent mental model of our subject requires time and careful sequencing. Do you think your sequencing of lessons provided this support? </a:t>
            </a:r>
            <a:r>
              <a:rPr lang="en-GB" sz="1800" i="1" dirty="0">
                <a:effectLst/>
                <a:latin typeface="Calibri" panose="020F0502020204030204" pitchFamily="34" charset="0"/>
                <a:ea typeface="Times New Roman" panose="02020603050405020304" pitchFamily="18" charset="0"/>
                <a:cs typeface="Times New Roman" panose="02020603050405020304" pitchFamily="18" charset="0"/>
              </a:rPr>
              <a:t>(E4)</a:t>
            </a:r>
            <a:endParaRPr lang="en-GB" dirty="0"/>
          </a:p>
        </p:txBody>
      </p:sp>
      <p:sp>
        <p:nvSpPr>
          <p:cNvPr id="4" name="Text Placeholder 3">
            <a:extLst>
              <a:ext uri="{FF2B5EF4-FFF2-40B4-BE49-F238E27FC236}">
                <a16:creationId xmlns:a16="http://schemas.microsoft.com/office/drawing/2014/main" id="{E710D25D-E0C7-4E2C-AC21-18C0875245D9}"/>
              </a:ext>
            </a:extLst>
          </p:cNvPr>
          <p:cNvSpPr>
            <a:spLocks noGrp="1"/>
          </p:cNvSpPr>
          <p:nvPr>
            <p:ph type="body" sz="quarter" idx="15"/>
          </p:nvPr>
        </p:nvSpPr>
        <p:spPr/>
        <p:txBody>
          <a:bodyPr/>
          <a:lstStyle/>
          <a:p>
            <a:pPr algn="l">
              <a:lnSpc>
                <a:spcPct val="100000"/>
              </a:lnSpc>
            </a:pPr>
            <a:r>
              <a:rPr lang="en-GB" sz="1800" b="1" dirty="0">
                <a:effectLst/>
                <a:latin typeface="Calibri" panose="020F0502020204030204" pitchFamily="34" charset="0"/>
                <a:ea typeface="Times New Roman" panose="02020603050405020304" pitchFamily="18" charset="0"/>
                <a:cs typeface="Times New Roman" panose="02020603050405020304" pitchFamily="18" charset="0"/>
              </a:rPr>
              <a:t>Talkthru </a:t>
            </a:r>
            <a:r>
              <a:rPr lang="en-GB" sz="1800" b="1" dirty="0">
                <a:latin typeface="Calibri" panose="020F0502020204030204" pitchFamily="34" charset="0"/>
                <a:ea typeface="Times New Roman" panose="02020603050405020304" pitchFamily="18" charset="0"/>
                <a:cs typeface="Times New Roman" panose="02020603050405020304" pitchFamily="18" charset="0"/>
              </a:rPr>
              <a:t>A</a:t>
            </a:r>
            <a:endParaRPr lang="en-GB" sz="1800" b="1" dirty="0">
              <a:effectLst/>
              <a:latin typeface="Calibri" panose="020F0502020204030204" pitchFamily="34" charset="0"/>
              <a:ea typeface="Times New Roman" panose="02020603050405020304" pitchFamily="18" charset="0"/>
              <a:cs typeface="Times New Roman" panose="02020603050405020304" pitchFamily="18" charset="0"/>
            </a:endParaRPr>
          </a:p>
          <a:p>
            <a:pPr algn="l">
              <a:lnSpc>
                <a:spcPct val="100000"/>
              </a:lnSpc>
            </a:pPr>
            <a:r>
              <a:rPr lang="en-GB" sz="1800" dirty="0">
                <a:effectLst/>
                <a:latin typeface="Calibri" panose="020F0502020204030204" pitchFamily="34" charset="0"/>
                <a:ea typeface="Times New Roman" panose="02020603050405020304" pitchFamily="18" charset="0"/>
                <a:cs typeface="Times New Roman" panose="02020603050405020304" pitchFamily="18" charset="0"/>
              </a:rPr>
              <a:t>Talk us through a ‘good’ example or model that you have used and why it was a powerful one to use. </a:t>
            </a:r>
            <a:r>
              <a:rPr lang="en-GB" sz="1800" i="1" dirty="0">
                <a:effectLst/>
                <a:latin typeface="Calibri" panose="020F0502020204030204" pitchFamily="34" charset="0"/>
                <a:ea typeface="Times New Roman" panose="02020603050405020304" pitchFamily="18" charset="0"/>
                <a:cs typeface="Times New Roman" panose="02020603050405020304" pitchFamily="18" charset="0"/>
              </a:rPr>
              <a:t>(E3)</a:t>
            </a:r>
            <a:endParaRPr lang="en-GB" sz="1800" dirty="0">
              <a:effectLst/>
              <a:latin typeface="Calibri" panose="020F0502020204030204" pitchFamily="34" charset="0"/>
              <a:ea typeface="Times New Roman" panose="02020603050405020304" pitchFamily="18" charset="0"/>
              <a:cs typeface="Times New Roman" panose="02020603050405020304" pitchFamily="18" charset="0"/>
            </a:endParaRPr>
          </a:p>
          <a:p>
            <a:pPr>
              <a:lnSpc>
                <a:spcPct val="100000"/>
              </a:lnSpc>
            </a:pPr>
            <a:r>
              <a:rPr lang="en-GB" sz="1800" b="1" dirty="0">
                <a:effectLst/>
                <a:latin typeface="Calibri" panose="020F0502020204030204" pitchFamily="34" charset="0"/>
                <a:ea typeface="Times New Roman" panose="02020603050405020304" pitchFamily="18" charset="0"/>
                <a:cs typeface="Times New Roman" panose="02020603050405020304" pitchFamily="18" charset="0"/>
              </a:rPr>
              <a:t>Talkthru </a:t>
            </a:r>
            <a:r>
              <a:rPr lang="en-GB" sz="1800" b="1" dirty="0">
                <a:latin typeface="Calibri" panose="020F0502020204030204" pitchFamily="34" charset="0"/>
                <a:ea typeface="Times New Roman" panose="02020603050405020304" pitchFamily="18" charset="0"/>
                <a:cs typeface="Times New Roman" panose="02020603050405020304" pitchFamily="18" charset="0"/>
              </a:rPr>
              <a:t>B</a:t>
            </a:r>
            <a:endParaRPr lang="en-GB" sz="1800" b="1" dirty="0">
              <a:effectLst/>
              <a:latin typeface="Calibri" panose="020F0502020204030204" pitchFamily="34" charset="0"/>
              <a:ea typeface="Times New Roman" panose="02020603050405020304" pitchFamily="18" charset="0"/>
              <a:cs typeface="Times New Roman" panose="02020603050405020304" pitchFamily="18" charset="0"/>
            </a:endParaRPr>
          </a:p>
          <a:p>
            <a:pPr>
              <a:lnSpc>
                <a:spcPct val="100000"/>
              </a:lnSpc>
            </a:pPr>
            <a:r>
              <a:rPr lang="en-GB" sz="1800" dirty="0">
                <a:effectLst/>
                <a:latin typeface="Calibri" panose="020F0502020204030204" pitchFamily="34" charset="0"/>
                <a:ea typeface="Times New Roman" panose="02020603050405020304" pitchFamily="18" charset="0"/>
                <a:cs typeface="Times New Roman" panose="02020603050405020304" pitchFamily="18" charset="0"/>
              </a:rPr>
              <a:t>Talk us through how we might check that our curriculum provision, examples, models etc. provide a fair representation of all in society </a:t>
            </a:r>
            <a:r>
              <a:rPr lang="en-GB" sz="1800" i="1" dirty="0">
                <a:effectLst/>
                <a:latin typeface="Calibri" panose="020F0502020204030204" pitchFamily="34" charset="0"/>
                <a:ea typeface="Times New Roman" panose="02020603050405020304" pitchFamily="18" charset="0"/>
                <a:cs typeface="Times New Roman" panose="02020603050405020304" pitchFamily="18" charset="0"/>
              </a:rPr>
              <a:t>(E8)</a:t>
            </a:r>
            <a:endParaRPr lang="en-GB" dirty="0"/>
          </a:p>
        </p:txBody>
      </p:sp>
      <p:sp>
        <p:nvSpPr>
          <p:cNvPr id="5" name="Text Placeholder 4">
            <a:extLst>
              <a:ext uri="{FF2B5EF4-FFF2-40B4-BE49-F238E27FC236}">
                <a16:creationId xmlns:a16="http://schemas.microsoft.com/office/drawing/2014/main" id="{464A673E-BC3B-4868-B3DC-FC20FE9961CF}"/>
              </a:ext>
            </a:extLst>
          </p:cNvPr>
          <p:cNvSpPr>
            <a:spLocks noGrp="1"/>
          </p:cNvSpPr>
          <p:nvPr>
            <p:ph type="body" sz="quarter" idx="16"/>
          </p:nvPr>
        </p:nvSpPr>
        <p:spPr/>
        <p:txBody>
          <a:bodyPr/>
          <a:lstStyle/>
          <a:p>
            <a:r>
              <a:rPr lang="en-GB" dirty="0"/>
              <a:t>Curriculum</a:t>
            </a:r>
          </a:p>
        </p:txBody>
      </p:sp>
      <p:sp>
        <p:nvSpPr>
          <p:cNvPr id="6" name="Text Placeholder 5">
            <a:extLst>
              <a:ext uri="{FF2B5EF4-FFF2-40B4-BE49-F238E27FC236}">
                <a16:creationId xmlns:a16="http://schemas.microsoft.com/office/drawing/2014/main" id="{B76495A4-9B82-44A3-999C-BC6FC8232CF1}"/>
              </a:ext>
            </a:extLst>
          </p:cNvPr>
          <p:cNvSpPr>
            <a:spLocks noGrp="1"/>
          </p:cNvSpPr>
          <p:nvPr>
            <p:ph type="body" sz="quarter" idx="19"/>
          </p:nvPr>
        </p:nvSpPr>
        <p:spPr>
          <a:xfrm>
            <a:off x="9752070" y="195182"/>
            <a:ext cx="1601730" cy="558112"/>
          </a:xfrm>
        </p:spPr>
        <p:txBody>
          <a:bodyPr/>
          <a:lstStyle/>
          <a:p>
            <a:r>
              <a:rPr lang="en-GB" dirty="0"/>
              <a:t>1</a:t>
            </a:r>
            <a:r>
              <a:rPr lang="en-GB" baseline="30000" dirty="0"/>
              <a:t>st</a:t>
            </a:r>
            <a:r>
              <a:rPr lang="en-GB" dirty="0"/>
              <a:t> Dec</a:t>
            </a:r>
          </a:p>
        </p:txBody>
      </p:sp>
    </p:spTree>
    <p:extLst>
      <p:ext uri="{BB962C8B-B14F-4D97-AF65-F5344CB8AC3E}">
        <p14:creationId xmlns:p14="http://schemas.microsoft.com/office/powerpoint/2010/main" val="353078205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FFD7BC49-EC08-4D97-9E57-6E534A386641}"/>
              </a:ext>
            </a:extLst>
          </p:cNvPr>
          <p:cNvSpPr>
            <a:spLocks noGrp="1"/>
          </p:cNvSpPr>
          <p:nvPr>
            <p:ph type="body" sz="quarter" idx="16"/>
          </p:nvPr>
        </p:nvSpPr>
        <p:spPr/>
        <p:txBody>
          <a:bodyPr/>
          <a:lstStyle/>
          <a:p>
            <a:r>
              <a:rPr lang="en-GB" dirty="0"/>
              <a:t>Curriculum</a:t>
            </a:r>
          </a:p>
        </p:txBody>
      </p:sp>
      <p:sp>
        <p:nvSpPr>
          <p:cNvPr id="3" name="Text Placeholder 2">
            <a:extLst>
              <a:ext uri="{FF2B5EF4-FFF2-40B4-BE49-F238E27FC236}">
                <a16:creationId xmlns:a16="http://schemas.microsoft.com/office/drawing/2014/main" id="{FA2AEDAF-48AE-459F-8D43-E7A9F86FF609}"/>
              </a:ext>
            </a:extLst>
          </p:cNvPr>
          <p:cNvSpPr>
            <a:spLocks noGrp="1"/>
          </p:cNvSpPr>
          <p:nvPr>
            <p:ph type="body" sz="quarter" idx="14"/>
          </p:nvPr>
        </p:nvSpPr>
        <p:spPr/>
        <p:txBody>
          <a:bodyPr>
            <a:normAutofit fontScale="85000" lnSpcReduction="20000"/>
          </a:bodyPr>
          <a:lstStyle/>
          <a:p>
            <a:pPr algn="just">
              <a:lnSpc>
                <a:spcPct val="150000"/>
              </a:lnSpc>
            </a:pPr>
            <a:r>
              <a:rPr lang="en-GB" sz="1800" dirty="0">
                <a:effectLst/>
                <a:latin typeface="Calibri" panose="020F0502020204030204" pitchFamily="34" charset="0"/>
                <a:ea typeface="Times New Roman" panose="02020603050405020304" pitchFamily="18" charset="0"/>
                <a:cs typeface="Calibri" panose="020F0502020204030204" pitchFamily="34" charset="0"/>
              </a:rPr>
              <a:t>Next week, reflect on subject and curriculum knowledge, considering how to accumulate and refine powerful</a:t>
            </a:r>
            <a:r>
              <a:rPr lang="en-GB" sz="1800" dirty="0">
                <a:effectLst/>
                <a:latin typeface="Calibri" panose="020F0502020204030204" pitchFamily="34" charset="0"/>
                <a:ea typeface="Times New Roman" panose="02020603050405020304" pitchFamily="18" charset="0"/>
                <a:cs typeface="Times New Roman" panose="02020603050405020304" pitchFamily="18" charset="0"/>
              </a:rPr>
              <a:t> </a:t>
            </a:r>
            <a:r>
              <a:rPr lang="en-GB" sz="1800" dirty="0">
                <a:effectLst/>
                <a:latin typeface="Calibri" panose="020F0502020204030204" pitchFamily="34" charset="0"/>
                <a:ea typeface="Times New Roman" panose="02020603050405020304" pitchFamily="18" charset="0"/>
                <a:cs typeface="Calibri" panose="020F0502020204030204" pitchFamily="34" charset="0"/>
              </a:rPr>
              <a:t>analogies, illustrations, examples, explanations and demonstrations for your subject. The Core Content Framework suggests that a carefully sequenced and coherent curriculum requires the identification of key concepts, knowledge, skills and principles of the subject couple with ways to ensure that pupils’ thinking is focussed on these key ideas. During this week, engage with the department’s approaches to curriculum design to consider how you can develop approaches that help pupils access these key ideas, whilst also considering common misconceptions and how this might be resolved.  </a:t>
            </a:r>
            <a:endParaRPr lang="en-GB" sz="1800" dirty="0">
              <a:effectLst/>
              <a:latin typeface="Calibri" panose="020F0502020204030204" pitchFamily="34" charset="0"/>
              <a:ea typeface="Times New Roman" panose="02020603050405020304" pitchFamily="18" charset="0"/>
              <a:cs typeface="Times New Roman" panose="02020603050405020304" pitchFamily="18" charset="0"/>
            </a:endParaRPr>
          </a:p>
          <a:p>
            <a:r>
              <a:rPr lang="en-GB" sz="1800" i="1" dirty="0">
                <a:effectLst/>
                <a:latin typeface="Calibri" panose="020F0502020204030204" pitchFamily="34" charset="0"/>
                <a:ea typeface="Times New Roman" panose="02020603050405020304" pitchFamily="18" charset="0"/>
              </a:rPr>
              <a:t>(E1, E2, E3)</a:t>
            </a:r>
            <a:endParaRPr lang="en-GB" dirty="0"/>
          </a:p>
        </p:txBody>
      </p:sp>
      <p:sp>
        <p:nvSpPr>
          <p:cNvPr id="4" name="Text Placeholder 3">
            <a:extLst>
              <a:ext uri="{FF2B5EF4-FFF2-40B4-BE49-F238E27FC236}">
                <a16:creationId xmlns:a16="http://schemas.microsoft.com/office/drawing/2014/main" id="{1ED7B619-7ECC-4870-BCF3-7C0D5B95FFDD}"/>
              </a:ext>
            </a:extLst>
          </p:cNvPr>
          <p:cNvSpPr>
            <a:spLocks noGrp="1"/>
          </p:cNvSpPr>
          <p:nvPr>
            <p:ph type="body" sz="quarter" idx="17"/>
          </p:nvPr>
        </p:nvSpPr>
        <p:spPr/>
        <p:txBody>
          <a:bodyPr/>
          <a:lstStyle/>
          <a:p>
            <a:r>
              <a:rPr lang="en-GB" dirty="0"/>
              <a:t>What are the key ideas in your subjects curriculum? </a:t>
            </a:r>
          </a:p>
          <a:p>
            <a:r>
              <a:rPr lang="en-GB" dirty="0"/>
              <a:t>Curriculum purposes – why are the topics  contained in your subjects curriculum? What are the outcomes and objects for your subjects curriculum and how does it link to the wider school curriculum? </a:t>
            </a:r>
          </a:p>
          <a:p>
            <a:r>
              <a:rPr lang="en-GB" dirty="0"/>
              <a:t>Who decides the curriculum in your subject? </a:t>
            </a:r>
          </a:p>
          <a:p>
            <a:r>
              <a:rPr lang="en-GB" sz="1400" dirty="0">
                <a:effectLst/>
                <a:latin typeface="Calibri" panose="020F0502020204030204" pitchFamily="34" charset="0"/>
                <a:ea typeface="Times New Roman" panose="02020603050405020304" pitchFamily="18" charset="0"/>
                <a:cs typeface="Calibri" panose="020F0502020204030204" pitchFamily="34" charset="0"/>
              </a:rPr>
              <a:t>How can </a:t>
            </a:r>
            <a:r>
              <a:rPr lang="en-GB" dirty="0">
                <a:latin typeface="Calibri" panose="020F0502020204030204" pitchFamily="34" charset="0"/>
                <a:ea typeface="Times New Roman" panose="02020603050405020304" pitchFamily="18" charset="0"/>
                <a:cs typeface="Calibri" panose="020F0502020204030204" pitchFamily="34" charset="0"/>
              </a:rPr>
              <a:t>teachers find </a:t>
            </a:r>
            <a:r>
              <a:rPr lang="en-GB" sz="1400" dirty="0">
                <a:effectLst/>
                <a:latin typeface="Calibri" panose="020F0502020204030204" pitchFamily="34" charset="0"/>
                <a:ea typeface="Times New Roman" panose="02020603050405020304" pitchFamily="18" charset="0"/>
                <a:cs typeface="Calibri" panose="020F0502020204030204" pitchFamily="34" charset="0"/>
              </a:rPr>
              <a:t>powerful</a:t>
            </a:r>
            <a:r>
              <a:rPr lang="en-GB" sz="1400" dirty="0">
                <a:effectLst/>
                <a:latin typeface="Calibri" panose="020F0502020204030204" pitchFamily="34" charset="0"/>
                <a:ea typeface="Times New Roman" panose="02020603050405020304" pitchFamily="18" charset="0"/>
                <a:cs typeface="Times New Roman" panose="02020603050405020304" pitchFamily="18" charset="0"/>
              </a:rPr>
              <a:t> </a:t>
            </a:r>
            <a:r>
              <a:rPr lang="en-GB" sz="1400" dirty="0">
                <a:effectLst/>
                <a:latin typeface="Calibri" panose="020F0502020204030204" pitchFamily="34" charset="0"/>
                <a:ea typeface="Times New Roman" panose="02020603050405020304" pitchFamily="18" charset="0"/>
                <a:cs typeface="Calibri" panose="020F0502020204030204" pitchFamily="34" charset="0"/>
              </a:rPr>
              <a:t>analogies, illustrations, examples, explanations and demonstrations for your subject? </a:t>
            </a:r>
          </a:p>
          <a:p>
            <a:r>
              <a:rPr lang="en-GB" dirty="0">
                <a:latin typeface="Calibri" panose="020F0502020204030204" pitchFamily="34" charset="0"/>
                <a:cs typeface="Calibri" panose="020F0502020204030204" pitchFamily="34" charset="0"/>
              </a:rPr>
              <a:t>What is your departments approach to curriculum development.</a:t>
            </a:r>
            <a:endParaRPr lang="en-GB" dirty="0"/>
          </a:p>
        </p:txBody>
      </p:sp>
      <p:sp>
        <p:nvSpPr>
          <p:cNvPr id="5" name="Text Placeholder 4">
            <a:extLst>
              <a:ext uri="{FF2B5EF4-FFF2-40B4-BE49-F238E27FC236}">
                <a16:creationId xmlns:a16="http://schemas.microsoft.com/office/drawing/2014/main" id="{629283C8-E69B-4B1E-A176-24A0DEDDBC95}"/>
              </a:ext>
            </a:extLst>
          </p:cNvPr>
          <p:cNvSpPr>
            <a:spLocks noGrp="1"/>
          </p:cNvSpPr>
          <p:nvPr>
            <p:ph type="body" sz="quarter" idx="18"/>
          </p:nvPr>
        </p:nvSpPr>
        <p:spPr/>
        <p:txBody>
          <a:bodyPr/>
          <a:lstStyle/>
          <a:p>
            <a:r>
              <a:rPr lang="en-GB" dirty="0"/>
              <a:t>Mark Priestley, Curriculum: Concepts and Approaches, </a:t>
            </a:r>
            <a:r>
              <a:rPr lang="en-GB" i="1" dirty="0"/>
              <a:t>Impact, </a:t>
            </a:r>
            <a:r>
              <a:rPr lang="en-GB" dirty="0"/>
              <a:t>(6), May 2019. </a:t>
            </a:r>
            <a:r>
              <a:rPr lang="en-GB" dirty="0">
                <a:hlinkClick r:id="rId2"/>
              </a:rPr>
              <a:t>Link here</a:t>
            </a:r>
            <a:r>
              <a:rPr lang="en-GB" dirty="0"/>
              <a:t> This is taken from a longer article </a:t>
            </a:r>
            <a:r>
              <a:rPr lang="en-GB" dirty="0">
                <a:hlinkClick r:id="rId3"/>
              </a:rPr>
              <a:t>found here</a:t>
            </a:r>
            <a:endParaRPr lang="en-GB" dirty="0"/>
          </a:p>
          <a:p>
            <a:r>
              <a:rPr lang="en-GB" dirty="0">
                <a:effectLst/>
              </a:rPr>
              <a:t>Priestley, M. and </a:t>
            </a:r>
            <a:r>
              <a:rPr lang="en-GB" dirty="0" err="1">
                <a:effectLst/>
              </a:rPr>
              <a:t>Xenofontos</a:t>
            </a:r>
            <a:r>
              <a:rPr lang="en-GB" dirty="0">
                <a:effectLst/>
              </a:rPr>
              <a:t>, C. (2021) ‘Curriculum making: Key concepts and practices’, in Biddulph, J. and Flutter, J. (eds) </a:t>
            </a:r>
            <a:r>
              <a:rPr lang="en-GB" i="1" dirty="0">
                <a:effectLst/>
              </a:rPr>
              <a:t>Inspiring Primary Curriculum Design</a:t>
            </a:r>
            <a:r>
              <a:rPr lang="en-GB" dirty="0">
                <a:effectLst/>
              </a:rPr>
              <a:t>. London: Routledge. </a:t>
            </a:r>
            <a:r>
              <a:rPr lang="en-GB" dirty="0">
                <a:hlinkClick r:id="rId4"/>
              </a:rPr>
              <a:t>Available here</a:t>
            </a:r>
            <a:endParaRPr lang="en-GB" dirty="0"/>
          </a:p>
        </p:txBody>
      </p:sp>
      <p:sp>
        <p:nvSpPr>
          <p:cNvPr id="6" name="Text Placeholder 5">
            <a:extLst>
              <a:ext uri="{FF2B5EF4-FFF2-40B4-BE49-F238E27FC236}">
                <a16:creationId xmlns:a16="http://schemas.microsoft.com/office/drawing/2014/main" id="{53E8C407-A7BD-4F62-A2F3-9D226DD63F91}"/>
              </a:ext>
            </a:extLst>
          </p:cNvPr>
          <p:cNvSpPr>
            <a:spLocks noGrp="1"/>
          </p:cNvSpPr>
          <p:nvPr>
            <p:ph type="body" sz="quarter" idx="19"/>
          </p:nvPr>
        </p:nvSpPr>
        <p:spPr>
          <a:xfrm>
            <a:off x="9752070" y="195182"/>
            <a:ext cx="1468380" cy="558112"/>
          </a:xfrm>
        </p:spPr>
        <p:txBody>
          <a:bodyPr/>
          <a:lstStyle/>
          <a:p>
            <a:r>
              <a:rPr lang="en-GB" dirty="0"/>
              <a:t>1</a:t>
            </a:r>
            <a:r>
              <a:rPr lang="en-GB" baseline="30000" dirty="0"/>
              <a:t>st</a:t>
            </a:r>
            <a:r>
              <a:rPr lang="en-GB" dirty="0"/>
              <a:t> Dec</a:t>
            </a:r>
          </a:p>
        </p:txBody>
      </p:sp>
    </p:spTree>
    <p:extLst>
      <p:ext uri="{BB962C8B-B14F-4D97-AF65-F5344CB8AC3E}">
        <p14:creationId xmlns:p14="http://schemas.microsoft.com/office/powerpoint/2010/main" val="45786458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B2D5E768-16AE-41CE-9AF1-46035E174020}"/>
              </a:ext>
            </a:extLst>
          </p:cNvPr>
          <p:cNvSpPr>
            <a:spLocks noGrp="1"/>
          </p:cNvSpPr>
          <p:nvPr>
            <p:ph type="body" sz="quarter" idx="13"/>
          </p:nvPr>
        </p:nvSpPr>
        <p:spPr/>
        <p:txBody>
          <a:bodyPr/>
          <a:lstStyle/>
          <a:p>
            <a:r>
              <a:rPr lang="en-GB" dirty="0"/>
              <a:t>Your choice of focused observation based on targets. </a:t>
            </a:r>
          </a:p>
        </p:txBody>
      </p:sp>
      <p:sp>
        <p:nvSpPr>
          <p:cNvPr id="3" name="Text Placeholder 2">
            <a:extLst>
              <a:ext uri="{FF2B5EF4-FFF2-40B4-BE49-F238E27FC236}">
                <a16:creationId xmlns:a16="http://schemas.microsoft.com/office/drawing/2014/main" id="{30AD9E30-49D3-4EC5-A5C7-A096E458C77B}"/>
              </a:ext>
            </a:extLst>
          </p:cNvPr>
          <p:cNvSpPr>
            <a:spLocks noGrp="1"/>
          </p:cNvSpPr>
          <p:nvPr>
            <p:ph type="body" sz="quarter" idx="14"/>
          </p:nvPr>
        </p:nvSpPr>
        <p:spPr/>
        <p:txBody>
          <a:bodyPr>
            <a:normAutofit fontScale="70000" lnSpcReduction="20000"/>
          </a:bodyPr>
          <a:lstStyle/>
          <a:p>
            <a:pPr algn="l">
              <a:lnSpc>
                <a:spcPct val="150000"/>
              </a:lnSpc>
            </a:pPr>
            <a:r>
              <a:rPr lang="en-GB" sz="1800" dirty="0">
                <a:effectLst/>
                <a:latin typeface="Calibri" panose="020F0502020204030204" pitchFamily="34" charset="0"/>
                <a:ea typeface="Times New Roman" panose="02020603050405020304" pitchFamily="18" charset="0"/>
                <a:cs typeface="Times New Roman" panose="02020603050405020304" pitchFamily="18" charset="0"/>
              </a:rPr>
              <a:t>Your weekly meetings will allow you to reflect on your first school practicum. </a:t>
            </a:r>
            <a:r>
              <a:rPr lang="en-GB" sz="1800">
                <a:effectLst/>
                <a:latin typeface="Calibri" panose="020F0502020204030204" pitchFamily="34" charset="0"/>
                <a:ea typeface="Times New Roman" panose="02020603050405020304" pitchFamily="18" charset="0"/>
                <a:cs typeface="Times New Roman" panose="02020603050405020304" pitchFamily="18" charset="0"/>
              </a:rPr>
              <a:t>The </a:t>
            </a:r>
            <a:r>
              <a:rPr lang="en-GB" sz="1800">
                <a:latin typeface="Calibri" panose="020F0502020204030204" pitchFamily="34" charset="0"/>
                <a:ea typeface="Times New Roman" panose="02020603050405020304" pitchFamily="18" charset="0"/>
                <a:cs typeface="Times New Roman" panose="02020603050405020304" pitchFamily="18" charset="0"/>
              </a:rPr>
              <a:t>ITTECF</a:t>
            </a:r>
            <a:r>
              <a:rPr lang="en-GB" sz="1800">
                <a:effectLst/>
                <a:latin typeface="Calibri" panose="020F0502020204030204" pitchFamily="34" charset="0"/>
                <a:ea typeface="Times New Roman" panose="02020603050405020304" pitchFamily="18" charset="0"/>
                <a:cs typeface="Times New Roman" panose="02020603050405020304" pitchFamily="18" charset="0"/>
              </a:rPr>
              <a:t> </a:t>
            </a:r>
            <a:r>
              <a:rPr lang="en-GB" sz="1800" dirty="0">
                <a:effectLst/>
                <a:latin typeface="Calibri" panose="020F0502020204030204" pitchFamily="34" charset="0"/>
                <a:ea typeface="Times New Roman" panose="02020603050405020304" pitchFamily="18" charset="0"/>
                <a:cs typeface="Times New Roman" panose="02020603050405020304" pitchFamily="18" charset="0"/>
              </a:rPr>
              <a:t>argues that “reflective practice supported by feedback from and observation of experienced colleagues, professional debate, and learning from educational research, is likely to support improvement”. Draft out responses to the following questions:</a:t>
            </a:r>
          </a:p>
          <a:p>
            <a:pPr marL="342900" lvl="0" indent="-342900" algn="l">
              <a:lnSpc>
                <a:spcPct val="150000"/>
              </a:lnSpc>
              <a:buFont typeface="+mj-lt"/>
              <a:buAutoNum type="arabicPeriod"/>
            </a:pPr>
            <a:r>
              <a:rPr lang="en-GB" sz="1800" dirty="0">
                <a:effectLst/>
                <a:latin typeface="Calibri" panose="020F0502020204030204" pitchFamily="34" charset="0"/>
                <a:ea typeface="Times New Roman" panose="02020603050405020304" pitchFamily="18" charset="0"/>
                <a:cs typeface="Times New Roman" panose="02020603050405020304" pitchFamily="18" charset="0"/>
              </a:rPr>
              <a:t>How have observations, professional debates and research informed your reflective practice?</a:t>
            </a:r>
          </a:p>
          <a:p>
            <a:pPr marL="342900" lvl="0" indent="-342900" algn="l">
              <a:lnSpc>
                <a:spcPct val="150000"/>
              </a:lnSpc>
              <a:buFont typeface="+mj-lt"/>
              <a:buAutoNum type="arabicPeriod"/>
            </a:pPr>
            <a:r>
              <a:rPr lang="en-GB" sz="1800" dirty="0">
                <a:effectLst/>
                <a:latin typeface="Calibri" panose="020F0502020204030204" pitchFamily="34" charset="0"/>
                <a:ea typeface="Times New Roman" panose="02020603050405020304" pitchFamily="18" charset="0"/>
                <a:cs typeface="Times New Roman" panose="02020603050405020304" pitchFamily="18" charset="0"/>
              </a:rPr>
              <a:t>What evidence do you have that your reflective practice has supported improvement?</a:t>
            </a:r>
          </a:p>
          <a:p>
            <a:pPr marL="342900" lvl="0" indent="-342900" algn="l">
              <a:lnSpc>
                <a:spcPct val="150000"/>
              </a:lnSpc>
              <a:buFont typeface="+mj-lt"/>
              <a:buAutoNum type="arabicPeriod"/>
            </a:pPr>
            <a:r>
              <a:rPr lang="en-GB" sz="1800" dirty="0">
                <a:effectLst/>
                <a:latin typeface="Calibri" panose="020F0502020204030204" pitchFamily="34" charset="0"/>
                <a:ea typeface="Times New Roman" panose="02020603050405020304" pitchFamily="18" charset="0"/>
                <a:cs typeface="Times New Roman" panose="02020603050405020304" pitchFamily="18" charset="0"/>
              </a:rPr>
              <a:t>What do you see as the opportunities or challenges inherent in attempting to engage in reflective practice?</a:t>
            </a:r>
          </a:p>
          <a:p>
            <a:endParaRPr lang="en-GB" dirty="0"/>
          </a:p>
        </p:txBody>
      </p:sp>
      <p:sp>
        <p:nvSpPr>
          <p:cNvPr id="4" name="Text Placeholder 3">
            <a:extLst>
              <a:ext uri="{FF2B5EF4-FFF2-40B4-BE49-F238E27FC236}">
                <a16:creationId xmlns:a16="http://schemas.microsoft.com/office/drawing/2014/main" id="{21D8A0CB-F1C3-4DCD-ABF4-8D167BC28036}"/>
              </a:ext>
            </a:extLst>
          </p:cNvPr>
          <p:cNvSpPr>
            <a:spLocks noGrp="1"/>
          </p:cNvSpPr>
          <p:nvPr>
            <p:ph type="body" sz="quarter" idx="15"/>
          </p:nvPr>
        </p:nvSpPr>
        <p:spPr/>
        <p:txBody>
          <a:bodyPr/>
          <a:lstStyle/>
          <a:p>
            <a:r>
              <a:rPr lang="en-GB" b="1" dirty="0"/>
              <a:t>Talkthru  </a:t>
            </a:r>
            <a:r>
              <a:rPr lang="en-GB" dirty="0"/>
              <a:t>– review process. Talk us through your key strengths, where you have made significant progress and what areas need further development. (B1, B2)</a:t>
            </a:r>
          </a:p>
        </p:txBody>
      </p:sp>
      <p:sp>
        <p:nvSpPr>
          <p:cNvPr id="5" name="Text Placeholder 4">
            <a:extLst>
              <a:ext uri="{FF2B5EF4-FFF2-40B4-BE49-F238E27FC236}">
                <a16:creationId xmlns:a16="http://schemas.microsoft.com/office/drawing/2014/main" id="{F7E614FB-14C0-4B5D-BA68-82BD5F5037C8}"/>
              </a:ext>
            </a:extLst>
          </p:cNvPr>
          <p:cNvSpPr>
            <a:spLocks noGrp="1"/>
          </p:cNvSpPr>
          <p:nvPr>
            <p:ph type="body" sz="quarter" idx="16"/>
          </p:nvPr>
        </p:nvSpPr>
        <p:spPr/>
        <p:txBody>
          <a:bodyPr/>
          <a:lstStyle/>
          <a:p>
            <a:r>
              <a:rPr lang="en-GB" dirty="0"/>
              <a:t>Reflective ability and teaching practice</a:t>
            </a:r>
          </a:p>
        </p:txBody>
      </p:sp>
      <p:sp>
        <p:nvSpPr>
          <p:cNvPr id="6" name="Text Placeholder 5">
            <a:extLst>
              <a:ext uri="{FF2B5EF4-FFF2-40B4-BE49-F238E27FC236}">
                <a16:creationId xmlns:a16="http://schemas.microsoft.com/office/drawing/2014/main" id="{C86D3A39-9BDF-485C-BEC4-B2E78B7D4E35}"/>
              </a:ext>
            </a:extLst>
          </p:cNvPr>
          <p:cNvSpPr>
            <a:spLocks noGrp="1"/>
          </p:cNvSpPr>
          <p:nvPr>
            <p:ph type="body" sz="quarter" idx="19"/>
          </p:nvPr>
        </p:nvSpPr>
        <p:spPr>
          <a:xfrm>
            <a:off x="9752070" y="195182"/>
            <a:ext cx="2039880" cy="558112"/>
          </a:xfrm>
        </p:spPr>
        <p:txBody>
          <a:bodyPr/>
          <a:lstStyle/>
          <a:p>
            <a:r>
              <a:rPr lang="en-GB" sz="2800" dirty="0"/>
              <a:t>8</a:t>
            </a:r>
            <a:r>
              <a:rPr lang="en-GB" sz="2800" baseline="30000" dirty="0"/>
              <a:t>th</a:t>
            </a:r>
            <a:r>
              <a:rPr lang="en-GB" sz="2800" dirty="0"/>
              <a:t> Dec &amp; 15</a:t>
            </a:r>
            <a:r>
              <a:rPr lang="en-GB" sz="2800" baseline="30000" dirty="0"/>
              <a:t>th</a:t>
            </a:r>
            <a:r>
              <a:rPr lang="en-GB" sz="2800" dirty="0"/>
              <a:t> Dec</a:t>
            </a:r>
          </a:p>
        </p:txBody>
      </p:sp>
    </p:spTree>
    <p:extLst>
      <p:ext uri="{BB962C8B-B14F-4D97-AF65-F5344CB8AC3E}">
        <p14:creationId xmlns:p14="http://schemas.microsoft.com/office/powerpoint/2010/main" val="191053930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93E1BE5D-A960-4952-BE51-06E0C4E91A20}"/>
              </a:ext>
            </a:extLst>
          </p:cNvPr>
          <p:cNvSpPr>
            <a:spLocks noGrp="1"/>
          </p:cNvSpPr>
          <p:nvPr>
            <p:ph type="body" sz="quarter" idx="16"/>
          </p:nvPr>
        </p:nvSpPr>
        <p:spPr/>
        <p:txBody>
          <a:bodyPr/>
          <a:lstStyle/>
          <a:p>
            <a:endParaRPr lang="en-GB"/>
          </a:p>
        </p:txBody>
      </p:sp>
      <p:sp>
        <p:nvSpPr>
          <p:cNvPr id="3" name="Text Placeholder 2">
            <a:extLst>
              <a:ext uri="{FF2B5EF4-FFF2-40B4-BE49-F238E27FC236}">
                <a16:creationId xmlns:a16="http://schemas.microsoft.com/office/drawing/2014/main" id="{EA855D07-C914-4D97-ABB1-77C216116DBE}"/>
              </a:ext>
            </a:extLst>
          </p:cNvPr>
          <p:cNvSpPr>
            <a:spLocks noGrp="1"/>
          </p:cNvSpPr>
          <p:nvPr>
            <p:ph type="body" sz="quarter" idx="14"/>
          </p:nvPr>
        </p:nvSpPr>
        <p:spPr/>
        <p:txBody>
          <a:bodyPr/>
          <a:lstStyle/>
          <a:p>
            <a:r>
              <a:rPr lang="en-GB" b="1" dirty="0"/>
              <a:t>Supporting reflective practice</a:t>
            </a:r>
          </a:p>
          <a:p>
            <a:r>
              <a:rPr lang="en-GB" dirty="0"/>
              <a:t>This week and next week, in your the final meetings, consider the role of reflection in a learning journey. Review the ‘</a:t>
            </a:r>
            <a:r>
              <a:rPr lang="en-GB" dirty="0" err="1"/>
              <a:t>Talkthrus</a:t>
            </a:r>
            <a:r>
              <a:rPr lang="en-GB" dirty="0"/>
              <a:t>’, and the wider curriculum trajectory, to demonstrate understanding of learning and developing practice. The Core Content Framework argues that reflective practice supported by feedback from and observation of experienced colleagues, professional debate, and learning from educational research, is likely to support improvement. </a:t>
            </a:r>
          </a:p>
          <a:p>
            <a:r>
              <a:rPr lang="en-GB" dirty="0"/>
              <a:t>Also consider why it is important to draw on educational research during teaching practice. This is the end of the ‘Setting the Foundation’ practicum so ensure you understand as fully as possible the feedback from your co-tutor as this will be the starting point for the next school practicum. (B1, B2)</a:t>
            </a:r>
          </a:p>
          <a:p>
            <a:endParaRPr lang="en-GB" dirty="0"/>
          </a:p>
        </p:txBody>
      </p:sp>
      <p:sp>
        <p:nvSpPr>
          <p:cNvPr id="4" name="Text Placeholder 3">
            <a:extLst>
              <a:ext uri="{FF2B5EF4-FFF2-40B4-BE49-F238E27FC236}">
                <a16:creationId xmlns:a16="http://schemas.microsoft.com/office/drawing/2014/main" id="{2978C2A9-D043-43EF-A1ED-59BD57E0CEF4}"/>
              </a:ext>
            </a:extLst>
          </p:cNvPr>
          <p:cNvSpPr>
            <a:spLocks noGrp="1"/>
          </p:cNvSpPr>
          <p:nvPr>
            <p:ph type="body" sz="quarter" idx="17"/>
          </p:nvPr>
        </p:nvSpPr>
        <p:spPr/>
        <p:txBody>
          <a:bodyPr/>
          <a:lstStyle/>
          <a:p>
            <a:r>
              <a:rPr lang="en-GB" dirty="0"/>
              <a:t>How do you use research in your teaching?</a:t>
            </a:r>
          </a:p>
          <a:p>
            <a:r>
              <a:rPr lang="en-GB" dirty="0"/>
              <a:t>What’s the difference between reviewing a lesson and reflecting on a lesson? </a:t>
            </a:r>
          </a:p>
          <a:p>
            <a:r>
              <a:rPr lang="en-GB" dirty="0"/>
              <a:t>What is the difference between reflective practice and </a:t>
            </a:r>
          </a:p>
        </p:txBody>
      </p:sp>
      <p:sp>
        <p:nvSpPr>
          <p:cNvPr id="5" name="Text Placeholder 4">
            <a:extLst>
              <a:ext uri="{FF2B5EF4-FFF2-40B4-BE49-F238E27FC236}">
                <a16:creationId xmlns:a16="http://schemas.microsoft.com/office/drawing/2014/main" id="{63463C61-9F65-4B25-8BF8-FEF71E979852}"/>
              </a:ext>
            </a:extLst>
          </p:cNvPr>
          <p:cNvSpPr>
            <a:spLocks noGrp="1"/>
          </p:cNvSpPr>
          <p:nvPr>
            <p:ph type="body" sz="quarter" idx="18"/>
          </p:nvPr>
        </p:nvSpPr>
        <p:spPr/>
        <p:txBody>
          <a:bodyPr/>
          <a:lstStyle/>
          <a:p>
            <a:r>
              <a:rPr lang="en-GB" dirty="0">
                <a:effectLst/>
              </a:rPr>
              <a:t>Ward, J.R. and McCotter, S.S. (2004) ‘Reflection as a visible outcome for preservice teachers’, </a:t>
            </a:r>
            <a:r>
              <a:rPr lang="en-GB" i="1" dirty="0">
                <a:effectLst/>
              </a:rPr>
              <a:t>Teaching and Teacher Education</a:t>
            </a:r>
            <a:r>
              <a:rPr lang="en-GB" dirty="0">
                <a:effectLst/>
              </a:rPr>
              <a:t>, 20(3), pp. 243–257. doi:</a:t>
            </a:r>
            <a:r>
              <a:rPr lang="en-GB" dirty="0">
                <a:effectLst/>
                <a:hlinkClick r:id="rId2"/>
              </a:rPr>
              <a:t>10.1016/j.tate.2004.02.004</a:t>
            </a:r>
            <a:r>
              <a:rPr lang="en-GB" dirty="0">
                <a:effectLst/>
              </a:rPr>
              <a:t>.</a:t>
            </a:r>
          </a:p>
          <a:p>
            <a:r>
              <a:rPr lang="en-GB" b="0" i="0" dirty="0" err="1">
                <a:solidFill>
                  <a:srgbClr val="333333"/>
                </a:solidFill>
                <a:effectLst/>
                <a:latin typeface="Open Sans" panose="020B0606030504020204" pitchFamily="34" charset="0"/>
              </a:rPr>
              <a:t>Azimi</a:t>
            </a:r>
            <a:r>
              <a:rPr lang="en-GB" b="0" i="0" dirty="0">
                <a:solidFill>
                  <a:srgbClr val="333333"/>
                </a:solidFill>
                <a:effectLst/>
                <a:latin typeface="Open Sans" panose="020B0606030504020204" pitchFamily="34" charset="0"/>
              </a:rPr>
              <a:t>, E., </a:t>
            </a:r>
            <a:r>
              <a:rPr lang="en-GB" b="0" i="0" dirty="0" err="1">
                <a:solidFill>
                  <a:srgbClr val="333333"/>
                </a:solidFill>
                <a:effectLst/>
                <a:latin typeface="Open Sans" panose="020B0606030504020204" pitchFamily="34" charset="0"/>
              </a:rPr>
              <a:t>Kuusisto</a:t>
            </a:r>
            <a:r>
              <a:rPr lang="en-GB" b="0" i="0" dirty="0">
                <a:solidFill>
                  <a:srgbClr val="333333"/>
                </a:solidFill>
                <a:effectLst/>
                <a:latin typeface="Open Sans" panose="020B0606030504020204" pitchFamily="34" charset="0"/>
              </a:rPr>
              <a:t>, E., </a:t>
            </a:r>
            <a:r>
              <a:rPr lang="en-GB" b="0" i="0" dirty="0" err="1">
                <a:solidFill>
                  <a:srgbClr val="333333"/>
                </a:solidFill>
                <a:effectLst/>
                <a:latin typeface="Open Sans" panose="020B0606030504020204" pitchFamily="34" charset="0"/>
              </a:rPr>
              <a:t>Tirri</a:t>
            </a:r>
            <a:r>
              <a:rPr lang="en-GB" b="0" i="0" dirty="0">
                <a:solidFill>
                  <a:srgbClr val="333333"/>
                </a:solidFill>
                <a:effectLst/>
                <a:latin typeface="Open Sans" panose="020B0606030504020204" pitchFamily="34" charset="0"/>
              </a:rPr>
              <a:t>, K., &amp; </a:t>
            </a:r>
            <a:r>
              <a:rPr lang="en-GB" b="0" i="0" dirty="0" err="1">
                <a:solidFill>
                  <a:srgbClr val="333333"/>
                </a:solidFill>
                <a:effectLst/>
                <a:latin typeface="Open Sans" panose="020B0606030504020204" pitchFamily="34" charset="0"/>
              </a:rPr>
              <a:t>Hatami</a:t>
            </a:r>
            <a:r>
              <a:rPr lang="en-GB" b="0" i="0" dirty="0">
                <a:solidFill>
                  <a:srgbClr val="333333"/>
                </a:solidFill>
                <a:effectLst/>
                <a:latin typeface="Open Sans" panose="020B0606030504020204" pitchFamily="34" charset="0"/>
              </a:rPr>
              <a:t>, J. (2019). How do student teachers reflect on their practice through practicum courses? A case study from Iran. </a:t>
            </a:r>
            <a:r>
              <a:rPr lang="en-GB" b="0" i="1" dirty="0">
                <a:solidFill>
                  <a:srgbClr val="333333"/>
                </a:solidFill>
                <a:effectLst/>
                <a:latin typeface="Open Sans" panose="020B0606030504020204" pitchFamily="34" charset="0"/>
              </a:rPr>
              <a:t>Journal of Education for Teaching</a:t>
            </a:r>
            <a:r>
              <a:rPr lang="en-GB" b="0" i="0" dirty="0">
                <a:solidFill>
                  <a:srgbClr val="333333"/>
                </a:solidFill>
                <a:effectLst/>
                <a:latin typeface="Open Sans" panose="020B0606030504020204" pitchFamily="34" charset="0"/>
              </a:rPr>
              <a:t>, </a:t>
            </a:r>
            <a:r>
              <a:rPr lang="en-GB" b="0" i="1" dirty="0">
                <a:solidFill>
                  <a:srgbClr val="333333"/>
                </a:solidFill>
                <a:effectLst/>
                <a:latin typeface="Open Sans" panose="020B0606030504020204" pitchFamily="34" charset="0"/>
              </a:rPr>
              <a:t>45</a:t>
            </a:r>
            <a:r>
              <a:rPr lang="en-GB" b="0" i="0" dirty="0">
                <a:solidFill>
                  <a:srgbClr val="333333"/>
                </a:solidFill>
                <a:effectLst/>
                <a:latin typeface="Open Sans" panose="020B0606030504020204" pitchFamily="34" charset="0"/>
              </a:rPr>
              <a:t>(3), 277–289. </a:t>
            </a:r>
            <a:r>
              <a:rPr lang="en-GB" b="0" i="0" dirty="0">
                <a:solidFill>
                  <a:srgbClr val="333333"/>
                </a:solidFill>
                <a:effectLst/>
                <a:latin typeface="Open Sans" panose="020B0606030504020204" pitchFamily="34" charset="0"/>
                <a:hlinkClick r:id="rId3"/>
              </a:rPr>
              <a:t>https://doi.org/10.1080/09589236.2019.1599511</a:t>
            </a:r>
            <a:r>
              <a:rPr lang="en-GB" b="0" i="0" dirty="0">
                <a:solidFill>
                  <a:srgbClr val="333333"/>
                </a:solidFill>
                <a:effectLst/>
                <a:latin typeface="Open Sans" panose="020B0606030504020204" pitchFamily="34" charset="0"/>
              </a:rPr>
              <a:t> </a:t>
            </a:r>
            <a:endParaRPr lang="en-GB" dirty="0">
              <a:effectLst/>
            </a:endParaRPr>
          </a:p>
          <a:p>
            <a:endParaRPr lang="en-GB" dirty="0"/>
          </a:p>
        </p:txBody>
      </p:sp>
      <p:sp>
        <p:nvSpPr>
          <p:cNvPr id="6" name="Text Placeholder 5">
            <a:extLst>
              <a:ext uri="{FF2B5EF4-FFF2-40B4-BE49-F238E27FC236}">
                <a16:creationId xmlns:a16="http://schemas.microsoft.com/office/drawing/2014/main" id="{98A700CE-D62C-46CD-8F8D-87B5ABABDA75}"/>
              </a:ext>
            </a:extLst>
          </p:cNvPr>
          <p:cNvSpPr>
            <a:spLocks noGrp="1"/>
          </p:cNvSpPr>
          <p:nvPr>
            <p:ph type="body" sz="quarter" idx="19"/>
          </p:nvPr>
        </p:nvSpPr>
        <p:spPr>
          <a:xfrm>
            <a:off x="9752070" y="146869"/>
            <a:ext cx="1173106" cy="606425"/>
          </a:xfrm>
        </p:spPr>
        <p:txBody>
          <a:bodyPr>
            <a:normAutofit fontScale="92500" lnSpcReduction="20000"/>
          </a:bodyPr>
          <a:lstStyle/>
          <a:p>
            <a:r>
              <a:rPr lang="en-GB" sz="1800" dirty="0"/>
              <a:t>8</a:t>
            </a:r>
            <a:r>
              <a:rPr lang="en-GB" sz="1800" baseline="30000" dirty="0"/>
              <a:t>th</a:t>
            </a:r>
            <a:r>
              <a:rPr lang="en-GB" sz="1800" dirty="0"/>
              <a:t> Dec &amp; </a:t>
            </a:r>
          </a:p>
          <a:p>
            <a:r>
              <a:rPr lang="en-GB" sz="1800" dirty="0"/>
              <a:t>15</a:t>
            </a:r>
            <a:r>
              <a:rPr lang="en-GB" sz="1800" baseline="30000" dirty="0"/>
              <a:t>th</a:t>
            </a:r>
            <a:r>
              <a:rPr lang="en-GB" sz="1800" dirty="0"/>
              <a:t> Dec</a:t>
            </a:r>
          </a:p>
        </p:txBody>
      </p:sp>
    </p:spTree>
    <p:extLst>
      <p:ext uri="{BB962C8B-B14F-4D97-AF65-F5344CB8AC3E}">
        <p14:creationId xmlns:p14="http://schemas.microsoft.com/office/powerpoint/2010/main" val="66622505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DB2DA3-4ABB-44CB-A33C-F943BE1C4541}"/>
              </a:ext>
            </a:extLst>
          </p:cNvPr>
          <p:cNvSpPr>
            <a:spLocks noGrp="1"/>
          </p:cNvSpPr>
          <p:nvPr>
            <p:ph type="title"/>
          </p:nvPr>
        </p:nvSpPr>
        <p:spPr/>
        <p:txBody>
          <a:bodyPr/>
          <a:lstStyle/>
          <a:p>
            <a:endParaRPr lang="en-GB"/>
          </a:p>
        </p:txBody>
      </p:sp>
      <p:pic>
        <p:nvPicPr>
          <p:cNvPr id="3" name="Picture 2">
            <a:extLst>
              <a:ext uri="{FF2B5EF4-FFF2-40B4-BE49-F238E27FC236}">
                <a16:creationId xmlns:a16="http://schemas.microsoft.com/office/drawing/2014/main" id="{DE18A9A4-D304-4D58-BEF1-537ACD5AF191}"/>
              </a:ext>
            </a:extLst>
          </p:cNvPr>
          <p:cNvPicPr>
            <a:picLocks noChangeAspect="1"/>
          </p:cNvPicPr>
          <p:nvPr/>
        </p:nvPicPr>
        <p:blipFill>
          <a:blip r:embed="rId2"/>
          <a:stretch>
            <a:fillRect/>
          </a:stretch>
        </p:blipFill>
        <p:spPr>
          <a:xfrm>
            <a:off x="1068163" y="1023457"/>
            <a:ext cx="9401298" cy="4967125"/>
          </a:xfrm>
          <a:prstGeom prst="rect">
            <a:avLst/>
          </a:prstGeom>
        </p:spPr>
      </p:pic>
    </p:spTree>
    <p:extLst>
      <p:ext uri="{BB962C8B-B14F-4D97-AF65-F5344CB8AC3E}">
        <p14:creationId xmlns:p14="http://schemas.microsoft.com/office/powerpoint/2010/main" val="217109463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F3411A80-C80D-4A8F-96EC-E6C562518C2F}"/>
              </a:ext>
            </a:extLst>
          </p:cNvPr>
          <p:cNvSpPr>
            <a:spLocks noGrp="1"/>
          </p:cNvSpPr>
          <p:nvPr>
            <p:ph type="body" sz="quarter" idx="13"/>
          </p:nvPr>
        </p:nvSpPr>
        <p:spPr/>
        <p:txBody>
          <a:bodyPr/>
          <a:lstStyle/>
          <a:p>
            <a:pPr algn="just">
              <a:lnSpc>
                <a:spcPct val="150000"/>
              </a:lnSpc>
            </a:pPr>
            <a:r>
              <a:rPr lang="en-GB" sz="1800" b="1" dirty="0">
                <a:effectLst/>
                <a:latin typeface="Calibri" panose="020F0502020204030204" pitchFamily="34" charset="0"/>
                <a:ea typeface="Times New Roman" panose="02020603050405020304" pitchFamily="18" charset="0"/>
                <a:cs typeface="Times New Roman" panose="02020603050405020304" pitchFamily="18" charset="0"/>
              </a:rPr>
              <a:t>Focus of observation: </a:t>
            </a:r>
            <a:r>
              <a:rPr lang="en-GB" sz="1800" dirty="0">
                <a:effectLst/>
                <a:latin typeface="Calibri" panose="020F0502020204030204" pitchFamily="34" charset="0"/>
                <a:ea typeface="Times New Roman" panose="02020603050405020304" pitchFamily="18" charset="0"/>
                <a:cs typeface="Times New Roman" panose="02020603050405020304" pitchFamily="18" charset="0"/>
              </a:rPr>
              <a:t>Lesson structure</a:t>
            </a:r>
          </a:p>
          <a:p>
            <a:pPr marL="285750" indent="-285750">
              <a:lnSpc>
                <a:spcPct val="150000"/>
              </a:lnSpc>
              <a:buFont typeface="Arial" panose="020B0604020202020204" pitchFamily="34" charset="0"/>
              <a:buChar char="•"/>
            </a:pPr>
            <a:r>
              <a:rPr lang="en-GB" sz="1800" dirty="0">
                <a:effectLst/>
                <a:latin typeface="Calibri" panose="020F0502020204030204" pitchFamily="34" charset="0"/>
                <a:ea typeface="Times New Roman" panose="02020603050405020304" pitchFamily="18" charset="0"/>
                <a:cs typeface="Times New Roman" panose="02020603050405020304" pitchFamily="18" charset="0"/>
              </a:rPr>
              <a:t>How have objectives or learning outcomes been presented? </a:t>
            </a:r>
          </a:p>
          <a:p>
            <a:pPr marL="285750" indent="-285750">
              <a:lnSpc>
                <a:spcPct val="150000"/>
              </a:lnSpc>
              <a:buFont typeface="Arial" panose="020B0604020202020204" pitchFamily="34" charset="0"/>
              <a:buChar char="•"/>
            </a:pPr>
            <a:r>
              <a:rPr lang="en-GB" sz="1800" dirty="0">
                <a:effectLst/>
                <a:latin typeface="Calibri" panose="020F0502020204030204" pitchFamily="34" charset="0"/>
                <a:ea typeface="Times New Roman" panose="02020603050405020304" pitchFamily="18" charset="0"/>
                <a:cs typeface="Times New Roman" panose="02020603050405020304" pitchFamily="18" charset="0"/>
              </a:rPr>
              <a:t>How might these support pupils to progress?</a:t>
            </a:r>
          </a:p>
          <a:p>
            <a:pPr marL="285750" indent="-285750">
              <a:lnSpc>
                <a:spcPct val="150000"/>
              </a:lnSpc>
              <a:buFont typeface="Arial" panose="020B0604020202020204" pitchFamily="34" charset="0"/>
              <a:buChar char="•"/>
            </a:pPr>
            <a:r>
              <a:rPr lang="en-GB" sz="1800" dirty="0">
                <a:effectLst/>
                <a:latin typeface="Calibri" panose="020F0502020204030204" pitchFamily="34" charset="0"/>
                <a:ea typeface="Times New Roman" panose="02020603050405020304" pitchFamily="18" charset="0"/>
                <a:cs typeface="Times New Roman" panose="02020603050405020304" pitchFamily="18" charset="0"/>
              </a:rPr>
              <a:t>What do you notice about how models, guides, scaffolds or worked examples were used; how might these support learning? (D9, D11, D12)</a:t>
            </a:r>
          </a:p>
          <a:p>
            <a:pPr algn="just">
              <a:lnSpc>
                <a:spcPct val="150000"/>
              </a:lnSpc>
            </a:pPr>
            <a:endParaRPr lang="en-GB" sz="1800" dirty="0">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5" name="Text Placeholder 4">
            <a:extLst>
              <a:ext uri="{FF2B5EF4-FFF2-40B4-BE49-F238E27FC236}">
                <a16:creationId xmlns:a16="http://schemas.microsoft.com/office/drawing/2014/main" id="{BAE490DE-0609-42BE-B280-271CD336891E}"/>
              </a:ext>
            </a:extLst>
          </p:cNvPr>
          <p:cNvSpPr>
            <a:spLocks noGrp="1"/>
          </p:cNvSpPr>
          <p:nvPr>
            <p:ph type="body" sz="quarter" idx="14"/>
          </p:nvPr>
        </p:nvSpPr>
        <p:spPr/>
        <p:txBody>
          <a:bodyPr>
            <a:normAutofit fontScale="85000" lnSpcReduction="10000"/>
          </a:bodyPr>
          <a:lstStyle/>
          <a:p>
            <a:pPr algn="l">
              <a:lnSpc>
                <a:spcPct val="150000"/>
              </a:lnSpc>
            </a:pPr>
            <a:r>
              <a:rPr lang="en-GB" sz="1800" dirty="0">
                <a:effectLst/>
                <a:latin typeface="Calibri" panose="020F0502020204030204" pitchFamily="34" charset="0"/>
                <a:ea typeface="Times New Roman" panose="02020603050405020304" pitchFamily="18" charset="0"/>
                <a:cs typeface="Times New Roman" panose="02020603050405020304" pitchFamily="18" charset="0"/>
              </a:rPr>
              <a:t>Drawing on example(s) from your observations and prior learning, consider: </a:t>
            </a:r>
          </a:p>
          <a:p>
            <a:pPr marL="111125" indent="-111125" algn="l">
              <a:lnSpc>
                <a:spcPct val="150000"/>
              </a:lnSpc>
            </a:pPr>
            <a:r>
              <a:rPr lang="en-GB" sz="1800" dirty="0">
                <a:effectLst/>
                <a:latin typeface="Calibri" panose="020F0502020204030204" pitchFamily="34" charset="0"/>
                <a:ea typeface="Times New Roman" panose="02020603050405020304" pitchFamily="18" charset="0"/>
                <a:cs typeface="Times New Roman" panose="02020603050405020304" pitchFamily="18" charset="0"/>
              </a:rPr>
              <a:t>• What are the roles of lesson objectives, and how might these be used in a classroom to support pupils’ learning?</a:t>
            </a:r>
          </a:p>
          <a:p>
            <a:pPr marL="111125" indent="-111125" algn="l">
              <a:lnSpc>
                <a:spcPct val="150000"/>
              </a:lnSpc>
            </a:pPr>
            <a:r>
              <a:rPr lang="en-GB" sz="1800" dirty="0">
                <a:effectLst/>
                <a:latin typeface="Calibri" panose="020F0502020204030204" pitchFamily="34" charset="0"/>
                <a:ea typeface="Times New Roman" panose="02020603050405020304" pitchFamily="18" charset="0"/>
                <a:cs typeface="Times New Roman" panose="02020603050405020304" pitchFamily="18" charset="0"/>
              </a:rPr>
              <a:t>• What is your understanding of modelling, guides, scaffolds and worked examples in relation to learning? </a:t>
            </a:r>
          </a:p>
          <a:p>
            <a:pPr marL="111125" indent="-111125" algn="l">
              <a:lnSpc>
                <a:spcPct val="150000"/>
              </a:lnSpc>
            </a:pPr>
            <a:r>
              <a:rPr lang="en-GB" sz="1800" dirty="0">
                <a:effectLst/>
                <a:latin typeface="Calibri" panose="020F0502020204030204" pitchFamily="34" charset="0"/>
                <a:ea typeface="Times New Roman" panose="02020603050405020304" pitchFamily="18" charset="0"/>
                <a:cs typeface="Times New Roman" panose="02020603050405020304" pitchFamily="18" charset="0"/>
              </a:rPr>
              <a:t>• Reflect on how new ideas could be introduced to pupils and how links could be made to prior knowledge?</a:t>
            </a:r>
          </a:p>
          <a:p>
            <a:r>
              <a:rPr lang="en-GB" sz="1800" i="1" dirty="0">
                <a:effectLst/>
                <a:latin typeface="Calibri" panose="020F0502020204030204" pitchFamily="34" charset="0"/>
                <a:ea typeface="Times New Roman" panose="02020603050405020304" pitchFamily="18" charset="0"/>
                <a:cs typeface="Times New Roman" panose="02020603050405020304" pitchFamily="18" charset="0"/>
              </a:rPr>
              <a:t>(D9, D11, D12)</a:t>
            </a:r>
            <a:endParaRPr lang="en-GB" dirty="0"/>
          </a:p>
        </p:txBody>
      </p:sp>
      <p:sp>
        <p:nvSpPr>
          <p:cNvPr id="6" name="Text Placeholder 5">
            <a:extLst>
              <a:ext uri="{FF2B5EF4-FFF2-40B4-BE49-F238E27FC236}">
                <a16:creationId xmlns:a16="http://schemas.microsoft.com/office/drawing/2014/main" id="{2B1EFD21-86A0-46B7-AE7D-4BD63AC55A28}"/>
              </a:ext>
            </a:extLst>
          </p:cNvPr>
          <p:cNvSpPr>
            <a:spLocks noGrp="1"/>
          </p:cNvSpPr>
          <p:nvPr>
            <p:ph type="body" sz="quarter" idx="15"/>
          </p:nvPr>
        </p:nvSpPr>
        <p:spPr/>
        <p:txBody>
          <a:bodyPr/>
          <a:lstStyle/>
          <a:p>
            <a:pPr algn="l">
              <a:lnSpc>
                <a:spcPct val="150000"/>
              </a:lnSpc>
            </a:pPr>
            <a:r>
              <a:rPr lang="en-GB" sz="1400" b="1" dirty="0">
                <a:effectLst/>
                <a:latin typeface="Calibri" panose="020F0502020204030204" pitchFamily="34" charset="0"/>
                <a:ea typeface="Times New Roman" panose="02020603050405020304" pitchFamily="18" charset="0"/>
                <a:cs typeface="Times New Roman" panose="02020603050405020304" pitchFamily="18" charset="0"/>
              </a:rPr>
              <a:t>Talkthru </a:t>
            </a:r>
            <a:r>
              <a:rPr lang="en-GB" b="1" dirty="0">
                <a:latin typeface="Calibri" panose="020F0502020204030204" pitchFamily="34" charset="0"/>
                <a:ea typeface="Times New Roman" panose="02020603050405020304" pitchFamily="18" charset="0"/>
                <a:cs typeface="Times New Roman" panose="02020603050405020304" pitchFamily="18" charset="0"/>
              </a:rPr>
              <a:t>A</a:t>
            </a:r>
            <a:endParaRPr lang="en-GB" sz="1400" dirty="0">
              <a:effectLst/>
              <a:latin typeface="Calibri" panose="020F0502020204030204" pitchFamily="34" charset="0"/>
              <a:ea typeface="Times New Roman" panose="02020603050405020304" pitchFamily="18" charset="0"/>
              <a:cs typeface="Times New Roman" panose="02020603050405020304" pitchFamily="18" charset="0"/>
            </a:endParaRPr>
          </a:p>
          <a:p>
            <a:pPr algn="l">
              <a:lnSpc>
                <a:spcPct val="150000"/>
              </a:lnSpc>
            </a:pPr>
            <a:r>
              <a:rPr lang="en-GB" sz="1400" dirty="0">
                <a:effectLst/>
                <a:latin typeface="Calibri" panose="020F0502020204030204" pitchFamily="34" charset="0"/>
                <a:ea typeface="Times New Roman" panose="02020603050405020304" pitchFamily="18" charset="0"/>
                <a:cs typeface="Times New Roman" panose="02020603050405020304" pitchFamily="18" charset="0"/>
              </a:rPr>
              <a:t>Outline your understanding of safeguarding policies in this school, including indicators of harm and how you would raise any concerns (may have been addressed by ITE coordinator etc.)</a:t>
            </a:r>
            <a:endParaRPr lang="en-GB" sz="1600" dirty="0">
              <a:effectLst/>
              <a:latin typeface="Calibri" panose="020F0502020204030204" pitchFamily="34" charset="0"/>
              <a:ea typeface="Times New Roman" panose="02020603050405020304" pitchFamily="18" charset="0"/>
              <a:cs typeface="Times New Roman" panose="02020603050405020304" pitchFamily="18" charset="0"/>
            </a:endParaRPr>
          </a:p>
          <a:p>
            <a:pPr>
              <a:lnSpc>
                <a:spcPct val="150000"/>
              </a:lnSpc>
            </a:pPr>
            <a:r>
              <a:rPr lang="en-GB" sz="1400" b="1" dirty="0">
                <a:effectLst/>
                <a:latin typeface="Calibri" panose="020F0502020204030204" pitchFamily="34" charset="0"/>
                <a:ea typeface="Times New Roman" panose="02020603050405020304" pitchFamily="18" charset="0"/>
                <a:cs typeface="Times New Roman" panose="02020603050405020304" pitchFamily="18" charset="0"/>
              </a:rPr>
              <a:t>Talkthru B</a:t>
            </a:r>
            <a:endParaRPr lang="en-GB" sz="1400" dirty="0">
              <a:effectLst/>
              <a:latin typeface="Calibri" panose="020F0502020204030204" pitchFamily="34" charset="0"/>
              <a:ea typeface="Times New Roman" panose="02020603050405020304" pitchFamily="18" charset="0"/>
              <a:cs typeface="Times New Roman" panose="02020603050405020304" pitchFamily="18" charset="0"/>
            </a:endParaRPr>
          </a:p>
          <a:p>
            <a:pPr>
              <a:lnSpc>
                <a:spcPct val="150000"/>
              </a:lnSpc>
            </a:pPr>
            <a:r>
              <a:rPr lang="en-GB" sz="1400" dirty="0">
                <a:effectLst/>
                <a:latin typeface="Calibri" panose="020F0502020204030204" pitchFamily="34" charset="0"/>
                <a:ea typeface="Times New Roman" panose="02020603050405020304" pitchFamily="18" charset="0"/>
                <a:cs typeface="Times New Roman" panose="02020603050405020304" pitchFamily="18" charset="0"/>
              </a:rPr>
              <a:t>Talk us through a lesson feature that you focussed on in your observation(s) (steps, models, guides, scaffolds, worked examples or questions); what did you notice and what inferences did you make about pupil learning? </a:t>
            </a:r>
            <a:endParaRPr lang="en-GB" dirty="0"/>
          </a:p>
        </p:txBody>
      </p:sp>
      <p:sp>
        <p:nvSpPr>
          <p:cNvPr id="9" name="Text Placeholder 8">
            <a:extLst>
              <a:ext uri="{FF2B5EF4-FFF2-40B4-BE49-F238E27FC236}">
                <a16:creationId xmlns:a16="http://schemas.microsoft.com/office/drawing/2014/main" id="{405D9806-4EA7-4889-8ACF-C95CC4E68C86}"/>
              </a:ext>
            </a:extLst>
          </p:cNvPr>
          <p:cNvSpPr>
            <a:spLocks noGrp="1"/>
          </p:cNvSpPr>
          <p:nvPr>
            <p:ph type="body" sz="quarter" idx="16"/>
          </p:nvPr>
        </p:nvSpPr>
        <p:spPr/>
        <p:txBody>
          <a:bodyPr/>
          <a:lstStyle/>
          <a:p>
            <a:r>
              <a:rPr lang="en-GB" dirty="0"/>
              <a:t>Observation and classroom practices</a:t>
            </a:r>
          </a:p>
        </p:txBody>
      </p:sp>
      <p:sp>
        <p:nvSpPr>
          <p:cNvPr id="8" name="Text Placeholder 7">
            <a:extLst>
              <a:ext uri="{FF2B5EF4-FFF2-40B4-BE49-F238E27FC236}">
                <a16:creationId xmlns:a16="http://schemas.microsoft.com/office/drawing/2014/main" id="{37BA3DFD-B3CE-4DAD-830E-F09E9D5622DF}"/>
              </a:ext>
            </a:extLst>
          </p:cNvPr>
          <p:cNvSpPr>
            <a:spLocks noGrp="1"/>
          </p:cNvSpPr>
          <p:nvPr>
            <p:ph type="body" sz="quarter" idx="19"/>
          </p:nvPr>
        </p:nvSpPr>
        <p:spPr>
          <a:xfrm>
            <a:off x="9782175" y="195182"/>
            <a:ext cx="1971675" cy="558112"/>
          </a:xfrm>
        </p:spPr>
        <p:txBody>
          <a:bodyPr>
            <a:normAutofit/>
          </a:bodyPr>
          <a:lstStyle/>
          <a:p>
            <a:r>
              <a:rPr lang="en-GB" dirty="0"/>
              <a:t>13</a:t>
            </a:r>
            <a:r>
              <a:rPr lang="en-GB" baseline="30000" dirty="0"/>
              <a:t>th</a:t>
            </a:r>
            <a:r>
              <a:rPr lang="en-GB" dirty="0"/>
              <a:t> Oct </a:t>
            </a:r>
          </a:p>
        </p:txBody>
      </p:sp>
    </p:spTree>
    <p:extLst>
      <p:ext uri="{BB962C8B-B14F-4D97-AF65-F5344CB8AC3E}">
        <p14:creationId xmlns:p14="http://schemas.microsoft.com/office/powerpoint/2010/main" val="99259978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AF0F1B45-0C83-4824-9FAF-5EBE57CEFAE2}"/>
              </a:ext>
            </a:extLst>
          </p:cNvPr>
          <p:cNvSpPr>
            <a:spLocks noGrp="1"/>
          </p:cNvSpPr>
          <p:nvPr>
            <p:ph type="body" sz="quarter" idx="16"/>
          </p:nvPr>
        </p:nvSpPr>
        <p:spPr/>
        <p:txBody>
          <a:bodyPr/>
          <a:lstStyle/>
          <a:p>
            <a:r>
              <a:rPr lang="en-GB" dirty="0"/>
              <a:t>Observation and classroom practices</a:t>
            </a:r>
          </a:p>
        </p:txBody>
      </p:sp>
      <p:sp>
        <p:nvSpPr>
          <p:cNvPr id="3" name="Text Placeholder 2">
            <a:extLst>
              <a:ext uri="{FF2B5EF4-FFF2-40B4-BE49-F238E27FC236}">
                <a16:creationId xmlns:a16="http://schemas.microsoft.com/office/drawing/2014/main" id="{098343C1-567A-4A9E-8595-B99850453299}"/>
              </a:ext>
            </a:extLst>
          </p:cNvPr>
          <p:cNvSpPr>
            <a:spLocks noGrp="1"/>
          </p:cNvSpPr>
          <p:nvPr>
            <p:ph type="body" sz="quarter" idx="14"/>
          </p:nvPr>
        </p:nvSpPr>
        <p:spPr/>
        <p:txBody>
          <a:bodyPr>
            <a:normAutofit fontScale="92500" lnSpcReduction="20000"/>
          </a:bodyPr>
          <a:lstStyle/>
          <a:p>
            <a:pPr algn="l">
              <a:lnSpc>
                <a:spcPct val="150000"/>
              </a:lnSpc>
            </a:pPr>
            <a:r>
              <a:rPr lang="en-GB" sz="1800" dirty="0">
                <a:effectLst/>
                <a:latin typeface="Calibri" panose="020F0502020204030204" pitchFamily="34" charset="0"/>
                <a:ea typeface="Times New Roman" panose="02020603050405020304" pitchFamily="18" charset="0"/>
                <a:cs typeface="Times New Roman" panose="02020603050405020304" pitchFamily="18" charset="0"/>
              </a:rPr>
              <a:t>During lesson observations, student teachers should think about how lesson objectives and particular classroom practices support learning. The </a:t>
            </a:r>
            <a:r>
              <a:rPr lang="en-GB" sz="1800" dirty="0">
                <a:latin typeface="Calibri" panose="020F0502020204030204" pitchFamily="34" charset="0"/>
                <a:ea typeface="Times New Roman" panose="02020603050405020304" pitchFamily="18" charset="0"/>
                <a:cs typeface="Times New Roman" panose="02020603050405020304" pitchFamily="18" charset="0"/>
              </a:rPr>
              <a:t>Initial Teacher Training and Early Career Framework (ITTECF)</a:t>
            </a:r>
            <a:r>
              <a:rPr lang="en-GB" sz="1800" dirty="0">
                <a:effectLst/>
                <a:latin typeface="Calibri" panose="020F0502020204030204" pitchFamily="34" charset="0"/>
                <a:ea typeface="Times New Roman" panose="02020603050405020304" pitchFamily="18" charset="0"/>
                <a:cs typeface="Times New Roman" panose="02020603050405020304" pitchFamily="18" charset="0"/>
              </a:rPr>
              <a:t> suggests that introducing new material in steps and modelling supports learning, and that guides, scaffolds and worked examples help pupils apply new ideas. Also, questioning has many roles, including drawing attention to key ideas. During the week, observe expert colleagues and focus on </a:t>
            </a:r>
            <a:r>
              <a:rPr lang="en-GB" sz="1800" i="1" dirty="0">
                <a:effectLst/>
                <a:latin typeface="Calibri" panose="020F0502020204030204" pitchFamily="34" charset="0"/>
                <a:ea typeface="Times New Roman" panose="02020603050405020304" pitchFamily="18" charset="0"/>
                <a:cs typeface="Times New Roman" panose="02020603050405020304" pitchFamily="18" charset="0"/>
              </a:rPr>
              <a:t>some </a:t>
            </a:r>
            <a:r>
              <a:rPr lang="en-GB" sz="1800" dirty="0">
                <a:effectLst/>
                <a:latin typeface="Calibri" panose="020F0502020204030204" pitchFamily="34" charset="0"/>
                <a:ea typeface="Times New Roman" panose="02020603050405020304" pitchFamily="18" charset="0"/>
                <a:cs typeface="Times New Roman" panose="02020603050405020304" pitchFamily="18" charset="0"/>
              </a:rPr>
              <a:t>of these elements. </a:t>
            </a:r>
          </a:p>
          <a:p>
            <a:r>
              <a:rPr lang="en-GB" sz="1800" i="1" dirty="0">
                <a:effectLst/>
                <a:latin typeface="Calibri" panose="020F0502020204030204" pitchFamily="34" charset="0"/>
                <a:ea typeface="Times New Roman" panose="02020603050405020304" pitchFamily="18" charset="0"/>
                <a:cs typeface="Times New Roman" panose="02020603050405020304" pitchFamily="18" charset="0"/>
              </a:rPr>
              <a:t>(D9, D11, D12) </a:t>
            </a:r>
            <a:endParaRPr lang="en-GB" dirty="0"/>
          </a:p>
        </p:txBody>
      </p:sp>
      <p:sp>
        <p:nvSpPr>
          <p:cNvPr id="4" name="Text Placeholder 3">
            <a:extLst>
              <a:ext uri="{FF2B5EF4-FFF2-40B4-BE49-F238E27FC236}">
                <a16:creationId xmlns:a16="http://schemas.microsoft.com/office/drawing/2014/main" id="{918EB5D8-8E4A-4036-A35E-FB31085258BB}"/>
              </a:ext>
            </a:extLst>
          </p:cNvPr>
          <p:cNvSpPr>
            <a:spLocks noGrp="1"/>
          </p:cNvSpPr>
          <p:nvPr>
            <p:ph type="body" sz="quarter" idx="17"/>
          </p:nvPr>
        </p:nvSpPr>
        <p:spPr/>
        <p:txBody>
          <a:bodyPr/>
          <a:lstStyle/>
          <a:p>
            <a:r>
              <a:rPr lang="en-GB" sz="1400" dirty="0">
                <a:effectLst/>
                <a:latin typeface="Calibri" panose="020F0502020204030204" pitchFamily="34" charset="0"/>
                <a:ea typeface="Times New Roman" panose="02020603050405020304" pitchFamily="18" charset="0"/>
                <a:cs typeface="Times New Roman" panose="02020603050405020304" pitchFamily="18" charset="0"/>
              </a:rPr>
              <a:t>In the weekly meeting discuss lesson objectives and those aspects you have focused on; this should include what you understand by the terms above (modelling, guides, scaffolds and worked examples).</a:t>
            </a:r>
          </a:p>
          <a:p>
            <a:r>
              <a:rPr lang="en-GB" dirty="0"/>
              <a:t>When discussing their observations try and move beyond describing what they observed and getting them to discuss the pedagogical rationale behind what they saw. </a:t>
            </a:r>
          </a:p>
          <a:p>
            <a:r>
              <a:rPr lang="en-GB" dirty="0"/>
              <a:t>Why do they think the teacher used those, models, examples, scaffolds in the lesson? </a:t>
            </a:r>
          </a:p>
          <a:p>
            <a:r>
              <a:rPr lang="en-GB" dirty="0"/>
              <a:t>You might want to discuss how they are spending their planning time, and model how you use your PPA time with them. </a:t>
            </a:r>
          </a:p>
        </p:txBody>
      </p:sp>
      <p:sp>
        <p:nvSpPr>
          <p:cNvPr id="5" name="Text Placeholder 4">
            <a:extLst>
              <a:ext uri="{FF2B5EF4-FFF2-40B4-BE49-F238E27FC236}">
                <a16:creationId xmlns:a16="http://schemas.microsoft.com/office/drawing/2014/main" id="{37D3540F-2C93-484F-9343-38B434F5D7BA}"/>
              </a:ext>
            </a:extLst>
          </p:cNvPr>
          <p:cNvSpPr>
            <a:spLocks noGrp="1"/>
          </p:cNvSpPr>
          <p:nvPr>
            <p:ph type="body" sz="quarter" idx="18"/>
          </p:nvPr>
        </p:nvSpPr>
        <p:spPr/>
        <p:txBody>
          <a:bodyPr/>
          <a:lstStyle/>
          <a:p>
            <a:r>
              <a:rPr lang="en-GB" sz="1800" dirty="0">
                <a:effectLst/>
                <a:latin typeface="Calibri" panose="020F0502020204030204" pitchFamily="34" charset="0"/>
                <a:ea typeface="Times New Roman" panose="02020603050405020304" pitchFamily="18" charset="0"/>
                <a:cs typeface="Times New Roman" panose="02020603050405020304" pitchFamily="18" charset="0"/>
              </a:rPr>
              <a:t>McGill (2018) Lesson Planning, Impact: Journal of the Chartered College of Teaching. Issue 3. Available online (</a:t>
            </a:r>
            <a:r>
              <a:rPr lang="en-GB" sz="1800" u="sng" dirty="0">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hlinkClick r:id="rId2"/>
              </a:rPr>
              <a:t>link</a:t>
            </a:r>
            <a:r>
              <a:rPr lang="en-GB" sz="1800" dirty="0">
                <a:effectLst/>
                <a:latin typeface="Calibri" panose="020F0502020204030204" pitchFamily="34" charset="0"/>
                <a:ea typeface="Times New Roman" panose="02020603050405020304" pitchFamily="18" charset="0"/>
                <a:cs typeface="Times New Roman" panose="02020603050405020304" pitchFamily="18" charset="0"/>
              </a:rPr>
              <a:t>).</a:t>
            </a:r>
            <a:endParaRPr lang="en-GB" dirty="0"/>
          </a:p>
        </p:txBody>
      </p:sp>
      <p:sp>
        <p:nvSpPr>
          <p:cNvPr id="6" name="Text Placeholder 5">
            <a:extLst>
              <a:ext uri="{FF2B5EF4-FFF2-40B4-BE49-F238E27FC236}">
                <a16:creationId xmlns:a16="http://schemas.microsoft.com/office/drawing/2014/main" id="{A7DCD888-9F8B-4B5D-AF1F-8F41C125B67E}"/>
              </a:ext>
            </a:extLst>
          </p:cNvPr>
          <p:cNvSpPr>
            <a:spLocks noGrp="1"/>
          </p:cNvSpPr>
          <p:nvPr>
            <p:ph type="body" sz="quarter" idx="19"/>
          </p:nvPr>
        </p:nvSpPr>
        <p:spPr>
          <a:xfrm>
            <a:off x="9752069" y="195182"/>
            <a:ext cx="1696981" cy="558112"/>
          </a:xfrm>
        </p:spPr>
        <p:txBody>
          <a:bodyPr/>
          <a:lstStyle/>
          <a:p>
            <a:r>
              <a:rPr lang="en-GB" dirty="0"/>
              <a:t>13th Oct</a:t>
            </a:r>
          </a:p>
        </p:txBody>
      </p:sp>
    </p:spTree>
    <p:extLst>
      <p:ext uri="{BB962C8B-B14F-4D97-AF65-F5344CB8AC3E}">
        <p14:creationId xmlns:p14="http://schemas.microsoft.com/office/powerpoint/2010/main" val="388438234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CFD2026F-F9C6-4919-8442-69A27380927A}"/>
              </a:ext>
            </a:extLst>
          </p:cNvPr>
          <p:cNvSpPr>
            <a:spLocks noGrp="1"/>
          </p:cNvSpPr>
          <p:nvPr>
            <p:ph type="body" sz="quarter" idx="13"/>
          </p:nvPr>
        </p:nvSpPr>
        <p:spPr/>
        <p:txBody>
          <a:bodyPr>
            <a:normAutofit fontScale="85000" lnSpcReduction="10000"/>
          </a:bodyPr>
          <a:lstStyle/>
          <a:p>
            <a:pPr algn="l">
              <a:lnSpc>
                <a:spcPct val="120000"/>
              </a:lnSpc>
            </a:pPr>
            <a:r>
              <a:rPr lang="en-GB" sz="1800" b="1" dirty="0">
                <a:effectLst/>
                <a:latin typeface="Calibri" panose="020F0502020204030204" pitchFamily="34" charset="0"/>
                <a:ea typeface="Times New Roman" panose="02020603050405020304" pitchFamily="18" charset="0"/>
                <a:cs typeface="Times New Roman" panose="02020603050405020304" pitchFamily="18" charset="0"/>
              </a:rPr>
              <a:t>Focus of observation: </a:t>
            </a:r>
            <a:r>
              <a:rPr lang="en-GB" sz="1800" dirty="0">
                <a:effectLst/>
                <a:latin typeface="Calibri" panose="020F0502020204030204" pitchFamily="34" charset="0"/>
                <a:ea typeface="Times New Roman" panose="02020603050405020304" pitchFamily="18" charset="0"/>
                <a:cs typeface="Times New Roman" panose="02020603050405020304" pitchFamily="18" charset="0"/>
              </a:rPr>
              <a:t>Classroom techniques</a:t>
            </a:r>
          </a:p>
          <a:p>
            <a:pPr algn="l">
              <a:lnSpc>
                <a:spcPct val="120000"/>
              </a:lnSpc>
            </a:pPr>
            <a:r>
              <a:rPr lang="en-GB" sz="1800" dirty="0">
                <a:effectLst/>
                <a:latin typeface="Calibri" panose="020F0502020204030204" pitchFamily="34" charset="0"/>
                <a:ea typeface="Times New Roman" panose="02020603050405020304" pitchFamily="18" charset="0"/>
                <a:cs typeface="Times New Roman" panose="02020603050405020304" pitchFamily="18" charset="0"/>
              </a:rPr>
              <a:t>Some classroom techniques, such as retrieval practice or controlled variation, might be clearly signalled in a lesson. Whereas teachers’ attention to other aspects, such as reducing split attention affects or drawing on dual coding, are likely to be less visible (unless you are in the fortunate position to be able to discuss this with the teacher). </a:t>
            </a:r>
          </a:p>
          <a:p>
            <a:pPr algn="l">
              <a:lnSpc>
                <a:spcPct val="120000"/>
              </a:lnSpc>
            </a:pPr>
            <a:r>
              <a:rPr lang="en-GB" sz="1800" dirty="0">
                <a:effectLst/>
                <a:latin typeface="Calibri" panose="020F0502020204030204" pitchFamily="34" charset="0"/>
                <a:ea typeface="Times New Roman" panose="02020603050405020304" pitchFamily="18" charset="0"/>
                <a:cs typeface="Times New Roman" panose="02020603050405020304" pitchFamily="18" charset="0"/>
              </a:rPr>
              <a:t>So:</a:t>
            </a:r>
          </a:p>
          <a:p>
            <a:pPr algn="l">
              <a:lnSpc>
                <a:spcPct val="120000"/>
              </a:lnSpc>
            </a:pPr>
            <a:r>
              <a:rPr lang="en-GB" sz="1800" dirty="0">
                <a:effectLst/>
                <a:latin typeface="Calibri" panose="020F0502020204030204" pitchFamily="34" charset="0"/>
                <a:ea typeface="Times New Roman" panose="02020603050405020304" pitchFamily="18" charset="0"/>
                <a:cs typeface="Times New Roman" panose="02020603050405020304" pitchFamily="18" charset="0"/>
              </a:rPr>
              <a:t>What type of approaches do you notice that could be associated with an aspect of cognitive science?</a:t>
            </a:r>
          </a:p>
          <a:p>
            <a:pPr>
              <a:lnSpc>
                <a:spcPct val="120000"/>
              </a:lnSpc>
            </a:pPr>
            <a:r>
              <a:rPr lang="en-GB" sz="1800" dirty="0">
                <a:effectLst/>
                <a:latin typeface="Calibri" panose="020F0502020204030204" pitchFamily="34" charset="0"/>
                <a:ea typeface="Times New Roman" panose="02020603050405020304" pitchFamily="18" charset="0"/>
                <a:cs typeface="Times New Roman" panose="02020603050405020304" pitchFamily="18" charset="0"/>
              </a:rPr>
              <a:t>What other insights does a ‘cognitive science lens’ offer in relation to pupil learning during your observation?   </a:t>
            </a:r>
            <a:r>
              <a:rPr lang="en-GB" sz="1800" i="1" dirty="0">
                <a:effectLst/>
                <a:latin typeface="Calibri" panose="020F0502020204030204" pitchFamily="34" charset="0"/>
                <a:ea typeface="Times New Roman" panose="02020603050405020304" pitchFamily="18" charset="0"/>
                <a:cs typeface="Times New Roman" panose="02020603050405020304" pitchFamily="18" charset="0"/>
              </a:rPr>
              <a:t>(D1, D2, D3, D4, D5, D6)</a:t>
            </a:r>
            <a:endParaRPr lang="en-GB" sz="1800" dirty="0"/>
          </a:p>
        </p:txBody>
      </p:sp>
      <p:sp>
        <p:nvSpPr>
          <p:cNvPr id="3" name="Text Placeholder 2">
            <a:extLst>
              <a:ext uri="{FF2B5EF4-FFF2-40B4-BE49-F238E27FC236}">
                <a16:creationId xmlns:a16="http://schemas.microsoft.com/office/drawing/2014/main" id="{EC5C933A-2D68-43B5-9D12-EA634F3E2E43}"/>
              </a:ext>
            </a:extLst>
          </p:cNvPr>
          <p:cNvSpPr>
            <a:spLocks noGrp="1"/>
          </p:cNvSpPr>
          <p:nvPr>
            <p:ph type="body" sz="quarter" idx="14"/>
          </p:nvPr>
        </p:nvSpPr>
        <p:spPr/>
        <p:txBody>
          <a:bodyPr>
            <a:normAutofit lnSpcReduction="10000"/>
          </a:bodyPr>
          <a:lstStyle/>
          <a:p>
            <a:pPr marL="19050" indent="-1905" algn="l">
              <a:lnSpc>
                <a:spcPct val="120000"/>
              </a:lnSpc>
            </a:pPr>
            <a:r>
              <a:rPr lang="en-GB" sz="1400" dirty="0">
                <a:effectLst/>
                <a:latin typeface="Calibri" panose="020F0502020204030204" pitchFamily="34" charset="0"/>
                <a:ea typeface="Times New Roman" panose="02020603050405020304" pitchFamily="18" charset="0"/>
                <a:cs typeface="Times New Roman" panose="02020603050405020304" pitchFamily="18" charset="0"/>
              </a:rPr>
              <a:t> Your UA1 assignment focused on how pupils learn, drawing on prior research to develop your understanding. Here you are focusing on how those theoretical perspectives can inform your planning and help you interpret classroom behaviours. Drawing on specific examples, reflect on: </a:t>
            </a:r>
          </a:p>
          <a:p>
            <a:pPr marL="342900" lvl="0" indent="-342900" algn="l">
              <a:lnSpc>
                <a:spcPct val="120000"/>
              </a:lnSpc>
              <a:buFont typeface="Symbol" panose="05050102010706020507" pitchFamily="18" charset="2"/>
              <a:buChar char=""/>
            </a:pPr>
            <a:r>
              <a:rPr lang="en-GB" sz="1400" dirty="0">
                <a:effectLst/>
                <a:latin typeface="Calibri" panose="020F0502020204030204" pitchFamily="34" charset="0"/>
                <a:ea typeface="Times New Roman" panose="02020603050405020304" pitchFamily="18" charset="0"/>
                <a:cs typeface="Times New Roman" panose="02020603050405020304" pitchFamily="18" charset="0"/>
              </a:rPr>
              <a:t>How you have used particular perspective to inform you planning of particular activities or sequences of activities</a:t>
            </a:r>
          </a:p>
          <a:p>
            <a:pPr marL="342900" lvl="0" indent="-342900" algn="l">
              <a:lnSpc>
                <a:spcPct val="120000"/>
              </a:lnSpc>
              <a:buFont typeface="Symbol" panose="05050102010706020507" pitchFamily="18" charset="2"/>
              <a:buChar char=""/>
            </a:pPr>
            <a:r>
              <a:rPr lang="en-GB" sz="1400" dirty="0">
                <a:effectLst/>
                <a:latin typeface="Calibri" panose="020F0502020204030204" pitchFamily="34" charset="0"/>
                <a:ea typeface="Times New Roman" panose="02020603050405020304" pitchFamily="18" charset="0"/>
                <a:cs typeface="Times New Roman" panose="02020603050405020304" pitchFamily="18" charset="0"/>
              </a:rPr>
              <a:t>What complexities you have encountered in translating theory into practice.</a:t>
            </a:r>
          </a:p>
          <a:p>
            <a:pPr>
              <a:lnSpc>
                <a:spcPct val="120000"/>
              </a:lnSpc>
            </a:pPr>
            <a:r>
              <a:rPr lang="en-GB" sz="1400" dirty="0">
                <a:effectLst/>
                <a:latin typeface="Calibri" panose="020F0502020204030204" pitchFamily="34" charset="0"/>
                <a:ea typeface="Times New Roman" panose="02020603050405020304" pitchFamily="18" charset="0"/>
                <a:cs typeface="Times New Roman" panose="02020603050405020304" pitchFamily="18" charset="0"/>
              </a:rPr>
              <a:t>Being careful to distinguish between classroom behaviours you noticed and your interpretation of those behaviours, articulate how you have used particular theoretical perspective to make inferences about learning in lesson(s) that you have observed. </a:t>
            </a:r>
            <a:endParaRPr lang="en-GB" dirty="0"/>
          </a:p>
          <a:p>
            <a:pPr algn="l">
              <a:lnSpc>
                <a:spcPct val="120000"/>
              </a:lnSpc>
            </a:pPr>
            <a:endParaRPr lang="en-GB" dirty="0"/>
          </a:p>
        </p:txBody>
      </p:sp>
      <p:sp>
        <p:nvSpPr>
          <p:cNvPr id="4" name="Text Placeholder 3">
            <a:extLst>
              <a:ext uri="{FF2B5EF4-FFF2-40B4-BE49-F238E27FC236}">
                <a16:creationId xmlns:a16="http://schemas.microsoft.com/office/drawing/2014/main" id="{C4874449-6EA9-43F4-B725-45C16222BF6B}"/>
              </a:ext>
            </a:extLst>
          </p:cNvPr>
          <p:cNvSpPr>
            <a:spLocks noGrp="1"/>
          </p:cNvSpPr>
          <p:nvPr>
            <p:ph type="body" sz="quarter" idx="15"/>
          </p:nvPr>
        </p:nvSpPr>
        <p:spPr/>
        <p:txBody>
          <a:bodyPr>
            <a:normAutofit lnSpcReduction="10000"/>
          </a:bodyPr>
          <a:lstStyle/>
          <a:p>
            <a:pPr algn="l">
              <a:lnSpc>
                <a:spcPct val="110000"/>
              </a:lnSpc>
            </a:pPr>
            <a:r>
              <a:rPr lang="en-GB" sz="1800" b="1" dirty="0">
                <a:effectLst/>
                <a:latin typeface="Calibri" panose="020F0502020204030204" pitchFamily="34" charset="0"/>
                <a:ea typeface="Times New Roman" panose="02020603050405020304" pitchFamily="18" charset="0"/>
                <a:cs typeface="Times New Roman" panose="02020603050405020304" pitchFamily="18" charset="0"/>
              </a:rPr>
              <a:t>Talkthru A</a:t>
            </a:r>
            <a:endParaRPr lang="en-GB" sz="1800" dirty="0">
              <a:effectLst/>
              <a:latin typeface="Calibri" panose="020F0502020204030204" pitchFamily="34" charset="0"/>
              <a:ea typeface="Times New Roman" panose="02020603050405020304" pitchFamily="18" charset="0"/>
              <a:cs typeface="Times New Roman" panose="02020603050405020304" pitchFamily="18" charset="0"/>
            </a:endParaRPr>
          </a:p>
          <a:p>
            <a:pPr algn="l">
              <a:lnSpc>
                <a:spcPct val="110000"/>
              </a:lnSpc>
            </a:pPr>
            <a:r>
              <a:rPr lang="en-GB" sz="1800" dirty="0">
                <a:effectLst/>
                <a:latin typeface="Calibri" panose="020F0502020204030204" pitchFamily="34" charset="0"/>
                <a:ea typeface="Times New Roman" panose="02020603050405020304" pitchFamily="18" charset="0"/>
                <a:cs typeface="Times New Roman" panose="02020603050405020304" pitchFamily="18" charset="0"/>
              </a:rPr>
              <a:t> You need to meet Part 2 of the Teachers’ Standards (Personal and Professional Conduct PPC) throughout your course. Talk us through how you have met that standard in your first couple of weeks with us and how you are going to maintain that standard. </a:t>
            </a:r>
            <a:r>
              <a:rPr lang="en-GB" sz="1800" i="1" dirty="0">
                <a:effectLst/>
                <a:latin typeface="Calibri" panose="020F0502020204030204" pitchFamily="34" charset="0"/>
                <a:ea typeface="Times New Roman" panose="02020603050405020304" pitchFamily="18" charset="0"/>
                <a:cs typeface="Times New Roman" panose="02020603050405020304" pitchFamily="18" charset="0"/>
              </a:rPr>
              <a:t>(B2)</a:t>
            </a:r>
            <a:endParaRPr lang="en-GB" sz="1800" dirty="0">
              <a:effectLst/>
              <a:latin typeface="Calibri" panose="020F0502020204030204" pitchFamily="34" charset="0"/>
              <a:ea typeface="Times New Roman" panose="02020603050405020304" pitchFamily="18" charset="0"/>
              <a:cs typeface="Times New Roman" panose="02020603050405020304" pitchFamily="18" charset="0"/>
            </a:endParaRPr>
          </a:p>
          <a:p>
            <a:pPr>
              <a:lnSpc>
                <a:spcPct val="110000"/>
              </a:lnSpc>
            </a:pPr>
            <a:r>
              <a:rPr lang="en-GB" sz="1800" b="1" dirty="0">
                <a:effectLst/>
                <a:latin typeface="Calibri" panose="020F0502020204030204" pitchFamily="34" charset="0"/>
                <a:ea typeface="Times New Roman" panose="02020603050405020304" pitchFamily="18" charset="0"/>
                <a:cs typeface="Times New Roman" panose="02020603050405020304" pitchFamily="18" charset="0"/>
              </a:rPr>
              <a:t>Talkthru </a:t>
            </a:r>
            <a:r>
              <a:rPr lang="en-GB" sz="1800" b="1" dirty="0">
                <a:latin typeface="Calibri" panose="020F0502020204030204" pitchFamily="34" charset="0"/>
                <a:ea typeface="Times New Roman" panose="02020603050405020304" pitchFamily="18" charset="0"/>
                <a:cs typeface="Times New Roman" panose="02020603050405020304" pitchFamily="18" charset="0"/>
              </a:rPr>
              <a:t>B</a:t>
            </a:r>
            <a:endParaRPr lang="en-GB" sz="1800" dirty="0">
              <a:effectLst/>
              <a:latin typeface="Calibri" panose="020F0502020204030204" pitchFamily="34" charset="0"/>
              <a:ea typeface="Times New Roman" panose="02020603050405020304" pitchFamily="18" charset="0"/>
              <a:cs typeface="Times New Roman" panose="02020603050405020304" pitchFamily="18" charset="0"/>
            </a:endParaRPr>
          </a:p>
          <a:p>
            <a:pPr>
              <a:lnSpc>
                <a:spcPct val="110000"/>
              </a:lnSpc>
            </a:pPr>
            <a:r>
              <a:rPr lang="en-GB" sz="1800" dirty="0">
                <a:effectLst/>
                <a:latin typeface="Calibri" panose="020F0502020204030204" pitchFamily="34" charset="0"/>
                <a:ea typeface="Times New Roman" panose="02020603050405020304" pitchFamily="18" charset="0"/>
                <a:cs typeface="Times New Roman" panose="02020603050405020304" pitchFamily="18" charset="0"/>
              </a:rPr>
              <a:t>Talk us through a specific example of how you can/have drawn on the key tenets of cognitive science (or anther theoretical perspective) to inform your lesson planning. </a:t>
            </a:r>
            <a:r>
              <a:rPr lang="en-GB" sz="1800" i="1" dirty="0">
                <a:effectLst/>
                <a:latin typeface="Calibri" panose="020F0502020204030204" pitchFamily="34" charset="0"/>
                <a:ea typeface="Times New Roman" panose="02020603050405020304" pitchFamily="18" charset="0"/>
                <a:cs typeface="Times New Roman" panose="02020603050405020304" pitchFamily="18" charset="0"/>
              </a:rPr>
              <a:t>(D1,D2,D3)</a:t>
            </a:r>
            <a:endParaRPr lang="en-GB" dirty="0"/>
          </a:p>
        </p:txBody>
      </p:sp>
      <p:sp>
        <p:nvSpPr>
          <p:cNvPr id="5" name="Text Placeholder 4">
            <a:extLst>
              <a:ext uri="{FF2B5EF4-FFF2-40B4-BE49-F238E27FC236}">
                <a16:creationId xmlns:a16="http://schemas.microsoft.com/office/drawing/2014/main" id="{126525C4-D6C4-4F2E-AB55-CE177C4FD744}"/>
              </a:ext>
            </a:extLst>
          </p:cNvPr>
          <p:cNvSpPr>
            <a:spLocks noGrp="1"/>
          </p:cNvSpPr>
          <p:nvPr>
            <p:ph type="body" sz="quarter" idx="16"/>
          </p:nvPr>
        </p:nvSpPr>
        <p:spPr/>
        <p:txBody>
          <a:bodyPr/>
          <a:lstStyle/>
          <a:p>
            <a:r>
              <a:rPr lang="en-GB" dirty="0"/>
              <a:t>How pupils learn</a:t>
            </a:r>
          </a:p>
        </p:txBody>
      </p:sp>
      <p:sp>
        <p:nvSpPr>
          <p:cNvPr id="8" name="Text Placeholder 7">
            <a:extLst>
              <a:ext uri="{FF2B5EF4-FFF2-40B4-BE49-F238E27FC236}">
                <a16:creationId xmlns:a16="http://schemas.microsoft.com/office/drawing/2014/main" id="{F75F637C-291E-4987-A8C0-8211CD5BFB14}"/>
              </a:ext>
            </a:extLst>
          </p:cNvPr>
          <p:cNvSpPr>
            <a:spLocks noGrp="1"/>
          </p:cNvSpPr>
          <p:nvPr>
            <p:ph type="body" sz="quarter" idx="19"/>
          </p:nvPr>
        </p:nvSpPr>
        <p:spPr>
          <a:xfrm>
            <a:off x="9752069" y="261194"/>
            <a:ext cx="2325631" cy="492100"/>
          </a:xfrm>
        </p:spPr>
        <p:txBody>
          <a:bodyPr/>
          <a:lstStyle/>
          <a:p>
            <a:r>
              <a:rPr lang="en-GB" sz="1800" dirty="0"/>
              <a:t>27</a:t>
            </a:r>
            <a:r>
              <a:rPr lang="en-GB" sz="1800" baseline="30000" dirty="0"/>
              <a:t>th</a:t>
            </a:r>
            <a:r>
              <a:rPr lang="en-GB" sz="1800" dirty="0"/>
              <a:t> Oct or *20</a:t>
            </a:r>
            <a:r>
              <a:rPr lang="en-GB" sz="1800" baseline="30000" dirty="0"/>
              <a:t>th</a:t>
            </a:r>
            <a:r>
              <a:rPr lang="en-GB" sz="1800" dirty="0"/>
              <a:t> if out of Leicestershire</a:t>
            </a:r>
          </a:p>
        </p:txBody>
      </p:sp>
    </p:spTree>
    <p:extLst>
      <p:ext uri="{BB962C8B-B14F-4D97-AF65-F5344CB8AC3E}">
        <p14:creationId xmlns:p14="http://schemas.microsoft.com/office/powerpoint/2010/main" val="181142378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8EF5EA82-F043-48A6-8A99-32C770A2532E}"/>
              </a:ext>
            </a:extLst>
          </p:cNvPr>
          <p:cNvSpPr>
            <a:spLocks noGrp="1"/>
          </p:cNvSpPr>
          <p:nvPr>
            <p:ph type="body" sz="quarter" idx="16"/>
          </p:nvPr>
        </p:nvSpPr>
        <p:spPr/>
        <p:txBody>
          <a:bodyPr/>
          <a:lstStyle/>
          <a:p>
            <a:r>
              <a:rPr lang="en-GB" dirty="0"/>
              <a:t>How pupils learn</a:t>
            </a:r>
          </a:p>
        </p:txBody>
      </p:sp>
      <p:sp>
        <p:nvSpPr>
          <p:cNvPr id="3" name="Text Placeholder 2">
            <a:extLst>
              <a:ext uri="{FF2B5EF4-FFF2-40B4-BE49-F238E27FC236}">
                <a16:creationId xmlns:a16="http://schemas.microsoft.com/office/drawing/2014/main" id="{FD39535A-260E-4AB8-9377-63C832B5E7DA}"/>
              </a:ext>
            </a:extLst>
          </p:cNvPr>
          <p:cNvSpPr>
            <a:spLocks noGrp="1"/>
          </p:cNvSpPr>
          <p:nvPr>
            <p:ph type="body" sz="quarter" idx="14"/>
          </p:nvPr>
        </p:nvSpPr>
        <p:spPr/>
        <p:txBody>
          <a:bodyPr>
            <a:normAutofit fontScale="77500" lnSpcReduction="20000"/>
          </a:bodyPr>
          <a:lstStyle/>
          <a:p>
            <a:pPr algn="just">
              <a:lnSpc>
                <a:spcPct val="150000"/>
              </a:lnSpc>
            </a:pPr>
            <a:r>
              <a:rPr lang="en-GB" sz="1800" dirty="0">
                <a:effectLst/>
                <a:latin typeface="Calibri" panose="020F0502020204030204" pitchFamily="34" charset="0"/>
                <a:ea typeface="Times New Roman" panose="02020603050405020304" pitchFamily="18" charset="0"/>
                <a:cs typeface="Calibri" panose="020F0502020204030204" pitchFamily="34" charset="0"/>
              </a:rPr>
              <a:t>Reflect on how pupils learn, drawing on theories of learning and pedagogy to inform planning. Also consider which perspective is being drawn on to make inferences about learning based on the observations in classrooms. The </a:t>
            </a:r>
            <a:r>
              <a:rPr lang="en-GB" sz="1800" dirty="0">
                <a:latin typeface="Calibri" panose="020F0502020204030204" pitchFamily="34" charset="0"/>
                <a:ea typeface="Times New Roman" panose="02020603050405020304" pitchFamily="18" charset="0"/>
                <a:cs typeface="Calibri" panose="020F0502020204030204" pitchFamily="34" charset="0"/>
              </a:rPr>
              <a:t>ITTECF</a:t>
            </a:r>
            <a:r>
              <a:rPr lang="en-GB" sz="1800" dirty="0">
                <a:effectLst/>
                <a:latin typeface="Calibri" panose="020F0502020204030204" pitchFamily="34" charset="0"/>
                <a:ea typeface="Times New Roman" panose="02020603050405020304" pitchFamily="18" charset="0"/>
                <a:cs typeface="Calibri" panose="020F0502020204030204" pitchFamily="34" charset="0"/>
              </a:rPr>
              <a:t> advocates a range of pedagogical approaches related to a model of memory (working/long term) and the associated cognitive load. This includes strategies, such as retrieval practice and spacing, to support long-term recall and others that ‘avoid overloading working memory’, such as reducing split attention affects. During this week, engage with department approaches to cognitive science, or other theoretical perspectives, and discuss how to incorporate approaches appropriate to context into planning. </a:t>
            </a:r>
            <a:endParaRPr lang="en-GB" sz="1800" dirty="0">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50000"/>
              </a:lnSpc>
            </a:pPr>
            <a:r>
              <a:rPr lang="en-GB" sz="1800" dirty="0">
                <a:effectLst/>
                <a:latin typeface="Calibri" panose="020F0502020204030204" pitchFamily="34" charset="0"/>
                <a:ea typeface="Times New Roman" panose="02020603050405020304" pitchFamily="18" charset="0"/>
                <a:cs typeface="Calibri" panose="020F0502020204030204" pitchFamily="34" charset="0"/>
              </a:rPr>
              <a:t>(</a:t>
            </a:r>
            <a:r>
              <a:rPr lang="en-GB" sz="1800" i="1" dirty="0">
                <a:effectLst/>
                <a:latin typeface="Calibri" panose="020F0502020204030204" pitchFamily="34" charset="0"/>
                <a:ea typeface="Times New Roman" panose="02020603050405020304" pitchFamily="18" charset="0"/>
                <a:cs typeface="Calibri" panose="020F0502020204030204" pitchFamily="34" charset="0"/>
              </a:rPr>
              <a:t>D1, D2, D3, D4, D5, D6)</a:t>
            </a:r>
            <a:endParaRPr lang="en-GB" sz="1800" dirty="0">
              <a:effectLst/>
              <a:latin typeface="Calibri" panose="020F0502020204030204" pitchFamily="34" charset="0"/>
              <a:ea typeface="Times New Roman" panose="02020603050405020304" pitchFamily="18" charset="0"/>
              <a:cs typeface="Times New Roman" panose="02020603050405020304" pitchFamily="18" charset="0"/>
            </a:endParaRPr>
          </a:p>
          <a:p>
            <a:endParaRPr lang="en-GB" dirty="0"/>
          </a:p>
        </p:txBody>
      </p:sp>
      <p:sp>
        <p:nvSpPr>
          <p:cNvPr id="4" name="Text Placeholder 3">
            <a:extLst>
              <a:ext uri="{FF2B5EF4-FFF2-40B4-BE49-F238E27FC236}">
                <a16:creationId xmlns:a16="http://schemas.microsoft.com/office/drawing/2014/main" id="{14CF2781-4089-404B-8647-BB9FA5254C18}"/>
              </a:ext>
            </a:extLst>
          </p:cNvPr>
          <p:cNvSpPr>
            <a:spLocks noGrp="1"/>
          </p:cNvSpPr>
          <p:nvPr>
            <p:ph type="body" sz="quarter" idx="17"/>
          </p:nvPr>
        </p:nvSpPr>
        <p:spPr/>
        <p:txBody>
          <a:bodyPr/>
          <a:lstStyle/>
          <a:p>
            <a:r>
              <a:rPr lang="en-GB" dirty="0"/>
              <a:t>Discuss a lesson that they will be teaching next week get them to explain what they are doing and its link to how pupils learn</a:t>
            </a:r>
          </a:p>
          <a:p>
            <a:r>
              <a:rPr lang="en-GB" dirty="0"/>
              <a:t>Discuss a learning activity that they have observed that week. What made it an effective learning activity? What other ways could it have been done. </a:t>
            </a:r>
          </a:p>
          <a:p>
            <a:r>
              <a:rPr lang="en-GB" dirty="0"/>
              <a:t>Discuss an activity that you have done this week. Explain your reasons for choosing this activity. </a:t>
            </a:r>
          </a:p>
          <a:p>
            <a:endParaRPr lang="en-GB" dirty="0"/>
          </a:p>
          <a:p>
            <a:endParaRPr lang="en-GB" dirty="0"/>
          </a:p>
        </p:txBody>
      </p:sp>
      <p:sp>
        <p:nvSpPr>
          <p:cNvPr id="5" name="Text Placeholder 4">
            <a:extLst>
              <a:ext uri="{FF2B5EF4-FFF2-40B4-BE49-F238E27FC236}">
                <a16:creationId xmlns:a16="http://schemas.microsoft.com/office/drawing/2014/main" id="{93415D71-69AA-400E-A9BC-EA72B53750DD}"/>
              </a:ext>
            </a:extLst>
          </p:cNvPr>
          <p:cNvSpPr>
            <a:spLocks noGrp="1"/>
          </p:cNvSpPr>
          <p:nvPr>
            <p:ph type="body" sz="quarter" idx="18"/>
          </p:nvPr>
        </p:nvSpPr>
        <p:spPr/>
        <p:txBody>
          <a:bodyPr/>
          <a:lstStyle/>
          <a:p>
            <a:r>
              <a:rPr lang="en-GB" dirty="0"/>
              <a:t>Australian Education Research Organisation, How students learn best An overview of the learning process and the most effective teaching practices, (September 2023) </a:t>
            </a:r>
            <a:r>
              <a:rPr lang="en-GB" dirty="0">
                <a:hlinkClick r:id="rId2"/>
              </a:rPr>
              <a:t>Available Here</a:t>
            </a:r>
            <a:endParaRPr lang="en-GB" dirty="0"/>
          </a:p>
          <a:p>
            <a:endParaRPr lang="en-GB" dirty="0"/>
          </a:p>
        </p:txBody>
      </p:sp>
      <p:sp>
        <p:nvSpPr>
          <p:cNvPr id="6" name="Text Placeholder 5">
            <a:extLst>
              <a:ext uri="{FF2B5EF4-FFF2-40B4-BE49-F238E27FC236}">
                <a16:creationId xmlns:a16="http://schemas.microsoft.com/office/drawing/2014/main" id="{50B620AC-3BF2-4889-8621-F68C9D73CD5A}"/>
              </a:ext>
            </a:extLst>
          </p:cNvPr>
          <p:cNvSpPr>
            <a:spLocks noGrp="1"/>
          </p:cNvSpPr>
          <p:nvPr>
            <p:ph type="body" sz="quarter" idx="19"/>
          </p:nvPr>
        </p:nvSpPr>
        <p:spPr>
          <a:xfrm>
            <a:off x="9752069" y="195182"/>
            <a:ext cx="2125703" cy="558112"/>
          </a:xfrm>
        </p:spPr>
        <p:txBody>
          <a:bodyPr/>
          <a:lstStyle/>
          <a:p>
            <a:r>
              <a:rPr lang="en-GB" sz="2000" dirty="0"/>
              <a:t>27th or *20th of Oct</a:t>
            </a:r>
          </a:p>
          <a:p>
            <a:endParaRPr lang="en-GB" sz="2000" dirty="0"/>
          </a:p>
        </p:txBody>
      </p:sp>
    </p:spTree>
    <p:extLst>
      <p:ext uri="{BB962C8B-B14F-4D97-AF65-F5344CB8AC3E}">
        <p14:creationId xmlns:p14="http://schemas.microsoft.com/office/powerpoint/2010/main" val="166328766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D2778ABC-266D-4152-A464-B4D42556EA32}"/>
              </a:ext>
            </a:extLst>
          </p:cNvPr>
          <p:cNvSpPr>
            <a:spLocks noGrp="1"/>
          </p:cNvSpPr>
          <p:nvPr>
            <p:ph type="body" sz="quarter" idx="13"/>
          </p:nvPr>
        </p:nvSpPr>
        <p:spPr/>
        <p:txBody>
          <a:bodyPr>
            <a:normAutofit/>
          </a:bodyPr>
          <a:lstStyle/>
          <a:p>
            <a:pPr algn="l">
              <a:lnSpc>
                <a:spcPct val="110000"/>
              </a:lnSpc>
            </a:pPr>
            <a:r>
              <a:rPr lang="en-GB" sz="1800" b="1" dirty="0">
                <a:effectLst/>
                <a:latin typeface="Calibri" panose="020F0502020204030204" pitchFamily="34" charset="0"/>
                <a:ea typeface="Times New Roman" panose="02020603050405020304" pitchFamily="18" charset="0"/>
                <a:cs typeface="Times New Roman" panose="02020603050405020304" pitchFamily="18" charset="0"/>
              </a:rPr>
              <a:t>Focus of observation:</a:t>
            </a:r>
            <a:r>
              <a:rPr lang="en-GB" sz="1800" dirty="0">
                <a:effectLst/>
                <a:latin typeface="Calibri" panose="020F0502020204030204" pitchFamily="34" charset="0"/>
                <a:ea typeface="Times New Roman" panose="02020603050405020304" pitchFamily="18" charset="0"/>
                <a:cs typeface="Times New Roman" panose="02020603050405020304" pitchFamily="18" charset="0"/>
              </a:rPr>
              <a:t> </a:t>
            </a:r>
            <a:r>
              <a:rPr lang="en-GB" sz="1800" dirty="0" err="1">
                <a:effectLst/>
                <a:latin typeface="Calibri" panose="020F0502020204030204" pitchFamily="34" charset="0"/>
                <a:ea typeface="Times New Roman" panose="02020603050405020304" pitchFamily="18" charset="0"/>
                <a:cs typeface="Times New Roman" panose="02020603050405020304" pitchFamily="18" charset="0"/>
              </a:rPr>
              <a:t>AfL</a:t>
            </a:r>
            <a:r>
              <a:rPr lang="en-GB" sz="1800" dirty="0">
                <a:effectLst/>
                <a:latin typeface="Calibri" panose="020F0502020204030204" pitchFamily="34" charset="0"/>
                <a:ea typeface="Times New Roman" panose="02020603050405020304" pitchFamily="18" charset="0"/>
                <a:cs typeface="Times New Roman" panose="02020603050405020304" pitchFamily="18" charset="0"/>
              </a:rPr>
              <a:t>/ Formative assessment</a:t>
            </a:r>
          </a:p>
          <a:p>
            <a:pPr algn="l">
              <a:lnSpc>
                <a:spcPct val="110000"/>
              </a:lnSpc>
            </a:pPr>
            <a:r>
              <a:rPr lang="en-GB" sz="1800" dirty="0">
                <a:effectLst/>
                <a:latin typeface="Calibri" panose="020F0502020204030204" pitchFamily="34" charset="0"/>
                <a:ea typeface="Times New Roman" panose="02020603050405020304" pitchFamily="18" charset="0"/>
                <a:cs typeface="Times New Roman" panose="02020603050405020304" pitchFamily="18" charset="0"/>
              </a:rPr>
              <a:t>What strategies do you notice the teacher use to check for understanding during the lesson?</a:t>
            </a:r>
          </a:p>
          <a:p>
            <a:pPr algn="l">
              <a:lnSpc>
                <a:spcPct val="110000"/>
              </a:lnSpc>
            </a:pPr>
            <a:r>
              <a:rPr lang="en-GB" sz="1800" dirty="0">
                <a:effectLst/>
                <a:latin typeface="Calibri" panose="020F0502020204030204" pitchFamily="34" charset="0"/>
                <a:ea typeface="Times New Roman" panose="02020603050405020304" pitchFamily="18" charset="0"/>
                <a:cs typeface="Times New Roman" panose="02020603050405020304" pitchFamily="18" charset="0"/>
              </a:rPr>
              <a:t>What role(s) do you think questioning played in the lesson?</a:t>
            </a:r>
          </a:p>
          <a:p>
            <a:pPr algn="l">
              <a:lnSpc>
                <a:spcPct val="110000"/>
              </a:lnSpc>
            </a:pPr>
            <a:r>
              <a:rPr lang="en-GB" sz="1800" dirty="0">
                <a:effectLst/>
                <a:latin typeface="Calibri" panose="020F0502020204030204" pitchFamily="34" charset="0"/>
                <a:ea typeface="Times New Roman" panose="02020603050405020304" pitchFamily="18" charset="0"/>
                <a:cs typeface="Times New Roman" panose="02020603050405020304" pitchFamily="18" charset="0"/>
              </a:rPr>
              <a:t>What different ways of providing feedback (e.g., verbal, written) do you notice and what types of opportunities did/might the pupils have to respond. </a:t>
            </a:r>
          </a:p>
          <a:p>
            <a:pPr>
              <a:lnSpc>
                <a:spcPct val="110000"/>
              </a:lnSpc>
            </a:pPr>
            <a:r>
              <a:rPr lang="en-GB" sz="1800" i="1" dirty="0">
                <a:effectLst/>
                <a:latin typeface="Calibri" panose="020F0502020204030204" pitchFamily="34" charset="0"/>
                <a:ea typeface="Times New Roman" panose="02020603050405020304" pitchFamily="18" charset="0"/>
                <a:cs typeface="Times New Roman" panose="02020603050405020304" pitchFamily="18" charset="0"/>
              </a:rPr>
              <a:t>(F2, F4, F5)</a:t>
            </a:r>
            <a:endParaRPr lang="en-GB" dirty="0"/>
          </a:p>
        </p:txBody>
      </p:sp>
      <p:sp>
        <p:nvSpPr>
          <p:cNvPr id="3" name="Text Placeholder 2">
            <a:extLst>
              <a:ext uri="{FF2B5EF4-FFF2-40B4-BE49-F238E27FC236}">
                <a16:creationId xmlns:a16="http://schemas.microsoft.com/office/drawing/2014/main" id="{F7E98BCE-A64F-4D70-B294-D37329B46E17}"/>
              </a:ext>
            </a:extLst>
          </p:cNvPr>
          <p:cNvSpPr>
            <a:spLocks noGrp="1"/>
          </p:cNvSpPr>
          <p:nvPr>
            <p:ph type="body" sz="quarter" idx="14"/>
          </p:nvPr>
        </p:nvSpPr>
        <p:spPr/>
        <p:txBody>
          <a:bodyPr>
            <a:normAutofit lnSpcReduction="10000"/>
          </a:bodyPr>
          <a:lstStyle/>
          <a:p>
            <a:pPr algn="l">
              <a:lnSpc>
                <a:spcPct val="100000"/>
              </a:lnSpc>
            </a:pPr>
            <a:r>
              <a:rPr lang="en-GB" dirty="0">
                <a:effectLst/>
                <a:latin typeface="Calibri" panose="020F0502020204030204" pitchFamily="34" charset="0"/>
                <a:ea typeface="Times New Roman" panose="02020603050405020304" pitchFamily="18" charset="0"/>
                <a:cs typeface="Times New Roman" panose="02020603050405020304" pitchFamily="18" charset="0"/>
              </a:rPr>
              <a:t>You have explored Assessment for Learning and have read some of the key texts. Here you are focussing on the application of assessment to planning and decision making, alongside how to provide high-quality feedback to pupils. Reflect on:</a:t>
            </a:r>
            <a:endParaRPr lang="en-GB" sz="1600" dirty="0">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gn="l">
              <a:lnSpc>
                <a:spcPct val="100000"/>
              </a:lnSpc>
              <a:buFont typeface="Calibri" panose="020F0502020204030204" pitchFamily="34" charset="0"/>
              <a:buChar char="•"/>
            </a:pPr>
            <a:r>
              <a:rPr lang="en-GB" dirty="0">
                <a:effectLst/>
                <a:latin typeface="Calibri" panose="020F0502020204030204" pitchFamily="34" charset="0"/>
                <a:ea typeface="Calibri" panose="020F0502020204030204" pitchFamily="34" charset="0"/>
                <a:cs typeface="Times New Roman" panose="02020603050405020304" pitchFamily="18" charset="0"/>
              </a:rPr>
              <a:t>How assessments can be linked to teacher’s decision making, and the complexities involved. </a:t>
            </a:r>
            <a:endParaRPr lang="en-GB" sz="16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l">
              <a:lnSpc>
                <a:spcPct val="100000"/>
              </a:lnSpc>
              <a:buFont typeface="Calibri" panose="020F0502020204030204" pitchFamily="34" charset="0"/>
              <a:buChar char="•"/>
            </a:pPr>
            <a:r>
              <a:rPr lang="en-GB" dirty="0">
                <a:effectLst/>
                <a:latin typeface="Calibri" panose="020F0502020204030204" pitchFamily="34" charset="0"/>
                <a:ea typeface="Calibri" panose="020F0502020204030204" pitchFamily="34" charset="0"/>
                <a:cs typeface="Times New Roman" panose="02020603050405020304" pitchFamily="18" charset="0"/>
              </a:rPr>
              <a:t>What are key features of high-quality feedback? Drawing on example(s) from your observation(s)/teaching, consider some or all of: </a:t>
            </a:r>
            <a:r>
              <a:rPr lang="en-GB" i="1" dirty="0">
                <a:effectLst/>
                <a:latin typeface="Calibri" panose="020F0502020204030204" pitchFamily="34" charset="0"/>
                <a:ea typeface="Calibri" panose="020F0502020204030204" pitchFamily="34" charset="0"/>
                <a:cs typeface="Times New Roman" panose="02020603050405020304" pitchFamily="18" charset="0"/>
              </a:rPr>
              <a:t>(F4)</a:t>
            </a:r>
            <a:endParaRPr lang="en-GB" sz="1600" dirty="0">
              <a:effectLst/>
              <a:latin typeface="Calibri" panose="020F0502020204030204" pitchFamily="34" charset="0"/>
              <a:ea typeface="Calibri" panose="020F0502020204030204" pitchFamily="34" charset="0"/>
              <a:cs typeface="Times New Roman" panose="02020603050405020304" pitchFamily="18" charset="0"/>
            </a:endParaRPr>
          </a:p>
          <a:p>
            <a:pPr marL="742950" lvl="1" indent="-285750" algn="l">
              <a:lnSpc>
                <a:spcPct val="100000"/>
              </a:lnSpc>
              <a:buFont typeface="Wingdings" panose="05000000000000000000" pitchFamily="2" charset="2"/>
              <a:buChar char=""/>
            </a:pPr>
            <a:r>
              <a:rPr lang="en-GB" sz="1400" dirty="0">
                <a:effectLst/>
                <a:latin typeface="Calibri" panose="020F0502020204030204" pitchFamily="34" charset="0"/>
                <a:ea typeface="Times New Roman" panose="02020603050405020304" pitchFamily="18" charset="0"/>
                <a:cs typeface="Times New Roman" panose="02020603050405020304" pitchFamily="18" charset="0"/>
              </a:rPr>
              <a:t>Evidence of how written and/or verbal feedback has contributed to pupil learning </a:t>
            </a:r>
            <a:r>
              <a:rPr lang="en-GB" sz="1400" i="1" dirty="0">
                <a:effectLst/>
                <a:latin typeface="Calibri" panose="020F0502020204030204" pitchFamily="34" charset="0"/>
                <a:ea typeface="Times New Roman" panose="02020603050405020304" pitchFamily="18" charset="0"/>
                <a:cs typeface="Times New Roman" panose="02020603050405020304" pitchFamily="18" charset="0"/>
              </a:rPr>
              <a:t>(F5)</a:t>
            </a:r>
            <a:endParaRPr lang="en-GB" sz="1600" dirty="0">
              <a:effectLst/>
              <a:latin typeface="Calibri" panose="020F0502020204030204" pitchFamily="34" charset="0"/>
              <a:ea typeface="Times New Roman" panose="02020603050405020304" pitchFamily="18" charset="0"/>
              <a:cs typeface="Times New Roman" panose="02020603050405020304" pitchFamily="18" charset="0"/>
            </a:endParaRPr>
          </a:p>
          <a:p>
            <a:pPr marL="742950" lvl="1" indent="-285750" algn="l">
              <a:lnSpc>
                <a:spcPct val="100000"/>
              </a:lnSpc>
              <a:buFont typeface="Wingdings" panose="05000000000000000000" pitchFamily="2" charset="2"/>
              <a:buChar char=""/>
            </a:pPr>
            <a:r>
              <a:rPr lang="en-GB" sz="1400" dirty="0">
                <a:effectLst/>
                <a:latin typeface="Calibri" panose="020F0502020204030204" pitchFamily="34" charset="0"/>
                <a:ea typeface="Times New Roman" panose="02020603050405020304" pitchFamily="18" charset="0"/>
                <a:cs typeface="Times New Roman" panose="02020603050405020304" pitchFamily="18" charset="0"/>
              </a:rPr>
              <a:t>How opportunities for pupils to respond productively to feedback can be generated. </a:t>
            </a:r>
            <a:endParaRPr lang="en-GB" sz="1600" dirty="0">
              <a:effectLst/>
              <a:latin typeface="Calibri" panose="020F0502020204030204" pitchFamily="34" charset="0"/>
              <a:ea typeface="Times New Roman" panose="02020603050405020304" pitchFamily="18" charset="0"/>
              <a:cs typeface="Times New Roman" panose="02020603050405020304" pitchFamily="18" charset="0"/>
            </a:endParaRPr>
          </a:p>
          <a:p>
            <a:pPr>
              <a:lnSpc>
                <a:spcPct val="100000"/>
              </a:lnSpc>
            </a:pPr>
            <a:r>
              <a:rPr lang="en-GB" i="1" dirty="0">
                <a:effectLst/>
                <a:latin typeface="Calibri" panose="020F0502020204030204" pitchFamily="34" charset="0"/>
                <a:ea typeface="Times New Roman" panose="02020603050405020304" pitchFamily="18" charset="0"/>
                <a:cs typeface="Times New Roman" panose="02020603050405020304" pitchFamily="18" charset="0"/>
              </a:rPr>
              <a:t>Over time, </a:t>
            </a:r>
            <a:r>
              <a:rPr lang="en-GB" dirty="0">
                <a:effectLst/>
                <a:latin typeface="Calibri" panose="020F0502020204030204" pitchFamily="34" charset="0"/>
                <a:ea typeface="Times New Roman" panose="02020603050405020304" pitchFamily="18" charset="0"/>
                <a:cs typeface="Times New Roman" panose="02020603050405020304" pitchFamily="18" charset="0"/>
              </a:rPr>
              <a:t>how pupil monitoring and self-regulation could be facilitated </a:t>
            </a:r>
            <a:r>
              <a:rPr lang="en-GB" i="1" dirty="0">
                <a:effectLst/>
                <a:latin typeface="Calibri" panose="020F0502020204030204" pitchFamily="34" charset="0"/>
                <a:ea typeface="Times New Roman" panose="02020603050405020304" pitchFamily="18" charset="0"/>
                <a:cs typeface="Times New Roman" panose="02020603050405020304" pitchFamily="18" charset="0"/>
              </a:rPr>
              <a:t>(F5)</a:t>
            </a:r>
            <a:endParaRPr lang="en-GB" sz="1800" dirty="0"/>
          </a:p>
        </p:txBody>
      </p:sp>
      <p:sp>
        <p:nvSpPr>
          <p:cNvPr id="4" name="Text Placeholder 3">
            <a:extLst>
              <a:ext uri="{FF2B5EF4-FFF2-40B4-BE49-F238E27FC236}">
                <a16:creationId xmlns:a16="http://schemas.microsoft.com/office/drawing/2014/main" id="{C6B4A51D-A7FC-4417-B8A5-BFF0DA758878}"/>
              </a:ext>
            </a:extLst>
          </p:cNvPr>
          <p:cNvSpPr>
            <a:spLocks noGrp="1"/>
          </p:cNvSpPr>
          <p:nvPr>
            <p:ph type="body" sz="quarter" idx="15"/>
          </p:nvPr>
        </p:nvSpPr>
        <p:spPr/>
        <p:txBody>
          <a:bodyPr/>
          <a:lstStyle/>
          <a:p>
            <a:r>
              <a:rPr lang="en-GB" sz="1800" b="1" dirty="0">
                <a:effectLst/>
                <a:latin typeface="Calibri" panose="020F0502020204030204" pitchFamily="34" charset="0"/>
                <a:ea typeface="Times New Roman" panose="02020603050405020304" pitchFamily="18" charset="0"/>
                <a:cs typeface="Times New Roman" panose="02020603050405020304" pitchFamily="18" charset="0"/>
              </a:rPr>
              <a:t>Talkthru</a:t>
            </a:r>
            <a:endParaRPr lang="en-GB" sz="1800" dirty="0">
              <a:effectLst/>
              <a:latin typeface="Calibri" panose="020F0502020204030204" pitchFamily="34" charset="0"/>
              <a:ea typeface="Times New Roman" panose="02020603050405020304" pitchFamily="18" charset="0"/>
              <a:cs typeface="Times New Roman" panose="02020603050405020304" pitchFamily="18" charset="0"/>
            </a:endParaRPr>
          </a:p>
          <a:p>
            <a:r>
              <a:rPr lang="en-GB" sz="1800" dirty="0">
                <a:effectLst/>
                <a:latin typeface="Calibri" panose="020F0502020204030204" pitchFamily="34" charset="0"/>
                <a:ea typeface="Times New Roman" panose="02020603050405020304" pitchFamily="18" charset="0"/>
                <a:cs typeface="Times New Roman" panose="02020603050405020304" pitchFamily="18" charset="0"/>
              </a:rPr>
              <a:t>Talk us through the strategies you noticed teachers used to check for understanding during the lesson, and what you took from this in terms of how you might plan for assessment</a:t>
            </a:r>
            <a:r>
              <a:rPr lang="en-GB" sz="1800" i="1" dirty="0">
                <a:effectLst/>
                <a:latin typeface="Calibri" panose="020F0502020204030204" pitchFamily="34" charset="0"/>
                <a:ea typeface="Times New Roman" panose="02020603050405020304" pitchFamily="18" charset="0"/>
                <a:cs typeface="Times New Roman" panose="02020603050405020304" pitchFamily="18" charset="0"/>
              </a:rPr>
              <a:t>. (F4)</a:t>
            </a:r>
            <a:endParaRPr lang="en-GB" dirty="0"/>
          </a:p>
        </p:txBody>
      </p:sp>
      <p:sp>
        <p:nvSpPr>
          <p:cNvPr id="5" name="Text Placeholder 4">
            <a:extLst>
              <a:ext uri="{FF2B5EF4-FFF2-40B4-BE49-F238E27FC236}">
                <a16:creationId xmlns:a16="http://schemas.microsoft.com/office/drawing/2014/main" id="{415B2140-0B08-4FCA-886C-83611C6319ED}"/>
              </a:ext>
            </a:extLst>
          </p:cNvPr>
          <p:cNvSpPr>
            <a:spLocks noGrp="1"/>
          </p:cNvSpPr>
          <p:nvPr>
            <p:ph type="body" sz="quarter" idx="16"/>
          </p:nvPr>
        </p:nvSpPr>
        <p:spPr>
          <a:xfrm>
            <a:off x="1422342" y="265716"/>
            <a:ext cx="6037237" cy="558113"/>
          </a:xfrm>
        </p:spPr>
        <p:txBody>
          <a:bodyPr>
            <a:normAutofit fontScale="77500" lnSpcReduction="20000"/>
          </a:bodyPr>
          <a:lstStyle/>
          <a:p>
            <a:r>
              <a:rPr lang="en-GB" dirty="0"/>
              <a:t>Assessment for learning/Formative Assessment</a:t>
            </a:r>
          </a:p>
        </p:txBody>
      </p:sp>
      <p:sp>
        <p:nvSpPr>
          <p:cNvPr id="6" name="Text Placeholder 5">
            <a:extLst>
              <a:ext uri="{FF2B5EF4-FFF2-40B4-BE49-F238E27FC236}">
                <a16:creationId xmlns:a16="http://schemas.microsoft.com/office/drawing/2014/main" id="{07756587-45F3-429D-AF23-91D93DF7BBE8}"/>
              </a:ext>
            </a:extLst>
          </p:cNvPr>
          <p:cNvSpPr>
            <a:spLocks noGrp="1"/>
          </p:cNvSpPr>
          <p:nvPr>
            <p:ph type="body" sz="quarter" idx="19"/>
          </p:nvPr>
        </p:nvSpPr>
        <p:spPr>
          <a:xfrm>
            <a:off x="9752070" y="195182"/>
            <a:ext cx="2211330" cy="558112"/>
          </a:xfrm>
        </p:spPr>
        <p:txBody>
          <a:bodyPr/>
          <a:lstStyle/>
          <a:p>
            <a:r>
              <a:rPr lang="en-GB" dirty="0"/>
              <a:t>3</a:t>
            </a:r>
            <a:r>
              <a:rPr lang="en-GB" baseline="30000" dirty="0"/>
              <a:t>rd</a:t>
            </a:r>
            <a:r>
              <a:rPr lang="en-GB" dirty="0"/>
              <a:t> Nov</a:t>
            </a:r>
          </a:p>
        </p:txBody>
      </p:sp>
    </p:spTree>
    <p:extLst>
      <p:ext uri="{BB962C8B-B14F-4D97-AF65-F5344CB8AC3E}">
        <p14:creationId xmlns:p14="http://schemas.microsoft.com/office/powerpoint/2010/main" val="87149904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3899C13D-D29B-48A4-BCF8-1FE523A275E8}"/>
              </a:ext>
            </a:extLst>
          </p:cNvPr>
          <p:cNvSpPr>
            <a:spLocks noGrp="1"/>
          </p:cNvSpPr>
          <p:nvPr>
            <p:ph type="body" sz="quarter" idx="16"/>
          </p:nvPr>
        </p:nvSpPr>
        <p:spPr>
          <a:xfrm>
            <a:off x="1474746" y="226689"/>
            <a:ext cx="5984833" cy="526605"/>
          </a:xfrm>
        </p:spPr>
        <p:txBody>
          <a:bodyPr>
            <a:normAutofit fontScale="77500" lnSpcReduction="20000"/>
          </a:bodyPr>
          <a:lstStyle/>
          <a:p>
            <a:r>
              <a:rPr lang="en-GB" dirty="0"/>
              <a:t>Assessment for learning/Formative Assessment</a:t>
            </a:r>
          </a:p>
          <a:p>
            <a:endParaRPr lang="en-GB" dirty="0"/>
          </a:p>
        </p:txBody>
      </p:sp>
      <p:sp>
        <p:nvSpPr>
          <p:cNvPr id="3" name="Text Placeholder 2">
            <a:extLst>
              <a:ext uri="{FF2B5EF4-FFF2-40B4-BE49-F238E27FC236}">
                <a16:creationId xmlns:a16="http://schemas.microsoft.com/office/drawing/2014/main" id="{2197250E-000E-4F62-88B6-3C81DF6D69BA}"/>
              </a:ext>
            </a:extLst>
          </p:cNvPr>
          <p:cNvSpPr>
            <a:spLocks noGrp="1"/>
          </p:cNvSpPr>
          <p:nvPr>
            <p:ph type="body" sz="quarter" idx="14"/>
          </p:nvPr>
        </p:nvSpPr>
        <p:spPr/>
        <p:txBody>
          <a:bodyPr>
            <a:normAutofit fontScale="70000" lnSpcReduction="20000"/>
          </a:bodyPr>
          <a:lstStyle/>
          <a:p>
            <a:pPr algn="just">
              <a:lnSpc>
                <a:spcPct val="150000"/>
              </a:lnSpc>
            </a:pPr>
            <a:r>
              <a:rPr lang="en-GB" sz="1800" dirty="0">
                <a:effectLst/>
                <a:latin typeface="Calibri" panose="020F0502020204030204" pitchFamily="34" charset="0"/>
                <a:ea typeface="Times New Roman" panose="02020603050405020304" pitchFamily="18" charset="0"/>
                <a:cs typeface="Calibri" panose="020F0502020204030204" pitchFamily="34" charset="0"/>
              </a:rPr>
              <a:t>During lesson observations, student teachers should consider how assessment opportunities and feedback can be planned and used. The </a:t>
            </a:r>
            <a:r>
              <a:rPr lang="en-GB" sz="1800" dirty="0">
                <a:latin typeface="Calibri" panose="020F0502020204030204" pitchFamily="34" charset="0"/>
                <a:ea typeface="Times New Roman" panose="02020603050405020304" pitchFamily="18" charset="0"/>
                <a:cs typeface="Calibri" panose="020F0502020204030204" pitchFamily="34" charset="0"/>
              </a:rPr>
              <a:t>ITTECF</a:t>
            </a:r>
            <a:r>
              <a:rPr lang="en-GB" sz="1800" dirty="0">
                <a:effectLst/>
                <a:latin typeface="Calibri" panose="020F0502020204030204" pitchFamily="34" charset="0"/>
                <a:ea typeface="Times New Roman" panose="02020603050405020304" pitchFamily="18" charset="0"/>
                <a:cs typeface="Calibri" panose="020F0502020204030204" pitchFamily="34" charset="0"/>
              </a:rPr>
              <a:t> suggests that assessment should inform teachers’ decision making, and that feedback can be written or verbal, as long as pupils can act on that feedback in a productive manner. Also, questioning has many roles, including the assessment of prior knowledge and understanding. During this time, reflect on your lesson observation(s) of expert colleagues and your own teaching; consider what decisions might have been better informed through the planned use of assessment and what high-quality feedback looks like; discuss and analyse with your co-tutor in your weekly meeting. Co-tutors, make pedagogical decisions more visible; how do you choose questions/ decide on a method of feedback, for example?</a:t>
            </a:r>
            <a:endParaRPr lang="en-GB" sz="1800" dirty="0">
              <a:effectLst/>
              <a:latin typeface="Calibri" panose="020F0502020204030204" pitchFamily="34" charset="0"/>
              <a:ea typeface="Times New Roman" panose="02020603050405020304" pitchFamily="18" charset="0"/>
              <a:cs typeface="Times New Roman" panose="02020603050405020304" pitchFamily="18" charset="0"/>
            </a:endParaRPr>
          </a:p>
          <a:p>
            <a:r>
              <a:rPr lang="en-GB" sz="1800" i="1" dirty="0">
                <a:effectLst/>
                <a:latin typeface="Calibri" panose="020F0502020204030204" pitchFamily="34" charset="0"/>
                <a:ea typeface="Times New Roman" panose="02020603050405020304" pitchFamily="18" charset="0"/>
                <a:cs typeface="Times New Roman" panose="02020603050405020304" pitchFamily="18" charset="0"/>
              </a:rPr>
              <a:t>(F2, F4, F5)</a:t>
            </a:r>
            <a:endParaRPr lang="en-GB" dirty="0"/>
          </a:p>
        </p:txBody>
      </p:sp>
      <p:sp>
        <p:nvSpPr>
          <p:cNvPr id="4" name="Text Placeholder 3">
            <a:extLst>
              <a:ext uri="{FF2B5EF4-FFF2-40B4-BE49-F238E27FC236}">
                <a16:creationId xmlns:a16="http://schemas.microsoft.com/office/drawing/2014/main" id="{474DBF2F-EAD9-4D44-B878-7A80A36A71B7}"/>
              </a:ext>
            </a:extLst>
          </p:cNvPr>
          <p:cNvSpPr>
            <a:spLocks noGrp="1"/>
          </p:cNvSpPr>
          <p:nvPr>
            <p:ph type="body" sz="quarter" idx="17"/>
          </p:nvPr>
        </p:nvSpPr>
        <p:spPr/>
        <p:txBody>
          <a:bodyPr/>
          <a:lstStyle/>
          <a:p>
            <a:r>
              <a:rPr lang="en-GB" dirty="0"/>
              <a:t>How do you know that students are making progress in your subject? </a:t>
            </a:r>
          </a:p>
          <a:p>
            <a:r>
              <a:rPr lang="en-GB" dirty="0"/>
              <a:t>How do you decide on what questions to ask students in a lesson? </a:t>
            </a:r>
          </a:p>
          <a:p>
            <a:r>
              <a:rPr lang="en-GB" dirty="0"/>
              <a:t>How do you decide on what method of feedback to use with the students? </a:t>
            </a:r>
          </a:p>
        </p:txBody>
      </p:sp>
      <p:sp>
        <p:nvSpPr>
          <p:cNvPr id="5" name="Text Placeholder 4">
            <a:extLst>
              <a:ext uri="{FF2B5EF4-FFF2-40B4-BE49-F238E27FC236}">
                <a16:creationId xmlns:a16="http://schemas.microsoft.com/office/drawing/2014/main" id="{F7284037-C13A-486B-898C-64D9BFFD046E}"/>
              </a:ext>
            </a:extLst>
          </p:cNvPr>
          <p:cNvSpPr>
            <a:spLocks noGrp="1"/>
          </p:cNvSpPr>
          <p:nvPr>
            <p:ph type="body" sz="quarter" idx="18"/>
          </p:nvPr>
        </p:nvSpPr>
        <p:spPr/>
        <p:txBody>
          <a:bodyPr/>
          <a:lstStyle/>
          <a:p>
            <a:r>
              <a:rPr lang="en-GB" sz="1800" dirty="0">
                <a:solidFill>
                  <a:srgbClr val="222222"/>
                </a:solidFill>
                <a:effectLst/>
                <a:latin typeface="Calibri" panose="020F0502020204030204" pitchFamily="34" charset="0"/>
                <a:ea typeface="Times New Roman" panose="02020603050405020304" pitchFamily="18" charset="0"/>
              </a:rPr>
              <a:t>Scott, I.M., 2020. Beyond ‘driving’: The relationship between assessment, performance and learning. </a:t>
            </a:r>
            <a:r>
              <a:rPr lang="en-GB" sz="1800" i="1" dirty="0">
                <a:solidFill>
                  <a:srgbClr val="222222"/>
                </a:solidFill>
                <a:effectLst/>
                <a:latin typeface="Calibri" panose="020F0502020204030204" pitchFamily="34" charset="0"/>
                <a:ea typeface="Times New Roman" panose="02020603050405020304" pitchFamily="18" charset="0"/>
              </a:rPr>
              <a:t>Medical education</a:t>
            </a:r>
            <a:r>
              <a:rPr lang="en-GB" sz="1800" dirty="0">
                <a:solidFill>
                  <a:srgbClr val="222222"/>
                </a:solidFill>
                <a:effectLst/>
                <a:latin typeface="Calibri" panose="020F0502020204030204" pitchFamily="34" charset="0"/>
                <a:ea typeface="Times New Roman" panose="02020603050405020304" pitchFamily="18" charset="0"/>
              </a:rPr>
              <a:t>, </a:t>
            </a:r>
            <a:r>
              <a:rPr lang="en-GB" sz="1800" i="1" dirty="0">
                <a:solidFill>
                  <a:srgbClr val="222222"/>
                </a:solidFill>
                <a:effectLst/>
                <a:latin typeface="Calibri" panose="020F0502020204030204" pitchFamily="34" charset="0"/>
                <a:ea typeface="Times New Roman" panose="02020603050405020304" pitchFamily="18" charset="0"/>
              </a:rPr>
              <a:t>54</a:t>
            </a:r>
            <a:r>
              <a:rPr lang="en-GB" sz="1800" dirty="0">
                <a:solidFill>
                  <a:srgbClr val="222222"/>
                </a:solidFill>
                <a:effectLst/>
                <a:latin typeface="Calibri" panose="020F0502020204030204" pitchFamily="34" charset="0"/>
                <a:ea typeface="Times New Roman" panose="02020603050405020304" pitchFamily="18" charset="0"/>
              </a:rPr>
              <a:t>(1), pp.54-59. </a:t>
            </a:r>
            <a:r>
              <a:rPr lang="en-GB" sz="1800" dirty="0">
                <a:solidFill>
                  <a:srgbClr val="222222"/>
                </a:solidFill>
                <a:effectLst/>
                <a:latin typeface="Calibri" panose="020F0502020204030204" pitchFamily="34" charset="0"/>
                <a:ea typeface="Times New Roman" panose="02020603050405020304" pitchFamily="18" charset="0"/>
                <a:hlinkClick r:id="rId2"/>
              </a:rPr>
              <a:t>https://pubmed.ncbi.nlm.nih.gov/31452222/</a:t>
            </a:r>
            <a:r>
              <a:rPr lang="en-GB" sz="1800" dirty="0">
                <a:solidFill>
                  <a:srgbClr val="222222"/>
                </a:solidFill>
                <a:effectLst/>
                <a:latin typeface="Calibri" panose="020F0502020204030204" pitchFamily="34" charset="0"/>
                <a:ea typeface="Times New Roman" panose="02020603050405020304" pitchFamily="18" charset="0"/>
              </a:rPr>
              <a:t> </a:t>
            </a:r>
            <a:endParaRPr lang="en-GB" dirty="0"/>
          </a:p>
        </p:txBody>
      </p:sp>
      <p:sp>
        <p:nvSpPr>
          <p:cNvPr id="6" name="Text Placeholder 5">
            <a:extLst>
              <a:ext uri="{FF2B5EF4-FFF2-40B4-BE49-F238E27FC236}">
                <a16:creationId xmlns:a16="http://schemas.microsoft.com/office/drawing/2014/main" id="{75C3CBA3-44C9-42B6-BD00-5357D6477BB4}"/>
              </a:ext>
            </a:extLst>
          </p:cNvPr>
          <p:cNvSpPr>
            <a:spLocks noGrp="1"/>
          </p:cNvSpPr>
          <p:nvPr>
            <p:ph type="body" sz="quarter" idx="19"/>
          </p:nvPr>
        </p:nvSpPr>
        <p:spPr>
          <a:xfrm>
            <a:off x="9752069" y="195182"/>
            <a:ext cx="2316105" cy="558112"/>
          </a:xfrm>
        </p:spPr>
        <p:txBody>
          <a:bodyPr/>
          <a:lstStyle/>
          <a:p>
            <a:r>
              <a:rPr lang="en-GB" dirty="0"/>
              <a:t>3</a:t>
            </a:r>
            <a:r>
              <a:rPr lang="en-GB" baseline="30000" dirty="0"/>
              <a:t>rd</a:t>
            </a:r>
            <a:r>
              <a:rPr lang="en-GB" dirty="0"/>
              <a:t> Nov</a:t>
            </a:r>
          </a:p>
        </p:txBody>
      </p:sp>
    </p:spTree>
    <p:extLst>
      <p:ext uri="{BB962C8B-B14F-4D97-AF65-F5344CB8AC3E}">
        <p14:creationId xmlns:p14="http://schemas.microsoft.com/office/powerpoint/2010/main" val="248488160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09C1FDCF-3274-4C30-BC7A-60C7E640F6FF}"/>
              </a:ext>
            </a:extLst>
          </p:cNvPr>
          <p:cNvSpPr>
            <a:spLocks noGrp="1"/>
          </p:cNvSpPr>
          <p:nvPr>
            <p:ph type="body" sz="quarter" idx="13"/>
          </p:nvPr>
        </p:nvSpPr>
        <p:spPr/>
        <p:txBody>
          <a:bodyPr/>
          <a:lstStyle/>
          <a:p>
            <a:pPr algn="l">
              <a:lnSpc>
                <a:spcPct val="100000"/>
              </a:lnSpc>
            </a:pPr>
            <a:r>
              <a:rPr lang="en-GB" sz="1800" b="1" dirty="0">
                <a:effectLst/>
                <a:latin typeface="Calibri" panose="020F0502020204030204" pitchFamily="34" charset="0"/>
                <a:ea typeface="Times New Roman" panose="02020603050405020304" pitchFamily="18" charset="0"/>
                <a:cs typeface="Calibri" panose="020F0502020204030204" pitchFamily="34" charset="0"/>
              </a:rPr>
              <a:t>Focus: </a:t>
            </a:r>
            <a:r>
              <a:rPr lang="en-GB" sz="1800" dirty="0">
                <a:effectLst/>
                <a:latin typeface="Calibri" panose="020F0502020204030204" pitchFamily="34" charset="0"/>
                <a:ea typeface="Times New Roman" panose="02020603050405020304" pitchFamily="18" charset="0"/>
                <a:cs typeface="Calibri" panose="020F0502020204030204" pitchFamily="34" charset="0"/>
              </a:rPr>
              <a:t>Routines and Motivation </a:t>
            </a:r>
          </a:p>
          <a:p>
            <a:pPr algn="l">
              <a:lnSpc>
                <a:spcPct val="100000"/>
              </a:lnSpc>
            </a:pPr>
            <a:r>
              <a:rPr lang="en-GB" sz="1800" dirty="0">
                <a:effectLst/>
                <a:latin typeface="Calibri" panose="020F0502020204030204" pitchFamily="34" charset="0"/>
                <a:ea typeface="Times New Roman" panose="02020603050405020304" pitchFamily="18" charset="0"/>
                <a:cs typeface="Calibri" panose="020F0502020204030204" pitchFamily="34" charset="0"/>
              </a:rPr>
              <a:t>What routines do you notice the teacher has established to maximise time for learning? (Look hard, as if well-established there may be little or no overt teacher action).</a:t>
            </a:r>
            <a:endParaRPr lang="en-GB" sz="1800" dirty="0">
              <a:effectLst/>
              <a:latin typeface="Calibri" panose="020F0502020204030204" pitchFamily="34" charset="0"/>
              <a:ea typeface="Times New Roman" panose="02020603050405020304" pitchFamily="18" charset="0"/>
              <a:cs typeface="Times New Roman" panose="02020603050405020304" pitchFamily="18" charset="0"/>
            </a:endParaRPr>
          </a:p>
          <a:p>
            <a:pPr algn="l">
              <a:lnSpc>
                <a:spcPct val="100000"/>
              </a:lnSpc>
            </a:pPr>
            <a:r>
              <a:rPr lang="en-GB" sz="1800" dirty="0">
                <a:effectLst/>
                <a:latin typeface="Calibri" panose="020F0502020204030204" pitchFamily="34" charset="0"/>
                <a:ea typeface="Times New Roman" panose="02020603050405020304" pitchFamily="18" charset="0"/>
                <a:cs typeface="Calibri" panose="020F0502020204030204" pitchFamily="34" charset="0"/>
              </a:rPr>
              <a:t>How are routines reinforced?</a:t>
            </a:r>
            <a:endParaRPr lang="en-GB" sz="1800" dirty="0">
              <a:effectLst/>
              <a:latin typeface="Calibri" panose="020F0502020204030204" pitchFamily="34" charset="0"/>
              <a:ea typeface="Times New Roman" panose="02020603050405020304" pitchFamily="18" charset="0"/>
              <a:cs typeface="Times New Roman" panose="02020603050405020304" pitchFamily="18" charset="0"/>
            </a:endParaRPr>
          </a:p>
          <a:p>
            <a:pPr>
              <a:lnSpc>
                <a:spcPct val="100000"/>
              </a:lnSpc>
            </a:pPr>
            <a:r>
              <a:rPr lang="en-GB" sz="1800" dirty="0">
                <a:effectLst/>
                <a:latin typeface="Calibri" panose="020F0502020204030204" pitchFamily="34" charset="0"/>
                <a:ea typeface="Times New Roman" panose="02020603050405020304" pitchFamily="18" charset="0"/>
              </a:rPr>
              <a:t>Motivation: Analyse interactions through an intrinsic/extrinsic lens and reflect on the possible implications.  </a:t>
            </a:r>
            <a:r>
              <a:rPr lang="en-GB" sz="1800" i="1" dirty="0">
                <a:effectLst/>
                <a:latin typeface="Calibri" panose="020F0502020204030204" pitchFamily="34" charset="0"/>
                <a:ea typeface="Times New Roman" panose="02020603050405020304" pitchFamily="18" charset="0"/>
              </a:rPr>
              <a:t>(C7)</a:t>
            </a:r>
            <a:endParaRPr lang="en-GB" dirty="0"/>
          </a:p>
        </p:txBody>
      </p:sp>
      <p:sp>
        <p:nvSpPr>
          <p:cNvPr id="3" name="Text Placeholder 2">
            <a:extLst>
              <a:ext uri="{FF2B5EF4-FFF2-40B4-BE49-F238E27FC236}">
                <a16:creationId xmlns:a16="http://schemas.microsoft.com/office/drawing/2014/main" id="{3EA79E8A-1CCA-4CEA-A776-51C187A1B0B7}"/>
              </a:ext>
            </a:extLst>
          </p:cNvPr>
          <p:cNvSpPr>
            <a:spLocks noGrp="1"/>
          </p:cNvSpPr>
          <p:nvPr>
            <p:ph type="body" sz="quarter" idx="14"/>
          </p:nvPr>
        </p:nvSpPr>
        <p:spPr/>
        <p:txBody>
          <a:bodyPr>
            <a:normAutofit fontScale="85000" lnSpcReduction="10000"/>
          </a:bodyPr>
          <a:lstStyle/>
          <a:p>
            <a:pPr algn="l">
              <a:lnSpc>
                <a:spcPct val="120000"/>
              </a:lnSpc>
            </a:pPr>
            <a:r>
              <a:rPr lang="en-GB" sz="1800" dirty="0">
                <a:effectLst/>
                <a:latin typeface="Calibri" panose="020F0502020204030204" pitchFamily="34" charset="0"/>
                <a:ea typeface="Times New Roman" panose="02020603050405020304" pitchFamily="18" charset="0"/>
                <a:cs typeface="Times New Roman" panose="02020603050405020304" pitchFamily="18" charset="0"/>
              </a:rPr>
              <a:t>Consider:</a:t>
            </a:r>
          </a:p>
          <a:p>
            <a:pPr algn="l">
              <a:lnSpc>
                <a:spcPct val="120000"/>
              </a:lnSpc>
            </a:pPr>
            <a:r>
              <a:rPr lang="en-GB" sz="1800" dirty="0">
                <a:effectLst/>
                <a:latin typeface="Calibri" panose="020F0502020204030204" pitchFamily="34" charset="0"/>
                <a:ea typeface="Times New Roman" panose="02020603050405020304" pitchFamily="18" charset="0"/>
                <a:cs typeface="Times New Roman" panose="02020603050405020304" pitchFamily="18" charset="0"/>
              </a:rPr>
              <a:t>• What does Bennett (2019) mean by proactive behaviour management and routines? To what extent have you been able to implement proactive and reactive behaviour management strategies so far in this placement?</a:t>
            </a:r>
          </a:p>
          <a:p>
            <a:pPr algn="l">
              <a:lnSpc>
                <a:spcPct val="120000"/>
              </a:lnSpc>
            </a:pPr>
            <a:r>
              <a:rPr lang="en-GB" sz="1800" dirty="0">
                <a:effectLst/>
                <a:latin typeface="Calibri" panose="020F0502020204030204" pitchFamily="34" charset="0"/>
                <a:ea typeface="Times New Roman" panose="02020603050405020304" pitchFamily="18" charset="0"/>
                <a:cs typeface="Times New Roman" panose="02020603050405020304" pitchFamily="18" charset="0"/>
              </a:rPr>
              <a:t>• Why is it important to know a school’s sanction and reward systems before you start teaching? What rewards, consequences and sanctions do you consistently use to support positive behaviour?</a:t>
            </a:r>
          </a:p>
          <a:p>
            <a:pPr>
              <a:lnSpc>
                <a:spcPct val="120000"/>
              </a:lnSpc>
            </a:pPr>
            <a:r>
              <a:rPr lang="en-GB" sz="1800" dirty="0">
                <a:effectLst/>
                <a:latin typeface="Calibri" panose="020F0502020204030204" pitchFamily="34" charset="0"/>
                <a:ea typeface="Times New Roman" panose="02020603050405020304" pitchFamily="18" charset="0"/>
                <a:cs typeface="Times New Roman" panose="02020603050405020304" pitchFamily="18" charset="0"/>
              </a:rPr>
              <a:t>• What behaviour management targets do you see as a priority for the remaining weeks of this placement, and how might you address these, and what are the key takeaways for Phase B? </a:t>
            </a:r>
            <a:r>
              <a:rPr lang="en-GB" sz="1800" i="1" dirty="0">
                <a:effectLst/>
                <a:latin typeface="Calibri" panose="020F0502020204030204" pitchFamily="34" charset="0"/>
                <a:ea typeface="Times New Roman" panose="02020603050405020304" pitchFamily="18" charset="0"/>
                <a:cs typeface="Times New Roman" panose="02020603050405020304" pitchFamily="18" charset="0"/>
              </a:rPr>
              <a:t>(C1-C9)</a:t>
            </a:r>
            <a:endParaRPr lang="en-GB" dirty="0"/>
          </a:p>
        </p:txBody>
      </p:sp>
      <p:sp>
        <p:nvSpPr>
          <p:cNvPr id="4" name="Text Placeholder 3">
            <a:extLst>
              <a:ext uri="{FF2B5EF4-FFF2-40B4-BE49-F238E27FC236}">
                <a16:creationId xmlns:a16="http://schemas.microsoft.com/office/drawing/2014/main" id="{C5FA07BF-8DE1-431F-BD58-13A50B21B683}"/>
              </a:ext>
            </a:extLst>
          </p:cNvPr>
          <p:cNvSpPr>
            <a:spLocks noGrp="1"/>
          </p:cNvSpPr>
          <p:nvPr>
            <p:ph type="body" sz="quarter" idx="15"/>
          </p:nvPr>
        </p:nvSpPr>
        <p:spPr/>
        <p:txBody>
          <a:bodyPr/>
          <a:lstStyle/>
          <a:p>
            <a:r>
              <a:rPr lang="en-GB" sz="1800" b="1" dirty="0">
                <a:effectLst/>
                <a:latin typeface="Calibri" panose="020F0502020204030204" pitchFamily="34" charset="0"/>
                <a:ea typeface="Times New Roman" panose="02020603050405020304" pitchFamily="18" charset="0"/>
                <a:cs typeface="Times New Roman" panose="02020603050405020304" pitchFamily="18" charset="0"/>
              </a:rPr>
              <a:t>Talkthru  </a:t>
            </a:r>
          </a:p>
          <a:p>
            <a:r>
              <a:rPr lang="en-GB" sz="1800" dirty="0">
                <a:effectLst/>
                <a:latin typeface="Calibri" panose="020F0502020204030204" pitchFamily="34" charset="0"/>
                <a:ea typeface="Times New Roman" panose="02020603050405020304" pitchFamily="18" charset="0"/>
              </a:rPr>
              <a:t>Talk us through an example of when you drew on the school policies to support behaviour management. How successful do you think your actions were and what might you do in future to lessen the requirement for direct intervention? </a:t>
            </a:r>
            <a:r>
              <a:rPr lang="en-GB" sz="1800" i="1" dirty="0">
                <a:effectLst/>
                <a:latin typeface="Calibri" panose="020F0502020204030204" pitchFamily="34" charset="0"/>
                <a:ea typeface="Times New Roman" panose="02020603050405020304" pitchFamily="18" charset="0"/>
              </a:rPr>
              <a:t>(C1- C6) </a:t>
            </a:r>
            <a:endParaRPr lang="en-GB" dirty="0"/>
          </a:p>
        </p:txBody>
      </p:sp>
      <p:sp>
        <p:nvSpPr>
          <p:cNvPr id="5" name="Text Placeholder 4">
            <a:extLst>
              <a:ext uri="{FF2B5EF4-FFF2-40B4-BE49-F238E27FC236}">
                <a16:creationId xmlns:a16="http://schemas.microsoft.com/office/drawing/2014/main" id="{A8C7439E-359B-427B-A92D-5E02A490DF88}"/>
              </a:ext>
            </a:extLst>
          </p:cNvPr>
          <p:cNvSpPr>
            <a:spLocks noGrp="1"/>
          </p:cNvSpPr>
          <p:nvPr>
            <p:ph type="body" sz="quarter" idx="16"/>
          </p:nvPr>
        </p:nvSpPr>
        <p:spPr/>
        <p:txBody>
          <a:bodyPr/>
          <a:lstStyle/>
          <a:p>
            <a:r>
              <a:rPr lang="en-GB" dirty="0"/>
              <a:t>Behaviour and Relationships</a:t>
            </a:r>
          </a:p>
        </p:txBody>
      </p:sp>
      <p:sp>
        <p:nvSpPr>
          <p:cNvPr id="6" name="Text Placeholder 5">
            <a:extLst>
              <a:ext uri="{FF2B5EF4-FFF2-40B4-BE49-F238E27FC236}">
                <a16:creationId xmlns:a16="http://schemas.microsoft.com/office/drawing/2014/main" id="{511D9AA7-8FEB-472C-852B-E67D1FFB7002}"/>
              </a:ext>
            </a:extLst>
          </p:cNvPr>
          <p:cNvSpPr>
            <a:spLocks noGrp="1"/>
          </p:cNvSpPr>
          <p:nvPr>
            <p:ph type="body" sz="quarter" idx="19"/>
          </p:nvPr>
        </p:nvSpPr>
        <p:spPr>
          <a:xfrm>
            <a:off x="9752070" y="195182"/>
            <a:ext cx="1811280" cy="558112"/>
          </a:xfrm>
        </p:spPr>
        <p:txBody>
          <a:bodyPr/>
          <a:lstStyle/>
          <a:p>
            <a:r>
              <a:rPr lang="en-GB" dirty="0"/>
              <a:t>10</a:t>
            </a:r>
            <a:r>
              <a:rPr lang="en-GB" baseline="30000" dirty="0"/>
              <a:t>th</a:t>
            </a:r>
            <a:r>
              <a:rPr lang="en-GB" dirty="0"/>
              <a:t> Nov</a:t>
            </a:r>
          </a:p>
        </p:txBody>
      </p:sp>
    </p:spTree>
    <p:extLst>
      <p:ext uri="{BB962C8B-B14F-4D97-AF65-F5344CB8AC3E}">
        <p14:creationId xmlns:p14="http://schemas.microsoft.com/office/powerpoint/2010/main" val="3904237420"/>
      </p:ext>
    </p:extLst>
  </p:cSld>
  <p:clrMapOvr>
    <a:masterClrMapping/>
  </p:clrMapOvr>
</p:sld>
</file>

<file path=ppt/theme/theme1.xml><?xml version="1.0" encoding="utf-8"?>
<a:theme xmlns:a="http://schemas.openxmlformats.org/drawingml/2006/main" name="Office Theme">
  <a:themeElements>
    <a:clrScheme name="Green">
      <a:dk1>
        <a:sysClr val="windowText" lastClr="000000"/>
      </a:dk1>
      <a:lt1>
        <a:sysClr val="window" lastClr="FFFFFF"/>
      </a:lt1>
      <a:dk2>
        <a:srgbClr val="455F51"/>
      </a:dk2>
      <a:lt2>
        <a:srgbClr val="E3DED1"/>
      </a:lt2>
      <a:accent1>
        <a:srgbClr val="549E39"/>
      </a:accent1>
      <a:accent2>
        <a:srgbClr val="8AB833"/>
      </a:accent2>
      <a:accent3>
        <a:srgbClr val="C0CF3A"/>
      </a:accent3>
      <a:accent4>
        <a:srgbClr val="029676"/>
      </a:accent4>
      <a:accent5>
        <a:srgbClr val="4AB5C4"/>
      </a:accent5>
      <a:accent6>
        <a:srgbClr val="0989B1"/>
      </a:accent6>
      <a:hlink>
        <a:srgbClr val="6B9F25"/>
      </a:hlink>
      <a:folHlink>
        <a:srgbClr val="BA6906"/>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bacc9de3-a347-4ad6-a17d-7029c2f664e2">
      <Terms xmlns="http://schemas.microsoft.com/office/infopath/2007/PartnerControls"/>
    </lcf76f155ced4ddcb4097134ff3c332f>
    <TaxCatchAll xmlns="9a68edee-ab78-4b9f-b2c1-22bece8cb4bf" xsi:nil="true"/>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A8CC88FCE1F57F499F677ADDAFA942D0" ma:contentTypeVersion="12" ma:contentTypeDescription="Create a new document." ma:contentTypeScope="" ma:versionID="945606b501b587373d73fb073ffb0b3e">
  <xsd:schema xmlns:xsd="http://www.w3.org/2001/XMLSchema" xmlns:xs="http://www.w3.org/2001/XMLSchema" xmlns:p="http://schemas.microsoft.com/office/2006/metadata/properties" xmlns:ns2="bacc9de3-a347-4ad6-a17d-7029c2f664e2" xmlns:ns3="9a68edee-ab78-4b9f-b2c1-22bece8cb4bf" targetNamespace="http://schemas.microsoft.com/office/2006/metadata/properties" ma:root="true" ma:fieldsID="eb1d990a20caa69094dd1f7b06dd4ca0" ns2:_="" ns3:_="">
    <xsd:import namespace="bacc9de3-a347-4ad6-a17d-7029c2f664e2"/>
    <xsd:import namespace="9a68edee-ab78-4b9f-b2c1-22bece8cb4bf"/>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acc9de3-a347-4ad6-a17d-7029c2f664e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MediaServiceDateTaken" ma:index="12" nillable="true" ma:displayName="MediaServiceDateTaken" ma:hidden="true" ma:indexed="true" ma:internalName="MediaServiceDateTake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5d023d89-6bf8-49d2-a6ae-99c0c7930fbe"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9a68edee-ab78-4b9f-b2c1-22bece8cb4bf"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ad52394c-4b0c-488e-9030-3f1f4d7b6367}" ma:internalName="TaxCatchAll" ma:showField="CatchAllData" ma:web="9a68edee-ab78-4b9f-b2c1-22bece8cb4bf">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7CFCFC5D-43CB-4FFC-9BF9-F67166D7BB66}">
  <ds:schemaRefs>
    <ds:schemaRef ds:uri="http://schemas.microsoft.com/office/2006/metadata/properties"/>
    <ds:schemaRef ds:uri="http://schemas.microsoft.com/office/infopath/2007/PartnerControls"/>
    <ds:schemaRef ds:uri="bacc9de3-a347-4ad6-a17d-7029c2f664e2"/>
    <ds:schemaRef ds:uri="9a68edee-ab78-4b9f-b2c1-22bece8cb4bf"/>
  </ds:schemaRefs>
</ds:datastoreItem>
</file>

<file path=customXml/itemProps2.xml><?xml version="1.0" encoding="utf-8"?>
<ds:datastoreItem xmlns:ds="http://schemas.openxmlformats.org/officeDocument/2006/customXml" ds:itemID="{65AB688F-067B-431A-A0AE-C9203B33E13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bacc9de3-a347-4ad6-a17d-7029c2f664e2"/>
    <ds:schemaRef ds:uri="9a68edee-ab78-4b9f-b2c1-22bece8cb4bf"/>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E36927B1-A4E2-4E80-894F-C61E13EA5A24}">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7319</TotalTime>
  <Words>4172</Words>
  <Application>Microsoft Office PowerPoint</Application>
  <PresentationFormat>Widescreen</PresentationFormat>
  <Paragraphs>184</Paragraphs>
  <Slides>18</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18</vt:i4>
      </vt:variant>
    </vt:vector>
  </HeadingPairs>
  <TitlesOfParts>
    <vt:vector size="25" baseType="lpstr">
      <vt:lpstr>Arial</vt:lpstr>
      <vt:lpstr>Calibri</vt:lpstr>
      <vt:lpstr>Calibri Light</vt:lpstr>
      <vt:lpstr>Open Sans</vt:lpstr>
      <vt:lpstr>Symbol</vt:lpstr>
      <vt:lpstr>Wingdings</vt:lpstr>
      <vt:lpstr>Office Theme</vt:lpstr>
      <vt:lpstr>Master Prompts: Phase A practicum 2025-26</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Halford, Jake (Dr.)</dc:creator>
  <cp:lastModifiedBy>Onyejekwe, Kerry A.</cp:lastModifiedBy>
  <cp:revision>24</cp:revision>
  <dcterms:created xsi:type="dcterms:W3CDTF">2024-08-15T20:00:03Z</dcterms:created>
  <dcterms:modified xsi:type="dcterms:W3CDTF">2025-10-06T01:15:00Z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0x010100A8CC88FCE1F57F499F677ADDAFA942D0</vt:lpwstr>
  </property>
</Properties>
</file>