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  <p:sldMasterId id="2147483680" r:id="rId5"/>
  </p:sldMasterIdLst>
  <p:notesMasterIdLst>
    <p:notesMasterId r:id="rId10"/>
  </p:notesMasterIdLst>
  <p:sldIdLst>
    <p:sldId id="256" r:id="rId6"/>
    <p:sldId id="315" r:id="rId7"/>
    <p:sldId id="316" r:id="rId8"/>
    <p:sldId id="317" r:id="rId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Sarah J.C." initials="ASJ" lastIdx="33" clrIdx="0">
    <p:extLst>
      <p:ext uri="{19B8F6BF-5375-455C-9EA6-DF929625EA0E}">
        <p15:presenceInfo xmlns:p15="http://schemas.microsoft.com/office/powerpoint/2012/main" userId="S-1-5-21-1039984320-261210814-957142514-97828" providerId="AD"/>
      </p:ext>
    </p:extLst>
  </p:cmAuthor>
  <p:cmAuthor id="2" name="Ellis, Keith A." initials="EKA" lastIdx="13" clrIdx="1">
    <p:extLst>
      <p:ext uri="{19B8F6BF-5375-455C-9EA6-DF929625EA0E}">
        <p15:presenceInfo xmlns:p15="http://schemas.microsoft.com/office/powerpoint/2012/main" userId="S-1-5-21-1039984320-261210814-957142514-258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79361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014" y="102"/>
      </p:cViewPr>
      <p:guideLst>
        <p:guide orient="horz" pos="1583"/>
        <p:guide pos="2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01" d="100"/>
          <a:sy n="101" d="100"/>
        </p:scale>
        <p:origin x="-2504" y="-12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D7CF-5F4D-5148-AB1A-A05EF0B57D46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C7E9-CA6E-C945-826B-68C1FAB00F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C7E9-CA6E-C945-826B-68C1FAB00F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4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2C7E9-CA6E-C945-826B-68C1FAB00F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3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6800" y="4870451"/>
            <a:ext cx="1358900" cy="14808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AC969B-9F13-034E-B663-52115B22C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C1839C-E96C-4544-9ABF-388A484F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4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CC22BD-2E67-5141-997D-78A8A2FD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1E7E8-C77B-9449-9C41-C649D6B2C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0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3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527F58-0398-A947-8487-9CAB1F088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244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97C437-15B1-6B4E-820F-F4B9AC40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7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605B3C-76AB-7C44-89B6-69DB9CE35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14172" y="21969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203220"/>
            <a:ext cx="4216400" cy="3698980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33F8C1-4EA3-184A-9B17-D7331273E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8858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5A5362-FC22-DF4B-9E6F-A0E1C0DD1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585B-3519-EA4C-8EFE-828830A1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1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667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79F5E8-6F33-6448-9D61-25C04DA7C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1"/>
            <a:ext cx="8229600" cy="573881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785996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7779-E69B-7343-8F6F-422D6150DA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4785996"/>
            <a:ext cx="3183632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tabLst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University of Leicester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327"/>
            <a:ext cx="4040188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7149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45026" y="1097327"/>
            <a:ext cx="4041775" cy="479822"/>
          </a:xfrm>
        </p:spPr>
        <p:txBody>
          <a:bodyPr anchor="ctr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1"/>
          </p:nvPr>
        </p:nvSpPr>
        <p:spPr>
          <a:xfrm>
            <a:off x="4645026" y="1577149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5" y="4807337"/>
            <a:ext cx="1220061" cy="2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E258-1CB2-4685-9872-F44207442AAA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0AF4-AA92-4730-B3AC-AC6CEF74F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3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fix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61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imag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&quot;&quot;">
            <a:extLst>
              <a:ext uri="{FF2B5EF4-FFF2-40B4-BE49-F238E27FC236}">
                <a16:creationId xmlns:a16="http://schemas.microsoft.com/office/drawing/2014/main" id="{5A51C806-9317-4444-AF29-F6B5A5D8C4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6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7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/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7845BF4-8026-1E44-A3DE-346D3087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D07975E-86A5-A84B-8D50-C0E44AE0D5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9500" y="3456905"/>
            <a:ext cx="4445000" cy="747388"/>
          </a:xfrm>
          <a:prstGeom prst="rect">
            <a:avLst/>
          </a:prstGeom>
          <a:solidFill>
            <a:schemeClr val="bg2"/>
          </a:solidFill>
        </p:spPr>
        <p:txBody>
          <a:bodyPr lIns="360000" tIns="187200" rIns="360000" bIns="187200" anchor="ctr" anchorCtr="0"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539CCD83-D523-2E42-B03F-F7E9A61C5F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3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5DB804-4732-0A49-92B8-34A108D7B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15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4F1811-D324-D94A-BB63-12C6D6D2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0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31605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1EF440-DEC2-2642-9DB0-CDA24878B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00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07B99E2-E159-FF47-A07C-5DBC4FA0D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856" y="4715942"/>
            <a:ext cx="1558544" cy="38761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22B233-292E-9A4B-AFAC-C559E42AB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44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43300" y="1304475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43300" y="2381697"/>
            <a:ext cx="31496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543300" y="2928877"/>
            <a:ext cx="31496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09900" cy="49784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31025" y="279401"/>
            <a:ext cx="1946275" cy="253507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31025" y="3263900"/>
            <a:ext cx="2212975" cy="1503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9" name="Picture 8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156" y="4730483"/>
            <a:ext cx="1558544" cy="38761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43519F-C55C-0648-A62F-5D04AD3D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3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Multiple images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0" y="1201059"/>
            <a:ext cx="4699000" cy="1745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3136900"/>
            <a:ext cx="208915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56300" y="3136900"/>
            <a:ext cx="2984500" cy="16303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307CB6E-72C2-7544-A884-0F4A718E4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41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Multiple images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866748"/>
            <a:ext cx="29164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49500"/>
            <a:ext cx="2916428" cy="244951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/>
          <p:cNvSpPr>
            <a:spLocks noGrp="1"/>
          </p:cNvSpPr>
          <p:nvPr>
            <p:ph type="pic" sz="quarter" idx="10"/>
          </p:nvPr>
        </p:nvSpPr>
        <p:spPr>
          <a:xfrm>
            <a:off x="7302500" y="1201059"/>
            <a:ext cx="1841500" cy="3129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5" name="Picture Placeholder 4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3900" y="1201738"/>
            <a:ext cx="2540000" cy="2006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4" descr="&quot;&quot;"/>
          <p:cNvSpPr>
            <a:spLocks noGrp="1"/>
          </p:cNvSpPr>
          <p:nvPr>
            <p:ph type="pic" sz="quarter" idx="18"/>
          </p:nvPr>
        </p:nvSpPr>
        <p:spPr>
          <a:xfrm>
            <a:off x="3860800" y="3441700"/>
            <a:ext cx="3213100" cy="1701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04453C-9E63-D142-865C-F59161D1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9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192213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1846108"/>
            <a:ext cx="7907528" cy="30164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08E442-552C-ED40-8CDA-74FA4F65F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87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18C16E-0E3E-BD49-A220-7210C93CF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75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309706"/>
            <a:ext cx="7907528" cy="255280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two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A25767-1F7D-7040-BA40-A995C4D52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image fixe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2D45F4CB-A079-3949-B6FF-655AAA2362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D7509D-096F-DB43-9709-E0C38A96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73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288"/>
            <a:ext cx="7907528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14172" y="1752448"/>
            <a:ext cx="7907528" cy="43195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4172" y="2258906"/>
            <a:ext cx="7907528" cy="2717907"/>
          </a:xfrm>
          <a:prstGeom prst="rect">
            <a:avLst/>
          </a:prstGeom>
        </p:spPr>
        <p:txBody>
          <a:bodyPr lIns="0" numCol="2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Bullet list three columns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565E20-2817-494B-B459-64A70D29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60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737100" y="17905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737100" y="2182707"/>
            <a:ext cx="3970528" cy="279410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89AA6C-D552-954D-B080-64CBB4CC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72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738"/>
            <a:ext cx="7915656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C85C26-D4E7-3349-883B-7419398BE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2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274930"/>
            <a:ext cx="3653028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4559300" y="1192212"/>
            <a:ext cx="4267200" cy="3684587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590DC9-2480-7E40-A503-6DE88A72F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4172" y="1201059"/>
            <a:ext cx="31496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" y="2193971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10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14172" y="2586130"/>
            <a:ext cx="3970528" cy="2390683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1201738"/>
            <a:ext cx="4572000" cy="3565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72" y="350462"/>
            <a:ext cx="7915656" cy="618744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215E2-D643-8945-85D2-61D046A08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1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2900" y="914401"/>
            <a:ext cx="8445500" cy="3060700"/>
          </a:xfrm>
          <a:prstGeom prst="rect">
            <a:avLst/>
          </a:prstGeom>
        </p:spPr>
        <p:txBody>
          <a:bodyPr lIns="0"/>
          <a:lstStyle>
            <a:lvl1pPr marL="162000" indent="-162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1pPr>
            <a:lvl2pPr marL="417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2pPr>
            <a:lvl3pPr marL="568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3pPr>
            <a:lvl4pPr marL="7740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4pPr>
            <a:lvl5pPr marL="9432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6C0C-6ECC-1B44-8A0C-E5B787BA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41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Grey logo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379413"/>
            <a:ext cx="844550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" name="Picture 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292600"/>
            <a:ext cx="8446008" cy="527304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7BCD14-5690-7845-A319-66D30543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306F20-FBA2-4746-AE9F-DFBA4FFD6F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1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602" y="349201"/>
            <a:ext cx="7915275" cy="619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For ‘UoLRedBandlogo_ppt16.9.png’ image only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2349500" y="1652629"/>
            <a:ext cx="4445000" cy="181284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normAutofit/>
          </a:bodyPr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FA3A2-9D92-1B4F-B794-2224C0008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centred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1814361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5121BD-3184-7B4E-AF38-5D06A178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5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op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698348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BFCF30-02D1-924A-9CEA-301EA5945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8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bottom)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1003300" y="3135313"/>
            <a:ext cx="3784600" cy="1486052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7200" rIns="360000" bIns="187200">
            <a:sp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698348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1090507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1" name="Picture 10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27B17B-3FD5-B64C-B165-99E09B79C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C48889A-36D4-E842-AD25-95C5A9BF95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74" y="961437"/>
            <a:ext cx="3544025" cy="5539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>
              <a:defRPr sz="3600" b="1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0" y="2095559"/>
            <a:ext cx="3632200" cy="30777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sz="2400" b="0" i="0" spc="0" baseline="0">
                <a:solidFill>
                  <a:schemeClr val="tx1"/>
                </a:solidFill>
                <a:latin typeface="+mj-lt"/>
                <a:cs typeface="Georgia"/>
              </a:defRPr>
            </a:lvl1pPr>
            <a:lvl2pPr marL="4572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2pPr>
            <a:lvl3pPr marL="9144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3pPr>
            <a:lvl4pPr marL="13716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4pPr>
            <a:lvl5pPr marL="1828800" indent="0">
              <a:buNone/>
              <a:defRPr b="1" i="0">
                <a:solidFill>
                  <a:srgbClr val="E4042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43500" y="2487718"/>
            <a:ext cx="3632200" cy="1578036"/>
          </a:xfrm>
          <a:prstGeom prst="rect">
            <a:avLst/>
          </a:prstGeom>
        </p:spPr>
        <p:txBody>
          <a:bodyPr lIns="0">
            <a:noAutofit/>
          </a:bodyPr>
          <a:lstStyle>
            <a:lvl1pPr marL="198000" indent="-1980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3600" indent="-212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 marL="640800" indent="-158400">
              <a:spcBef>
                <a:spcPts val="300"/>
              </a:spcBef>
              <a:spcAft>
                <a:spcPts val="300"/>
              </a:spcAft>
              <a:buFont typeface="Lucida Grande"/>
              <a:buChar char="-"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6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108200"/>
            <a:ext cx="4940300" cy="25257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0300" y="0"/>
            <a:ext cx="3835400" cy="1250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pic>
        <p:nvPicPr>
          <p:cNvPr id="13" name="Picture 12" descr="&quot;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6800" y="4825481"/>
            <a:ext cx="1358900" cy="14808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09A432-DF92-7E40-BF61-AA6C75E15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6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19760A-70CA-F344-B257-539E482A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693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6F20-FBA2-4746-AE9F-DFBA4FFD6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11" r:id="rId3"/>
    <p:sldLayoutId id="2147483706" r:id="rId4"/>
    <p:sldLayoutId id="2147483701" r:id="rId5"/>
    <p:sldLayoutId id="2147483661" r:id="rId6"/>
    <p:sldLayoutId id="2147483672" r:id="rId7"/>
    <p:sldLayoutId id="2147483673" r:id="rId8"/>
    <p:sldLayoutId id="2147483649" r:id="rId9"/>
    <p:sldLayoutId id="2147483666" r:id="rId10"/>
    <p:sldLayoutId id="2147483678" r:id="rId11"/>
    <p:sldLayoutId id="2147483679" r:id="rId12"/>
    <p:sldLayoutId id="2147483700" r:id="rId13"/>
    <p:sldLayoutId id="2147483671" r:id="rId14"/>
    <p:sldLayoutId id="2147483660" r:id="rId15"/>
    <p:sldLayoutId id="2147483664" r:id="rId16"/>
    <p:sldLayoutId id="2147483674" r:id="rId17"/>
    <p:sldLayoutId id="2147483677" r:id="rId18"/>
    <p:sldLayoutId id="2147483668" r:id="rId19"/>
    <p:sldLayoutId id="2147483670" r:id="rId20"/>
    <p:sldLayoutId id="2147483675" r:id="rId21"/>
    <p:sldLayoutId id="2147483669" r:id="rId22"/>
    <p:sldLayoutId id="2147483715" r:id="rId23"/>
    <p:sldLayoutId id="2147483716" r:id="rId2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8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8" r:id="rId2"/>
    <p:sldLayoutId id="2147483712" r:id="rId3"/>
    <p:sldLayoutId id="2147483709" r:id="rId4"/>
    <p:sldLayoutId id="2147483710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5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0" y="1852654"/>
            <a:ext cx="4445000" cy="193107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Talk-</a:t>
            </a:r>
            <a:r>
              <a:rPr lang="en-GB" sz="3600" dirty="0" err="1"/>
              <a:t>throughs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5F4B3B-001F-46F2-B15E-DF3BD225A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35925" y="43084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Talk-</a:t>
            </a:r>
            <a:r>
              <a:rPr lang="en-GB" dirty="0" err="1">
                <a:solidFill>
                  <a:srgbClr val="002060"/>
                </a:solidFill>
              </a:rPr>
              <a:t>throughs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Talk-through is designed to:</a:t>
            </a:r>
          </a:p>
          <a:p>
            <a:pPr>
              <a:buFontTx/>
              <a:buChar char="-"/>
            </a:pPr>
            <a:r>
              <a:rPr lang="en-GB" dirty="0"/>
              <a:t>demonstrate your understanding of key aspects of the ITE curriculum;</a:t>
            </a:r>
          </a:p>
          <a:p>
            <a:pPr>
              <a:buFontTx/>
              <a:buChar char="-"/>
            </a:pPr>
            <a:r>
              <a:rPr lang="en-GB" dirty="0"/>
              <a:t>help you reflect on the inter-play between ‘knowing’ and ‘doing’;</a:t>
            </a:r>
          </a:p>
          <a:p>
            <a:pPr>
              <a:buFontTx/>
              <a:buChar char="-"/>
            </a:pPr>
            <a:r>
              <a:rPr lang="en-GB" dirty="0"/>
              <a:t>give you time for reflection and discussion with your mentor;</a:t>
            </a:r>
          </a:p>
          <a:p>
            <a:pPr>
              <a:buFontTx/>
              <a:buChar char="-"/>
            </a:pPr>
            <a:r>
              <a:rPr lang="en-GB" dirty="0"/>
              <a:t>help with feedback around key aspects of your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5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100" y="151269"/>
            <a:ext cx="8445500" cy="430887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Talk-</a:t>
            </a:r>
            <a:r>
              <a:rPr lang="en-GB" dirty="0" err="1">
                <a:solidFill>
                  <a:srgbClr val="002060"/>
                </a:solidFill>
              </a:rPr>
              <a:t>throughs</a:t>
            </a:r>
            <a:r>
              <a:rPr lang="en-GB" dirty="0">
                <a:solidFill>
                  <a:srgbClr val="002060"/>
                </a:solidFill>
              </a:rPr>
              <a:t> in Phase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299143"/>
            <a:ext cx="2057400" cy="273844"/>
          </a:xfrm>
        </p:spPr>
        <p:txBody>
          <a:bodyPr/>
          <a:lstStyle/>
          <a:p>
            <a:fld id="{05306F20-FBA2-4746-AE9F-DFBA4FFD6FE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A2EF36-2128-4A0E-AD5F-25750448DB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567" y="589777"/>
            <a:ext cx="8445500" cy="3060700"/>
          </a:xfrm>
        </p:spPr>
        <p:txBody>
          <a:bodyPr/>
          <a:lstStyle/>
          <a:p>
            <a:pPr marL="0" indent="0">
              <a:buNone/>
            </a:pPr>
            <a:r>
              <a:rPr lang="en-GB" sz="1100" b="1" dirty="0"/>
              <a:t>Behaviour and Relationships</a:t>
            </a:r>
          </a:p>
          <a:p>
            <a:pPr marL="0" indent="0">
              <a:buNone/>
            </a:pPr>
            <a:r>
              <a:rPr lang="en-GB" sz="1100" dirty="0"/>
              <a:t>• Talk through how you have begun to build positive and professional relationships with the children in your class?</a:t>
            </a:r>
          </a:p>
          <a:p>
            <a:pPr marL="0" indent="0">
              <a:buNone/>
            </a:pPr>
            <a:r>
              <a:rPr lang="en-GB" sz="1100" dirty="0"/>
              <a:t>• Describe how your school and/or mentor set expectations and communicate values. What have you learned from this?</a:t>
            </a:r>
          </a:p>
          <a:p>
            <a:pPr marL="0" indent="0">
              <a:buNone/>
            </a:pPr>
            <a:r>
              <a:rPr lang="en-GB" sz="1100" b="1" dirty="0"/>
              <a:t>Pedagogy</a:t>
            </a:r>
          </a:p>
          <a:p>
            <a:pPr marL="0" indent="0">
              <a:buNone/>
            </a:pPr>
            <a:r>
              <a:rPr lang="en-GB" sz="1100" dirty="0"/>
              <a:t>• Talk through a lesson where you have used modelling effectively to enable most children to make good progress.</a:t>
            </a:r>
          </a:p>
          <a:p>
            <a:pPr marL="0" indent="0">
              <a:buNone/>
            </a:pPr>
            <a:r>
              <a:rPr lang="en-GB" sz="1100" dirty="0"/>
              <a:t>• Talk through a lesson plan and explain where you have made adaptations for a child or a small group of learners.</a:t>
            </a:r>
          </a:p>
          <a:p>
            <a:pPr marL="0" indent="0">
              <a:buNone/>
            </a:pPr>
            <a:r>
              <a:rPr lang="en-GB" sz="1100" b="1" dirty="0"/>
              <a:t>Subject and curriculum</a:t>
            </a:r>
          </a:p>
          <a:p>
            <a:pPr marL="0" indent="0">
              <a:buNone/>
            </a:pPr>
            <a:r>
              <a:rPr lang="en-GB" sz="1100" dirty="0"/>
              <a:t>• Exemplify why it is important for you to have secure subject knowledge prior to teaching science and foundation subjects.</a:t>
            </a:r>
          </a:p>
          <a:p>
            <a:pPr marL="0" indent="0">
              <a:buNone/>
            </a:pPr>
            <a:r>
              <a:rPr lang="en-GB" sz="1100" b="1" dirty="0"/>
              <a:t>Assessment</a:t>
            </a:r>
          </a:p>
          <a:p>
            <a:pPr marL="0" indent="0">
              <a:buNone/>
            </a:pPr>
            <a:r>
              <a:rPr lang="en-GB" sz="1100" dirty="0"/>
              <a:t>• Describe how you have used your observations and assessments of your focus children, to inform support.</a:t>
            </a:r>
          </a:p>
          <a:p>
            <a:pPr marL="0" indent="0">
              <a:buNone/>
            </a:pPr>
            <a:r>
              <a:rPr lang="en-GB" sz="1100" dirty="0"/>
              <a:t>• Discuss how assessments can inform planning and teaching; before, between and within lessons.</a:t>
            </a:r>
            <a:endParaRPr lang="en-GB" dirty="0"/>
          </a:p>
          <a:p>
            <a:pPr marL="0" indent="0">
              <a:buNone/>
            </a:pPr>
            <a:r>
              <a:rPr lang="en-GB" sz="1100" b="1" dirty="0"/>
              <a:t>Professional behaviours</a:t>
            </a:r>
          </a:p>
          <a:p>
            <a:pPr marL="0" indent="0">
              <a:buNone/>
            </a:pPr>
            <a:r>
              <a:rPr lang="en-GB" sz="1100" dirty="0"/>
              <a:t>• Using examples, describe how teachers communicate unconditional positive regard. How will this influence your future practice?</a:t>
            </a:r>
          </a:p>
          <a:p>
            <a:endParaRPr lang="en-GB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85F97E-C181-495B-A7B1-ECB6A6B76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5704" y="340679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98D705-EB77-4033-B554-0CA55B0702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5704" y="39487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"/>
    </mc:Choice>
    <mc:Fallback xmlns="">
      <p:transition spd="slow" advTm="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2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makes a good Talk-through?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Talk-through success criteria:</a:t>
            </a:r>
          </a:p>
          <a:p>
            <a:r>
              <a:rPr lang="en-GB" sz="1600" dirty="0"/>
              <a:t>The trainee is well prepared for the meeting and has structured the discussion;</a:t>
            </a:r>
          </a:p>
          <a:p>
            <a:r>
              <a:rPr lang="en-GB" sz="1600" dirty="0"/>
              <a:t>The trainee refers to key knowledge / research / readings from university sessions;</a:t>
            </a:r>
          </a:p>
          <a:p>
            <a:r>
              <a:rPr lang="en-GB" sz="1600" dirty="0"/>
              <a:t>The trainee refers to evidence from observations / planning / evaluations as part of the discussion;</a:t>
            </a:r>
          </a:p>
          <a:p>
            <a:r>
              <a:rPr lang="en-GB" sz="1600" dirty="0"/>
              <a:t>The trainee reflects on the discussion afterwards and relates to future targets and PDFs;</a:t>
            </a:r>
          </a:p>
          <a:p>
            <a:r>
              <a:rPr lang="en-GB" sz="1600" dirty="0"/>
              <a:t>The trainee does most of the talking;</a:t>
            </a:r>
          </a:p>
          <a:p>
            <a:endParaRPr lang="en-GB" sz="1600" dirty="0"/>
          </a:p>
          <a:p>
            <a:r>
              <a:rPr lang="en-GB" sz="1600" dirty="0"/>
              <a:t>The mentor asks probing questions;</a:t>
            </a:r>
          </a:p>
          <a:p>
            <a:r>
              <a:rPr lang="en-GB" sz="1600" dirty="0"/>
              <a:t>The mentor gives clear feedback and uses the discussion to support with future targets.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306F20-FBA2-4746-AE9F-DFBA4FFD6FE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CFA1A-87E8-44C3-946A-F817A9E48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929434" y="3975101"/>
            <a:ext cx="487363" cy="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oL Powerpoint Guidelines Accessibility Design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UoL CofC Colour Palette">
      <a:dk1>
        <a:srgbClr val="3C3C3C"/>
      </a:dk1>
      <a:lt1>
        <a:srgbClr val="E6E6E6"/>
      </a:lt1>
      <a:dk2>
        <a:srgbClr val="3C3C3C"/>
      </a:dk2>
      <a:lt2>
        <a:srgbClr val="E6E6E6"/>
      </a:lt2>
      <a:accent1>
        <a:srgbClr val="E4042C"/>
      </a:accent1>
      <a:accent2>
        <a:srgbClr val="E37606"/>
      </a:accent2>
      <a:accent3>
        <a:srgbClr val="07A75A"/>
      </a:accent3>
      <a:accent4>
        <a:srgbClr val="0096D2"/>
      </a:accent4>
      <a:accent5>
        <a:srgbClr val="5A4BC2"/>
      </a:accent5>
      <a:accent6>
        <a:srgbClr val="141E46"/>
      </a:accent6>
      <a:hlink>
        <a:srgbClr val="0096D2"/>
      </a:hlink>
      <a:folHlink>
        <a:srgbClr val="0096D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216000" tIns="187200" rIns="216000" bIns="187200" rtlCol="0">
        <a:spAutoFit/>
      </a:bodyPr>
      <a:lstStyle>
        <a:defPPr>
          <a:defRPr sz="4400" b="1" i="0" dirty="0" smtClean="0">
            <a:solidFill>
              <a:schemeClr val="accent1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D42C4F4D6ED4FB6DFDEBBB691FCD6" ma:contentTypeVersion="33" ma:contentTypeDescription="Create a new document." ma:contentTypeScope="" ma:versionID="8e7e6eed094865250db0a64081399e99">
  <xsd:schema xmlns:xsd="http://www.w3.org/2001/XMLSchema" xmlns:xs="http://www.w3.org/2001/XMLSchema" xmlns:p="http://schemas.microsoft.com/office/2006/metadata/properties" xmlns:ns3="f8d34afb-eaf3-414f-8c4c-a486f0a8a8fb" xmlns:ns4="d12b0866-9180-4d63-9858-8ee9b28a86cf" targetNamespace="http://schemas.microsoft.com/office/2006/metadata/properties" ma:root="true" ma:fieldsID="bdcaf207c15dd02443c74a7751a60a88" ns3:_="" ns4:_="">
    <xsd:import namespace="f8d34afb-eaf3-414f-8c4c-a486f0a8a8fb"/>
    <xsd:import namespace="d12b0866-9180-4d63-9858-8ee9b28a86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34afb-eaf3-414f-8c4c-a486f0a8a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b0866-9180-4d63-9858-8ee9b28a86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f8d34afb-eaf3-414f-8c4c-a486f0a8a8fb" xsi:nil="true"/>
    <DefaultSectionNames xmlns="f8d34afb-eaf3-414f-8c4c-a486f0a8a8fb" xsi:nil="true"/>
    <Is_Collaboration_Space_Locked xmlns="f8d34afb-eaf3-414f-8c4c-a486f0a8a8fb" xsi:nil="true"/>
    <CultureName xmlns="f8d34afb-eaf3-414f-8c4c-a486f0a8a8fb" xsi:nil="true"/>
    <Owner xmlns="f8d34afb-eaf3-414f-8c4c-a486f0a8a8fb">
      <UserInfo>
        <DisplayName/>
        <AccountId xsi:nil="true"/>
        <AccountType/>
      </UserInfo>
    </Owner>
    <Students xmlns="f8d34afb-eaf3-414f-8c4c-a486f0a8a8fb">
      <UserInfo>
        <DisplayName/>
        <AccountId xsi:nil="true"/>
        <AccountType/>
      </UserInfo>
    </Students>
    <Student_Groups xmlns="f8d34afb-eaf3-414f-8c4c-a486f0a8a8fb">
      <UserInfo>
        <DisplayName/>
        <AccountId xsi:nil="true"/>
        <AccountType/>
      </UserInfo>
    </Student_Groups>
    <Math_Settings xmlns="f8d34afb-eaf3-414f-8c4c-a486f0a8a8fb" xsi:nil="true"/>
    <Has_Teacher_Only_SectionGroup xmlns="f8d34afb-eaf3-414f-8c4c-a486f0a8a8fb" xsi:nil="true"/>
    <TeamsChannelId xmlns="f8d34afb-eaf3-414f-8c4c-a486f0a8a8fb" xsi:nil="true"/>
    <Self_Registration_Enabled xmlns="f8d34afb-eaf3-414f-8c4c-a486f0a8a8fb" xsi:nil="true"/>
    <FolderType xmlns="f8d34afb-eaf3-414f-8c4c-a486f0a8a8fb" xsi:nil="true"/>
    <Distribution_Groups xmlns="f8d34afb-eaf3-414f-8c4c-a486f0a8a8fb" xsi:nil="true"/>
    <AppVersion xmlns="f8d34afb-eaf3-414f-8c4c-a486f0a8a8fb" xsi:nil="true"/>
    <Templates xmlns="f8d34afb-eaf3-414f-8c4c-a486f0a8a8fb" xsi:nil="true"/>
    <Teachers xmlns="f8d34afb-eaf3-414f-8c4c-a486f0a8a8fb">
      <UserInfo>
        <DisplayName/>
        <AccountId xsi:nil="true"/>
        <AccountType/>
      </UserInfo>
    </Teachers>
    <LMS_Mappings xmlns="f8d34afb-eaf3-414f-8c4c-a486f0a8a8fb" xsi:nil="true"/>
    <Invited_Teachers xmlns="f8d34afb-eaf3-414f-8c4c-a486f0a8a8fb" xsi:nil="true"/>
    <IsNotebookLocked xmlns="f8d34afb-eaf3-414f-8c4c-a486f0a8a8fb" xsi:nil="true"/>
    <NotebookType xmlns="f8d34afb-eaf3-414f-8c4c-a486f0a8a8fb" xsi:nil="true"/>
  </documentManagement>
</p:properties>
</file>

<file path=customXml/itemProps1.xml><?xml version="1.0" encoding="utf-8"?>
<ds:datastoreItem xmlns:ds="http://schemas.openxmlformats.org/officeDocument/2006/customXml" ds:itemID="{423491EF-AF3E-4C58-86D5-1B8E24327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10AA3-889C-4395-BDA0-E0F03FFD0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34afb-eaf3-414f-8c4c-a486f0a8a8fb"/>
    <ds:schemaRef ds:uri="d12b0866-9180-4d63-9858-8ee9b28a86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ABEDEC-05AA-4901-9CCC-2DDC85C66580}">
  <ds:schemaRefs>
    <ds:schemaRef ds:uri="d12b0866-9180-4d63-9858-8ee9b28a86c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8d34afb-eaf3-414f-8c4c-a486f0a8a8f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30621</TotalTime>
  <Words>335</Words>
  <Application>Microsoft Office PowerPoint</Application>
  <PresentationFormat>On-screen Show (16:9)</PresentationFormat>
  <Paragraphs>36</Paragraphs>
  <Slides>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Lucida Grande</vt:lpstr>
      <vt:lpstr>Times New Roman</vt:lpstr>
      <vt:lpstr>UoL Powerpoint Guidelines Accessibility Design</vt:lpstr>
      <vt:lpstr>1_Office Theme</vt:lpstr>
      <vt:lpstr>Talk-throughs </vt:lpstr>
      <vt:lpstr>Talk-throughs</vt:lpstr>
      <vt:lpstr>Talk-throughs in Phase 1</vt:lpstr>
      <vt:lpstr>What makes a good Talk-through?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</dc:title>
  <dc:creator>Adams, Sarah J.C.</dc:creator>
  <cp:lastModifiedBy>Quinsee, Marianne</cp:lastModifiedBy>
  <cp:revision>188</cp:revision>
  <cp:lastPrinted>2021-09-14T07:14:48Z</cp:lastPrinted>
  <dcterms:created xsi:type="dcterms:W3CDTF">2020-09-24T11:32:59Z</dcterms:created>
  <dcterms:modified xsi:type="dcterms:W3CDTF">2025-10-09T12:40:51Z</dcterms:modified>
</cp:coreProperties>
</file>