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80" r:id="rId5"/>
  </p:sldMasterIdLst>
  <p:notesMasterIdLst>
    <p:notesMasterId r:id="rId26"/>
  </p:notesMasterIdLst>
  <p:sldIdLst>
    <p:sldId id="256" r:id="rId6"/>
    <p:sldId id="257" r:id="rId7"/>
    <p:sldId id="273" r:id="rId8"/>
    <p:sldId id="274" r:id="rId9"/>
    <p:sldId id="289" r:id="rId10"/>
    <p:sldId id="290" r:id="rId11"/>
    <p:sldId id="297" r:id="rId12"/>
    <p:sldId id="275" r:id="rId13"/>
    <p:sldId id="265" r:id="rId14"/>
    <p:sldId id="291" r:id="rId15"/>
    <p:sldId id="292" r:id="rId16"/>
    <p:sldId id="293" r:id="rId17"/>
    <p:sldId id="298" r:id="rId18"/>
    <p:sldId id="276" r:id="rId19"/>
    <p:sldId id="294" r:id="rId20"/>
    <p:sldId id="295" r:id="rId21"/>
    <p:sldId id="296" r:id="rId22"/>
    <p:sldId id="299" r:id="rId23"/>
    <p:sldId id="271" r:id="rId24"/>
    <p:sldId id="280" r:id="rId25"/>
  </p:sldIdLst>
  <p:sldSz cx="9144000" cy="5143500" type="screen16x9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83">
          <p15:clr>
            <a:srgbClr val="A4A3A4"/>
          </p15:clr>
        </p15:guide>
        <p15:guide id="2" pos="275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70" autoAdjust="0"/>
    <p:restoredTop sz="74291" autoAdjust="0"/>
  </p:normalViewPr>
  <p:slideViewPr>
    <p:cSldViewPr snapToGrid="0" snapToObjects="1" showGuides="1">
      <p:cViewPr varScale="1">
        <p:scale>
          <a:sx n="109" d="100"/>
          <a:sy n="109" d="100"/>
        </p:scale>
        <p:origin x="1476" y="108"/>
      </p:cViewPr>
      <p:guideLst>
        <p:guide orient="horz" pos="1583"/>
        <p:guide pos="27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101" d="100"/>
          <a:sy n="101" d="100"/>
        </p:scale>
        <p:origin x="-2504" y="-12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21D7CF-5F4D-5148-AB1A-A05EF0B57D46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72C7E9-CA6E-C945-826B-68C1FAB00F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2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subhead/image fixe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2349500" y="1652629"/>
            <a:ext cx="4445000" cy="1812846"/>
          </a:xfrm>
          <a:prstGeom prst="rect">
            <a:avLst/>
          </a:prstGeom>
          <a:solidFill>
            <a:schemeClr val="bg1"/>
          </a:solidFill>
        </p:spPr>
        <p:txBody>
          <a:bodyPr vert="horz" lIns="360000" tIns="187200" rIns="360000" bIns="187200">
            <a:normAutofit/>
          </a:bodyPr>
          <a:lstStyle>
            <a:lvl1pPr algn="l">
              <a:defRPr b="1" baseline="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349500" y="3456905"/>
            <a:ext cx="4445000" cy="747388"/>
          </a:xfrm>
          <a:prstGeom prst="rect">
            <a:avLst/>
          </a:prstGeom>
          <a:solidFill>
            <a:schemeClr val="bg2"/>
          </a:solidFill>
        </p:spPr>
        <p:txBody>
          <a:bodyPr lIns="360000" tIns="187200" rIns="360000" bIns="187200" anchor="ctr" anchorCtr="0">
            <a:noAutofit/>
          </a:bodyPr>
          <a:lstStyle>
            <a:lvl1pPr marL="0" indent="0">
              <a:buNone/>
              <a:defRPr sz="2000" b="0" i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  <p:pic>
        <p:nvPicPr>
          <p:cNvPr id="7" name="Picture 6" descr="&quot;&quot;">
            <a:extLst>
              <a:ext uri="{FF2B5EF4-FFF2-40B4-BE49-F238E27FC236}">
                <a16:creationId xmlns:a16="http://schemas.microsoft.com/office/drawing/2014/main" id="{2D45F4CB-A079-3949-B6FF-655AAA23627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3D7509D-096F-DB43-9709-E0C38A96B3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6F20-FBA2-4746-AE9F-DFBA4FFD6F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739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multiple images 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43300" y="1304475"/>
            <a:ext cx="3149600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3543300" y="2381697"/>
            <a:ext cx="3149600" cy="307777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Subtitle</a:t>
            </a:r>
            <a:endParaRPr lang="en-US" dirty="0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3543300" y="2928877"/>
            <a:ext cx="3149600" cy="1578036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6" name="Picture Placeholder 5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3009900" cy="49784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7" name="Picture Placeholder 5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31025" y="279401"/>
            <a:ext cx="1946275" cy="2535078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1600">
                <a:latin typeface="+mj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8" name="Picture Placeholder 5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31025" y="3263900"/>
            <a:ext cx="2212975" cy="1503363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pic>
        <p:nvPicPr>
          <p:cNvPr id="11" name="Picture 10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06800" y="4870451"/>
            <a:ext cx="1358900" cy="148085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AC969B-9F13-034E-B663-52115B22C2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6F20-FBA2-4746-AE9F-DFBA4FFD6F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291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/Multiple images 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14172" y="1201059"/>
            <a:ext cx="3149600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614172" y="1866748"/>
            <a:ext cx="2916428" cy="307777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Subhead</a:t>
            </a:r>
            <a:endParaRPr lang="en-US" dirty="0"/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20"/>
          </p:nvPr>
        </p:nvSpPr>
        <p:spPr>
          <a:xfrm>
            <a:off x="614172" y="2349500"/>
            <a:ext cx="2916428" cy="2449513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9" name="Picture Placeholder 2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45000" y="1201059"/>
            <a:ext cx="4699000" cy="17453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/>
          <a:lstStyle>
            <a:lvl1pPr marL="0" indent="0">
              <a:buNone/>
              <a:defRPr sz="1600">
                <a:latin typeface="+mj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14" name="Picture Placeholder 4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57600" y="3136900"/>
            <a:ext cx="2089150" cy="20066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vert="horz"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15" name="Picture Placeholder 4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956300" y="3136900"/>
            <a:ext cx="2984500" cy="1630363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vert="horz"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pic>
        <p:nvPicPr>
          <p:cNvPr id="10" name="Picture 9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8C1839C-E96C-4544-9ABF-388A484FA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6F20-FBA2-4746-AE9F-DFBA4FFD6F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744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Multiple images 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14172" y="1188588"/>
            <a:ext cx="3149600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614172" y="1866748"/>
            <a:ext cx="2916428" cy="307777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Subhead</a:t>
            </a:r>
            <a:endParaRPr lang="en-US" dirty="0"/>
          </a:p>
        </p:txBody>
      </p:sp>
      <p:sp>
        <p:nvSpPr>
          <p:cNvPr id="17" name="Text Placeholder 11"/>
          <p:cNvSpPr>
            <a:spLocks noGrp="1"/>
          </p:cNvSpPr>
          <p:nvPr>
            <p:ph type="body" sz="quarter" idx="20"/>
          </p:nvPr>
        </p:nvSpPr>
        <p:spPr>
          <a:xfrm>
            <a:off x="614172" y="2349500"/>
            <a:ext cx="2916428" cy="2449513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3" name="Picture Placeholder 2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02500" y="1201059"/>
            <a:ext cx="1841500" cy="31296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5" name="Picture Placeholder 4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33900" y="1201738"/>
            <a:ext cx="2540000" cy="20066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vert="horz"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12" name="Picture Placeholder 4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860800" y="3441700"/>
            <a:ext cx="3213100" cy="17018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vert="horz"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pic>
        <p:nvPicPr>
          <p:cNvPr id="10" name="Picture 9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6CC22BD-2E67-5141-997D-78A8A2FD8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6F20-FBA2-4746-AE9F-DFBA4FFD6F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09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Bullet list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14172" y="1192213"/>
            <a:ext cx="7907528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614172" y="1846108"/>
            <a:ext cx="7907528" cy="3016406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pic>
        <p:nvPicPr>
          <p:cNvPr id="10" name="Picture 9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008E442-552C-ED40-8CDA-74FA4F65F6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6F20-FBA2-4746-AE9F-DFBA4FFD6F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72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Subhead/Bullet list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14172" y="1192213"/>
            <a:ext cx="7907528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614172" y="1752448"/>
            <a:ext cx="7907528" cy="431952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614172" y="2309706"/>
            <a:ext cx="7907528" cy="2552807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pic>
        <p:nvPicPr>
          <p:cNvPr id="10" name="Picture 9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008E442-552C-ED40-8CDA-74FA4F65F6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6F20-FBA2-4746-AE9F-DFBA4FFD6F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3752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14172" y="1192213"/>
            <a:ext cx="7907528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614172" y="1752448"/>
            <a:ext cx="7907528" cy="431952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614172" y="2258906"/>
            <a:ext cx="7907528" cy="2717907"/>
          </a:xfrm>
          <a:prstGeom prst="rect">
            <a:avLst/>
          </a:prstGeom>
        </p:spPr>
        <p:txBody>
          <a:bodyPr lIns="0" numCol="2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Bullet list two columns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pic>
        <p:nvPicPr>
          <p:cNvPr id="10" name="Picture 9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3F1E7E8-C77B-9449-9C41-C649D6B2CD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6F20-FBA2-4746-AE9F-DFBA4FFD6F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9041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14172" y="1192213"/>
            <a:ext cx="7907528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614172" y="1752448"/>
            <a:ext cx="7907528" cy="431952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614172" y="2258906"/>
            <a:ext cx="7907528" cy="2717907"/>
          </a:xfrm>
          <a:prstGeom prst="rect">
            <a:avLst/>
          </a:prstGeom>
        </p:spPr>
        <p:txBody>
          <a:bodyPr lIns="0" numCol="3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Bullet list three columns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pic>
        <p:nvPicPr>
          <p:cNvPr id="10" name="Picture 9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6527F58-0398-A947-8487-9CAB1F0888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6F20-FBA2-4746-AE9F-DFBA4FFD6F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741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14172" y="1188588"/>
            <a:ext cx="7915656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614172" y="1790548"/>
            <a:ext cx="3632200" cy="307777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614172" y="2182707"/>
            <a:ext cx="3970528" cy="2794106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20" hasCustomPrompt="1"/>
          </p:nvPr>
        </p:nvSpPr>
        <p:spPr>
          <a:xfrm>
            <a:off x="4724400" y="1790548"/>
            <a:ext cx="3632200" cy="307777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  <p:sp>
        <p:nvSpPr>
          <p:cNvPr id="18" name="Text Placeholder 11"/>
          <p:cNvSpPr>
            <a:spLocks noGrp="1"/>
          </p:cNvSpPr>
          <p:nvPr>
            <p:ph type="body" sz="quarter" idx="21"/>
          </p:nvPr>
        </p:nvSpPr>
        <p:spPr>
          <a:xfrm>
            <a:off x="4724400" y="2182707"/>
            <a:ext cx="3970528" cy="2794106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pic>
        <p:nvPicPr>
          <p:cNvPr id="10" name="Picture 9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697C437-15B1-6B4E-820F-F4B9AC40F9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6F20-FBA2-4746-AE9F-DFBA4FFD6F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5768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614172" y="1192213"/>
            <a:ext cx="7907528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pic>
        <p:nvPicPr>
          <p:cNvPr id="10" name="Picture 9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2605B3C-76AB-7C44-89B6-69DB9CE354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6F20-FBA2-4746-AE9F-DFBA4FFD6F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83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eft/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14172" y="1188588"/>
            <a:ext cx="3149600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14172" y="2196948"/>
            <a:ext cx="3632200" cy="307777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21"/>
          </p:nvPr>
        </p:nvSpPr>
        <p:spPr>
          <a:xfrm>
            <a:off x="4559300" y="1203220"/>
            <a:ext cx="4216400" cy="3698980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pic>
        <p:nvPicPr>
          <p:cNvPr id="10" name="Picture 9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633F8C1-4EA3-184A-9B17-D7331273E9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6F20-FBA2-4746-AE9F-DFBA4FFD6F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4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subhead/image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 descr="&quot;&quot;">
            <a:extLst>
              <a:ext uri="{FF2B5EF4-FFF2-40B4-BE49-F238E27FC236}">
                <a16:creationId xmlns:a16="http://schemas.microsoft.com/office/drawing/2014/main" id="{5A51C806-9317-4444-AF29-F6B5A5D8C4D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12" name="Picture Placeholder 11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5602" y="349201"/>
            <a:ext cx="7915275" cy="619125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r>
              <a:rPr lang="en-US" dirty="0"/>
              <a:t>For ‘UoLRedBandlogo_ppt16.9.png’ image only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F7845BF4-8026-1E44-A3DE-346D30878D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9500" y="1652629"/>
            <a:ext cx="4445000" cy="1812846"/>
          </a:xfrm>
          <a:prstGeom prst="rect">
            <a:avLst/>
          </a:prstGeom>
          <a:solidFill>
            <a:schemeClr val="bg1"/>
          </a:solidFill>
        </p:spPr>
        <p:txBody>
          <a:bodyPr vert="horz" lIns="360000" tIns="187200" rIns="360000" bIns="187200">
            <a:normAutofit/>
          </a:bodyPr>
          <a:lstStyle>
            <a:lvl1pPr algn="l">
              <a:defRPr b="1" baseline="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7BFA3A2-9D92-1B4F-B794-2224C00088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6F20-FBA2-4746-AE9F-DFBA4FFD6F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6D07975E-86A5-A84B-8D50-C0E44AE0D5F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49500" y="3456905"/>
            <a:ext cx="4445000" cy="747388"/>
          </a:xfrm>
          <a:prstGeom prst="rect">
            <a:avLst/>
          </a:prstGeom>
          <a:solidFill>
            <a:schemeClr val="bg2"/>
          </a:solidFill>
        </p:spPr>
        <p:txBody>
          <a:bodyPr lIns="360000" tIns="187200" rIns="360000" bIns="187200" anchor="ctr" anchorCtr="0">
            <a:noAutofit/>
          </a:bodyPr>
          <a:lstStyle>
            <a:lvl1pPr marL="0" indent="0">
              <a:buNone/>
              <a:defRPr sz="2000" b="0" i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4925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eft/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14172" y="1188588"/>
            <a:ext cx="3149600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614172" y="2193971"/>
            <a:ext cx="3632200" cy="307777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Subhead</a:t>
            </a:r>
            <a:endParaRPr lang="en-US" dirty="0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614172" y="2586130"/>
            <a:ext cx="3970528" cy="2390683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3" name="Picture Placeholder 2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0" y="1201738"/>
            <a:ext cx="4572000" cy="35655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1800">
                <a:latin typeface="+mj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pic>
        <p:nvPicPr>
          <p:cNvPr id="10" name="Picture 9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D5A5362-FC22-DF4B-9E6F-A0E1C0DD1A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6F20-FBA2-4746-AE9F-DFBA4FFD6F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0205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Content/Grey logo b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342900" y="366713"/>
            <a:ext cx="8445500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342900" y="914401"/>
            <a:ext cx="8445500" cy="3060700"/>
          </a:xfrm>
          <a:prstGeom prst="rect">
            <a:avLst/>
          </a:prstGeom>
        </p:spPr>
        <p:txBody>
          <a:bodyPr lIns="0"/>
          <a:lstStyle>
            <a:lvl1pPr marL="162000" indent="-162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>
                <a:latin typeface="+mj-lt"/>
              </a:defRPr>
            </a:lvl1pPr>
            <a:lvl2pPr marL="417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>
                <a:latin typeface="+mj-lt"/>
              </a:defRPr>
            </a:lvl2pPr>
            <a:lvl3pPr marL="568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>
                <a:latin typeface="+mj-lt"/>
              </a:defRPr>
            </a:lvl3pPr>
            <a:lvl4pPr marL="7740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>
                <a:latin typeface="+mj-lt"/>
              </a:defRPr>
            </a:lvl4pPr>
            <a:lvl5pPr marL="9432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>
                <a:latin typeface="+mj-lt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2" name="Picture 1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00" y="4292600"/>
            <a:ext cx="8446008" cy="52730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8585B-3519-EA4C-8EFE-828830A1A9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6F20-FBA2-4746-AE9F-DFBA4FFD6F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4175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Grey logo b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342900" y="366713"/>
            <a:ext cx="8445500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pic>
        <p:nvPicPr>
          <p:cNvPr id="2" name="Picture 1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00" y="4292600"/>
            <a:ext cx="8446008" cy="527304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79F5E8-6F33-6448-9D61-25C04DA7C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6F20-FBA2-4746-AE9F-DFBA4FFD6F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1517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1511"/>
            <a:ext cx="8229600" cy="573881"/>
          </a:xfrm>
        </p:spPr>
        <p:txBody>
          <a:bodyPr/>
          <a:lstStyle>
            <a:lvl1pPr>
              <a:defRPr sz="2800" b="1">
                <a:solidFill>
                  <a:srgbClr val="C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7544" y="4785996"/>
            <a:ext cx="3600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87779-E69B-7343-8F6F-422D6150DA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55576" y="4785996"/>
            <a:ext cx="3183632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tabLst/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en-US"/>
              <a:t>University of Leicester</a:t>
            </a:r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97327"/>
            <a:ext cx="4040188" cy="479822"/>
          </a:xfrm>
        </p:spPr>
        <p:txBody>
          <a:bodyPr anchor="ctr"/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77149"/>
            <a:ext cx="4040188" cy="2963466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45026" y="1097327"/>
            <a:ext cx="4041775" cy="479822"/>
          </a:xfrm>
        </p:spPr>
        <p:txBody>
          <a:bodyPr anchor="ctr"/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Content Placeholder 5"/>
          <p:cNvSpPr>
            <a:spLocks noGrp="1"/>
          </p:cNvSpPr>
          <p:nvPr>
            <p:ph sz="quarter" idx="11"/>
          </p:nvPr>
        </p:nvSpPr>
        <p:spPr>
          <a:xfrm>
            <a:off x="4645026" y="1577149"/>
            <a:ext cx="4041775" cy="2963466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305" y="4807337"/>
            <a:ext cx="1220061" cy="24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37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subhead/image fixe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2349500" y="1652629"/>
            <a:ext cx="4445000" cy="1812846"/>
          </a:xfrm>
          <a:prstGeom prst="rect">
            <a:avLst/>
          </a:prstGeom>
          <a:solidFill>
            <a:schemeClr val="bg1"/>
          </a:solidFill>
        </p:spPr>
        <p:txBody>
          <a:bodyPr vert="horz" lIns="360000" tIns="187200" rIns="360000" bIns="187200">
            <a:normAutofit/>
          </a:bodyPr>
          <a:lstStyle>
            <a:lvl1pPr algn="l">
              <a:defRPr b="1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349500" y="3456905"/>
            <a:ext cx="4445000" cy="747388"/>
          </a:xfrm>
          <a:prstGeom prst="rect">
            <a:avLst/>
          </a:prstGeom>
          <a:solidFill>
            <a:schemeClr val="bg2"/>
          </a:solidFill>
        </p:spPr>
        <p:txBody>
          <a:bodyPr lIns="360000" tIns="187200" rIns="360000" bIns="187200" anchor="ctr" anchorCtr="0">
            <a:noAutofit/>
          </a:bodyPr>
          <a:lstStyle>
            <a:lvl1pPr marL="0" indent="0">
              <a:buNone/>
              <a:defRPr sz="2000" b="0" i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  <p:pic>
        <p:nvPicPr>
          <p:cNvPr id="7" name="Picture 6" descr="&quot;&quot;">
            <a:extLst>
              <a:ext uri="{FF2B5EF4-FFF2-40B4-BE49-F238E27FC236}">
                <a16:creationId xmlns:a16="http://schemas.microsoft.com/office/drawing/2014/main" id="{2D45F4CB-A079-3949-B6FF-655AAA23627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3D7509D-096F-DB43-9709-E0C38A96B3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306F20-FBA2-4746-AE9F-DFBA4FFD6F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7613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subhead/image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 descr="&quot;&quot;">
            <a:extLst>
              <a:ext uri="{FF2B5EF4-FFF2-40B4-BE49-F238E27FC236}">
                <a16:creationId xmlns:a16="http://schemas.microsoft.com/office/drawing/2014/main" id="{5A51C806-9317-4444-AF29-F6B5A5D8C4D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12" name="Picture Placeholder 11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5602" y="349201"/>
            <a:ext cx="7915275" cy="619125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r>
              <a:rPr lang="en-US" dirty="0"/>
              <a:t>For ‘UoLRedBandlogo_ppt16.9.png’ image only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F7845BF4-8026-1E44-A3DE-346D30878D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9500" y="1652629"/>
            <a:ext cx="4445000" cy="1812846"/>
          </a:xfrm>
          <a:prstGeom prst="rect">
            <a:avLst/>
          </a:prstGeom>
          <a:solidFill>
            <a:schemeClr val="bg1"/>
          </a:solidFill>
        </p:spPr>
        <p:txBody>
          <a:bodyPr vert="horz" lIns="360000" tIns="187200" rIns="360000" bIns="187200">
            <a:normAutofit/>
          </a:bodyPr>
          <a:lstStyle>
            <a:lvl1pPr algn="l">
              <a:defRPr b="1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7BFA3A2-9D92-1B4F-B794-2224C00088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306F20-FBA2-4746-AE9F-DFBA4FFD6F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6D07975E-86A5-A84B-8D50-C0E44AE0D5F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49500" y="3456905"/>
            <a:ext cx="4445000" cy="747388"/>
          </a:xfrm>
          <a:prstGeom prst="rect">
            <a:avLst/>
          </a:prstGeom>
          <a:solidFill>
            <a:schemeClr val="bg2"/>
          </a:solidFill>
        </p:spPr>
        <p:txBody>
          <a:bodyPr lIns="360000" tIns="187200" rIns="360000" bIns="187200" anchor="ctr" anchorCtr="0">
            <a:noAutofit/>
          </a:bodyPr>
          <a:lstStyle>
            <a:lvl1pPr marL="0" indent="0">
              <a:buNone/>
              <a:defRPr sz="2000" b="0" i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1450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subhead/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id="{F7845BF4-8026-1E44-A3DE-346D30878D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9500" y="1652629"/>
            <a:ext cx="4445000" cy="1812846"/>
          </a:xfrm>
          <a:prstGeom prst="rect">
            <a:avLst/>
          </a:prstGeom>
          <a:solidFill>
            <a:schemeClr val="bg1"/>
          </a:solidFill>
        </p:spPr>
        <p:txBody>
          <a:bodyPr vert="horz" lIns="360000" tIns="187200" rIns="360000" bIns="187200">
            <a:normAutofit/>
          </a:bodyPr>
          <a:lstStyle>
            <a:lvl1pPr algn="l">
              <a:defRPr b="1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7BFA3A2-9D92-1B4F-B794-2224C00088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306F20-FBA2-4746-AE9F-DFBA4FFD6F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6D07975E-86A5-A84B-8D50-C0E44AE0D5F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49500" y="3456905"/>
            <a:ext cx="4445000" cy="747388"/>
          </a:xfrm>
          <a:prstGeom prst="rect">
            <a:avLst/>
          </a:prstGeom>
          <a:solidFill>
            <a:schemeClr val="bg2"/>
          </a:solidFill>
        </p:spPr>
        <p:txBody>
          <a:bodyPr lIns="360000" tIns="187200" rIns="360000" bIns="187200" anchor="ctr" anchorCtr="0">
            <a:noAutofit/>
          </a:bodyPr>
          <a:lstStyle>
            <a:lvl1pPr marL="0" indent="0">
              <a:buNone/>
              <a:defRPr sz="2000" b="0" i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  <p:pic>
        <p:nvPicPr>
          <p:cNvPr id="7" name="Picture 6" descr="&quot;&quot;">
            <a:extLst>
              <a:ext uri="{FF2B5EF4-FFF2-40B4-BE49-F238E27FC236}">
                <a16:creationId xmlns:a16="http://schemas.microsoft.com/office/drawing/2014/main" id="{539CCD83-D523-2E42-B03F-F7E9A61C5F6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289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/image fixed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2349500" y="1652629"/>
            <a:ext cx="4445000" cy="1812846"/>
          </a:xfrm>
          <a:prstGeom prst="rect">
            <a:avLst/>
          </a:prstGeom>
          <a:solidFill>
            <a:schemeClr val="bg1"/>
          </a:solidFill>
        </p:spPr>
        <p:txBody>
          <a:bodyPr vert="horz" lIns="360000" tIns="187200" rIns="360000" bIns="187200">
            <a:normAutofit/>
          </a:bodyPr>
          <a:lstStyle>
            <a:lvl1pPr algn="l">
              <a:defRPr b="1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section title</a:t>
            </a:r>
            <a:endParaRPr lang="en-US" dirty="0"/>
          </a:p>
        </p:txBody>
      </p:sp>
      <p:pic>
        <p:nvPicPr>
          <p:cNvPr id="7" name="Picture 6" descr="&quot;&quot;">
            <a:extLst>
              <a:ext uri="{FF2B5EF4-FFF2-40B4-BE49-F238E27FC236}">
                <a16:creationId xmlns:a16="http://schemas.microsoft.com/office/drawing/2014/main" id="{2D45F4CB-A079-3949-B6FF-655AAA23627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3D7509D-096F-DB43-9709-E0C38A96B3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306F20-FBA2-4746-AE9F-DFBA4FFD6F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9604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12" name="Picture Placeholder 11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5602" y="349201"/>
            <a:ext cx="7915275" cy="619125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r>
              <a:rPr lang="en-US" dirty="0"/>
              <a:t>For ‘UoLRedBandlogo_ppt16.9.png’ image only</a:t>
            </a:r>
          </a:p>
        </p:txBody>
      </p:sp>
      <p:sp>
        <p:nvSpPr>
          <p:cNvPr id="6" name="Title 3"/>
          <p:cNvSpPr>
            <a:spLocks noGrp="1"/>
          </p:cNvSpPr>
          <p:nvPr>
            <p:ph type="title" hasCustomPrompt="1"/>
          </p:nvPr>
        </p:nvSpPr>
        <p:spPr>
          <a:xfrm>
            <a:off x="2349500" y="1652629"/>
            <a:ext cx="4445000" cy="1812846"/>
          </a:xfrm>
          <a:prstGeom prst="rect">
            <a:avLst/>
          </a:prstGeom>
          <a:solidFill>
            <a:schemeClr val="bg1"/>
          </a:solidFill>
        </p:spPr>
        <p:txBody>
          <a:bodyPr vert="horz" lIns="360000" tIns="187200" rIns="360000" bIns="187200">
            <a:normAutofit/>
          </a:bodyPr>
          <a:lstStyle>
            <a:lvl1pPr algn="l">
              <a:defRPr b="1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section title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7BFA3A2-9D92-1B4F-B794-2224C00088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306F20-FBA2-4746-AE9F-DFBA4FFD6F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2772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/Title (centred)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8" name="Title 3"/>
          <p:cNvSpPr>
            <a:spLocks noGrp="1"/>
          </p:cNvSpPr>
          <p:nvPr>
            <p:ph type="title" hasCustomPrompt="1"/>
          </p:nvPr>
        </p:nvSpPr>
        <p:spPr>
          <a:xfrm>
            <a:off x="1003300" y="1814361"/>
            <a:ext cx="3784600" cy="1486052"/>
          </a:xfrm>
          <a:prstGeom prst="rect">
            <a:avLst/>
          </a:prstGeom>
          <a:solidFill>
            <a:schemeClr val="bg1"/>
          </a:solidFill>
        </p:spPr>
        <p:txBody>
          <a:bodyPr vert="horz" lIns="360000" tIns="187200" rIns="360000" bIns="187200">
            <a:spAutoFit/>
          </a:bodyPr>
          <a:lstStyle>
            <a:lvl1pPr algn="l">
              <a:defRPr sz="3600" b="1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section title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143500" y="698348"/>
            <a:ext cx="3632200" cy="307777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5143500" y="1090507"/>
            <a:ext cx="3632200" cy="1578036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pic>
        <p:nvPicPr>
          <p:cNvPr id="7" name="Picture 6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6856" y="4715942"/>
            <a:ext cx="1558544" cy="387617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95DB804-4732-0A49-92B8-34A108D7B1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306F20-FBA2-4746-AE9F-DFBA4FFD6F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015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subhead/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id="{F7845BF4-8026-1E44-A3DE-346D30878D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9500" y="1652629"/>
            <a:ext cx="4445000" cy="1812846"/>
          </a:xfrm>
          <a:prstGeom prst="rect">
            <a:avLst/>
          </a:prstGeom>
          <a:solidFill>
            <a:schemeClr val="bg1"/>
          </a:solidFill>
        </p:spPr>
        <p:txBody>
          <a:bodyPr vert="horz" lIns="360000" tIns="187200" rIns="360000" bIns="187200">
            <a:normAutofit/>
          </a:bodyPr>
          <a:lstStyle>
            <a:lvl1pPr algn="l">
              <a:defRPr b="1" baseline="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7BFA3A2-9D92-1B4F-B794-2224C00088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6F20-FBA2-4746-AE9F-DFBA4FFD6F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6D07975E-86A5-A84B-8D50-C0E44AE0D5F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49500" y="3456905"/>
            <a:ext cx="4445000" cy="747388"/>
          </a:xfrm>
          <a:prstGeom prst="rect">
            <a:avLst/>
          </a:prstGeom>
          <a:solidFill>
            <a:schemeClr val="bg2"/>
          </a:solidFill>
        </p:spPr>
        <p:txBody>
          <a:bodyPr lIns="360000" tIns="187200" rIns="360000" bIns="187200" anchor="ctr" anchorCtr="0">
            <a:noAutofit/>
          </a:bodyPr>
          <a:lstStyle>
            <a:lvl1pPr marL="0" indent="0">
              <a:buNone/>
              <a:defRPr sz="2000" b="0" i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  <p:pic>
        <p:nvPicPr>
          <p:cNvPr id="7" name="Picture 6" descr="&quot;&quot;">
            <a:extLst>
              <a:ext uri="{FF2B5EF4-FFF2-40B4-BE49-F238E27FC236}">
                <a16:creationId xmlns:a16="http://schemas.microsoft.com/office/drawing/2014/main" id="{539CCD83-D523-2E42-B03F-F7E9A61C5F6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6733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/Title (top)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7" name="Title 3"/>
          <p:cNvSpPr>
            <a:spLocks noGrp="1"/>
          </p:cNvSpPr>
          <p:nvPr>
            <p:ph type="title" hasCustomPrompt="1"/>
          </p:nvPr>
        </p:nvSpPr>
        <p:spPr>
          <a:xfrm>
            <a:off x="990600" y="698348"/>
            <a:ext cx="3784600" cy="1486052"/>
          </a:xfrm>
          <a:prstGeom prst="rect">
            <a:avLst/>
          </a:prstGeom>
          <a:solidFill>
            <a:schemeClr val="bg1"/>
          </a:solidFill>
        </p:spPr>
        <p:txBody>
          <a:bodyPr vert="horz" lIns="360000" tIns="187200" rIns="360000" bIns="187200">
            <a:spAutoFit/>
          </a:bodyPr>
          <a:lstStyle>
            <a:lvl1pPr algn="l">
              <a:defRPr sz="3600" b="1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section title</a:t>
            </a:r>
            <a:endParaRPr lang="en-US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143500" y="698348"/>
            <a:ext cx="3632200" cy="307777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5143500" y="1090507"/>
            <a:ext cx="3632200" cy="1578036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pic>
        <p:nvPicPr>
          <p:cNvPr id="9" name="Picture 8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6856" y="4715942"/>
            <a:ext cx="1558544" cy="387617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44F1811-D324-D94A-BB63-12C6D6D27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306F20-FBA2-4746-AE9F-DFBA4FFD6F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105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/Title (bottom)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7" name="Title 3"/>
          <p:cNvSpPr>
            <a:spLocks noGrp="1"/>
          </p:cNvSpPr>
          <p:nvPr>
            <p:ph type="title" hasCustomPrompt="1"/>
          </p:nvPr>
        </p:nvSpPr>
        <p:spPr>
          <a:xfrm>
            <a:off x="990600" y="3160561"/>
            <a:ext cx="3784600" cy="1486052"/>
          </a:xfrm>
          <a:prstGeom prst="rect">
            <a:avLst/>
          </a:prstGeom>
          <a:solidFill>
            <a:schemeClr val="bg1"/>
          </a:solidFill>
        </p:spPr>
        <p:txBody>
          <a:bodyPr vert="horz" lIns="360000" tIns="187200" rIns="360000" bIns="187200">
            <a:spAutoFit/>
          </a:bodyPr>
          <a:lstStyle>
            <a:lvl1pPr algn="l">
              <a:defRPr sz="3600" b="1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section title</a:t>
            </a:r>
            <a:endParaRPr lang="en-US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143500" y="698348"/>
            <a:ext cx="3632200" cy="307777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5143500" y="1090507"/>
            <a:ext cx="3632200" cy="1578036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pic>
        <p:nvPicPr>
          <p:cNvPr id="9" name="Picture 8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6856" y="4715942"/>
            <a:ext cx="1558544" cy="387617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41EF440-DEC2-2642-9DB0-CDA24878B8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306F20-FBA2-4746-AE9F-DFBA4FFD6F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2009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07B99E2-E159-FF47-A07C-5DBC4FA0D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7974" y="961437"/>
            <a:ext cx="3544025" cy="553998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36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143500" y="2095559"/>
            <a:ext cx="3632200" cy="307777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5143500" y="2487718"/>
            <a:ext cx="3632200" cy="1578036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Picture Placeholder 6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2108200"/>
            <a:ext cx="4940300" cy="2525713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10" name="Picture Placeholder 9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40300" y="0"/>
            <a:ext cx="3835400" cy="12509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pic>
        <p:nvPicPr>
          <p:cNvPr id="8" name="Picture 7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6856" y="4715942"/>
            <a:ext cx="1558544" cy="387617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622B233-292E-9A4B-AFAC-C559E42ABD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306F20-FBA2-4746-AE9F-DFBA4FFD6F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7441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multiple images 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3543300" y="1304475"/>
            <a:ext cx="3149600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3543300" y="2381697"/>
            <a:ext cx="3149600" cy="307777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Subtitle</a:t>
            </a:r>
            <a:endParaRPr lang="en-US" dirty="0"/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3543300" y="2928877"/>
            <a:ext cx="3149600" cy="1578036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6" name="Picture Placeholder 5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3009900" cy="49784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7" name="Picture Placeholder 5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31025" y="279401"/>
            <a:ext cx="1946275" cy="2535078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8" name="Picture Placeholder 5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31025" y="3263900"/>
            <a:ext cx="2212975" cy="1503363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pic>
        <p:nvPicPr>
          <p:cNvPr id="9" name="Picture 8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156" y="4730483"/>
            <a:ext cx="1558544" cy="3876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943519F-C55C-0648-A62F-5D04AD3DBC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306F20-FBA2-4746-AE9F-DFBA4FFD6F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1537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/Multiple images 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14172" y="1201059"/>
            <a:ext cx="3149600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614172" y="1866748"/>
            <a:ext cx="2916428" cy="307777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Subhead</a:t>
            </a:r>
            <a:endParaRPr lang="en-US" dirty="0"/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20"/>
          </p:nvPr>
        </p:nvSpPr>
        <p:spPr>
          <a:xfrm>
            <a:off x="614172" y="2349500"/>
            <a:ext cx="2916428" cy="2449513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9" name="Picture Placeholder 2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45000" y="1201059"/>
            <a:ext cx="4699000" cy="17453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14" name="Picture Placeholder 4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57600" y="3136900"/>
            <a:ext cx="2089150" cy="20066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15" name="Picture Placeholder 4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956300" y="3136900"/>
            <a:ext cx="2984500" cy="1630363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pic>
        <p:nvPicPr>
          <p:cNvPr id="10" name="Picture 9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307CB6E-72C2-7544-A884-0F4A718E4E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306F20-FBA2-4746-AE9F-DFBA4FFD6F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4410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Multiple images 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14172" y="1201738"/>
            <a:ext cx="3149600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614172" y="1866748"/>
            <a:ext cx="2916428" cy="307777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Subhead</a:t>
            </a:r>
            <a:endParaRPr lang="en-US" dirty="0"/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20"/>
          </p:nvPr>
        </p:nvSpPr>
        <p:spPr>
          <a:xfrm>
            <a:off x="614172" y="2349500"/>
            <a:ext cx="2916428" cy="2449513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3" name="Picture Placeholder 2" descr="&quot;&quot;"/>
          <p:cNvSpPr>
            <a:spLocks noGrp="1"/>
          </p:cNvSpPr>
          <p:nvPr>
            <p:ph type="pic" sz="quarter" idx="10"/>
          </p:nvPr>
        </p:nvSpPr>
        <p:spPr>
          <a:xfrm>
            <a:off x="7302500" y="1201059"/>
            <a:ext cx="1841500" cy="31296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5" name="Picture Placeholder 4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33900" y="1201738"/>
            <a:ext cx="2540000" cy="20066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12" name="Picture Placeholder 4" descr="&quot;&quot;"/>
          <p:cNvSpPr>
            <a:spLocks noGrp="1"/>
          </p:cNvSpPr>
          <p:nvPr>
            <p:ph type="pic" sz="quarter" idx="18"/>
          </p:nvPr>
        </p:nvSpPr>
        <p:spPr>
          <a:xfrm>
            <a:off x="3860800" y="3441700"/>
            <a:ext cx="3213100" cy="17018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pic>
        <p:nvPicPr>
          <p:cNvPr id="10" name="Picture 9" descr="&quot;&quot;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504453C-9E63-D142-865C-F59161D11D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306F20-FBA2-4746-AE9F-DFBA4FFD6F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6982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/Bullet list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14172" y="1192213"/>
            <a:ext cx="7907528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614172" y="1846108"/>
            <a:ext cx="7907528" cy="3016406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pic>
        <p:nvPicPr>
          <p:cNvPr id="10" name="Picture 9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008E442-552C-ED40-8CDA-74FA4F65F6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306F20-FBA2-4746-AE9F-DFBA4FFD6F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2872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14172" y="1201288"/>
            <a:ext cx="7907528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614172" y="1752448"/>
            <a:ext cx="7907528" cy="431952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20"/>
          </p:nvPr>
        </p:nvSpPr>
        <p:spPr>
          <a:xfrm>
            <a:off x="614172" y="2309706"/>
            <a:ext cx="7907528" cy="2552807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pic>
        <p:nvPicPr>
          <p:cNvPr id="10" name="Picture 9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218C16E-0E3E-BD49-A220-7210C93CF7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306F20-FBA2-4746-AE9F-DFBA4FFD6F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3758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14172" y="1201288"/>
            <a:ext cx="7907528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614172" y="1752448"/>
            <a:ext cx="7907528" cy="431952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614172" y="2309706"/>
            <a:ext cx="7907528" cy="2552807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Bullet list two columns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pic>
        <p:nvPicPr>
          <p:cNvPr id="10" name="Picture 9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A25767-1F7D-7040-BA40-A995C4D52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306F20-FBA2-4746-AE9F-DFBA4FFD6F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1990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14172" y="1201288"/>
            <a:ext cx="7907528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614172" y="1752448"/>
            <a:ext cx="7907528" cy="431952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614172" y="2258906"/>
            <a:ext cx="7907528" cy="2717907"/>
          </a:xfrm>
          <a:prstGeom prst="rect">
            <a:avLst/>
          </a:prstGeom>
        </p:spPr>
        <p:txBody>
          <a:bodyPr lIns="0" numCol="2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Bullet list three columns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pic>
        <p:nvPicPr>
          <p:cNvPr id="10" name="Picture 9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F565E20-2817-494B-B459-64A70D298F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306F20-FBA2-4746-AE9F-DFBA4FFD6F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160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/image fixed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2349500" y="1652629"/>
            <a:ext cx="4445000" cy="1812846"/>
          </a:xfrm>
          <a:prstGeom prst="rect">
            <a:avLst/>
          </a:prstGeom>
          <a:solidFill>
            <a:schemeClr val="bg1"/>
          </a:solidFill>
        </p:spPr>
        <p:txBody>
          <a:bodyPr vert="horz" lIns="360000" tIns="187200" rIns="360000" bIns="187200">
            <a:normAutofit/>
          </a:bodyPr>
          <a:lstStyle>
            <a:lvl1pPr algn="l">
              <a:defRPr b="1" baseline="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add section title</a:t>
            </a:r>
            <a:endParaRPr lang="en-US" dirty="0"/>
          </a:p>
        </p:txBody>
      </p:sp>
      <p:pic>
        <p:nvPicPr>
          <p:cNvPr id="7" name="Picture 6" descr="&quot;&quot;">
            <a:extLst>
              <a:ext uri="{FF2B5EF4-FFF2-40B4-BE49-F238E27FC236}">
                <a16:creationId xmlns:a16="http://schemas.microsoft.com/office/drawing/2014/main" id="{2D45F4CB-A079-3949-B6FF-655AAA23627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3D7509D-096F-DB43-9709-E0C38A96B3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6F20-FBA2-4746-AE9F-DFBA4FFD6F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9737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14172" y="1201738"/>
            <a:ext cx="7915656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614172" y="1790548"/>
            <a:ext cx="3632200" cy="307777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614172" y="2182707"/>
            <a:ext cx="3970528" cy="2794106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20" hasCustomPrompt="1"/>
          </p:nvPr>
        </p:nvSpPr>
        <p:spPr>
          <a:xfrm>
            <a:off x="4737100" y="1790548"/>
            <a:ext cx="3632200" cy="307777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21"/>
          </p:nvPr>
        </p:nvSpPr>
        <p:spPr>
          <a:xfrm>
            <a:off x="4737100" y="2182707"/>
            <a:ext cx="3970528" cy="2794106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pic>
        <p:nvPicPr>
          <p:cNvPr id="10" name="Picture 9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889AA6C-D552-954D-B080-64CBB4CC53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306F20-FBA2-4746-AE9F-DFBA4FFD6F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1721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614172" y="1201738"/>
            <a:ext cx="7915656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pic>
        <p:nvPicPr>
          <p:cNvPr id="10" name="Picture 9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AC85C26-D4E7-3349-883B-7419398BE0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306F20-FBA2-4746-AE9F-DFBA4FFD6F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0522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eft/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14172" y="1201059"/>
            <a:ext cx="3149600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614172" y="2274930"/>
            <a:ext cx="3653028" cy="307777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sz="2000" b="0" i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Subhead</a:t>
            </a:r>
            <a:endParaRPr lang="en-US" dirty="0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21"/>
          </p:nvPr>
        </p:nvSpPr>
        <p:spPr>
          <a:xfrm>
            <a:off x="4559300" y="1192212"/>
            <a:ext cx="4267200" cy="3684587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pic>
        <p:nvPicPr>
          <p:cNvPr id="10" name="Picture 9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2590DC9-2480-7E40-A503-6DE88A72F3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306F20-FBA2-4746-AE9F-DFBA4FFD6F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0200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eft/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14172" y="1201059"/>
            <a:ext cx="3149600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614172" y="2193971"/>
            <a:ext cx="3632200" cy="307777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10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Subhead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614172" y="2586130"/>
            <a:ext cx="3970528" cy="2390683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3" name="Picture Placeholder 2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0" y="1201738"/>
            <a:ext cx="4572000" cy="35655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pic>
        <p:nvPicPr>
          <p:cNvPr id="10" name="Picture 9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2" y="350462"/>
            <a:ext cx="7915656" cy="618744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56215E2-D643-8945-85D2-61D046A08E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306F20-FBA2-4746-AE9F-DFBA4FFD6F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6316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Content/Grey logo b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342900" y="379413"/>
            <a:ext cx="8445500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342900" y="914401"/>
            <a:ext cx="8445500" cy="3060700"/>
          </a:xfrm>
          <a:prstGeom prst="rect">
            <a:avLst/>
          </a:prstGeom>
        </p:spPr>
        <p:txBody>
          <a:bodyPr lIns="0"/>
          <a:lstStyle>
            <a:lvl1pPr marL="162000" indent="-162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>
                <a:latin typeface="+mj-lt"/>
              </a:defRPr>
            </a:lvl1pPr>
            <a:lvl2pPr marL="417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>
                <a:latin typeface="+mj-lt"/>
              </a:defRPr>
            </a:lvl2pPr>
            <a:lvl3pPr marL="568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>
                <a:latin typeface="+mj-lt"/>
              </a:defRPr>
            </a:lvl3pPr>
            <a:lvl4pPr marL="7740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>
                <a:latin typeface="+mj-lt"/>
              </a:defRPr>
            </a:lvl4pPr>
            <a:lvl5pPr marL="9432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>
                <a:latin typeface="+mj-lt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2" name="Picture 1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00" y="4292600"/>
            <a:ext cx="8446008" cy="52730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76C0C-6ECC-1B44-8A0C-E5B787BA9F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306F20-FBA2-4746-AE9F-DFBA4FFD6F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4411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Grey logo b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342900" y="379413"/>
            <a:ext cx="8445500" cy="43088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28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pic>
        <p:nvPicPr>
          <p:cNvPr id="2" name="Picture 1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00" y="4292600"/>
            <a:ext cx="8446008" cy="527304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E7BCD14-5690-7845-A319-66D30543A5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306F20-FBA2-4746-AE9F-DFBA4FFD6F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907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12" name="Picture Placeholder 11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5602" y="349201"/>
            <a:ext cx="7915275" cy="619125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r>
              <a:rPr lang="en-US" dirty="0"/>
              <a:t>For ‘UoLRedBandlogo_ppt16.9.png’ image only</a:t>
            </a:r>
          </a:p>
        </p:txBody>
      </p:sp>
      <p:sp>
        <p:nvSpPr>
          <p:cNvPr id="6" name="Title 3"/>
          <p:cNvSpPr>
            <a:spLocks noGrp="1"/>
          </p:cNvSpPr>
          <p:nvPr>
            <p:ph type="title" hasCustomPrompt="1"/>
          </p:nvPr>
        </p:nvSpPr>
        <p:spPr>
          <a:xfrm>
            <a:off x="2349500" y="1652629"/>
            <a:ext cx="4445000" cy="1812846"/>
          </a:xfrm>
          <a:prstGeom prst="rect">
            <a:avLst/>
          </a:prstGeom>
          <a:solidFill>
            <a:schemeClr val="bg1"/>
          </a:solidFill>
        </p:spPr>
        <p:txBody>
          <a:bodyPr vert="horz" lIns="360000" tIns="187200" rIns="360000" bIns="187200">
            <a:normAutofit/>
          </a:bodyPr>
          <a:lstStyle>
            <a:lvl1pPr algn="l">
              <a:defRPr b="1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section title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7BFA3A2-9D92-1B4F-B794-2224C00088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6F20-FBA2-4746-AE9F-DFBA4FFD6F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707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/Title (centred)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7" name="Title 3"/>
          <p:cNvSpPr>
            <a:spLocks noGrp="1"/>
          </p:cNvSpPr>
          <p:nvPr>
            <p:ph type="title" hasCustomPrompt="1"/>
          </p:nvPr>
        </p:nvSpPr>
        <p:spPr>
          <a:xfrm>
            <a:off x="1003300" y="1814361"/>
            <a:ext cx="3784600" cy="1486052"/>
          </a:xfrm>
          <a:prstGeom prst="rect">
            <a:avLst/>
          </a:prstGeom>
          <a:solidFill>
            <a:schemeClr val="bg1"/>
          </a:solidFill>
        </p:spPr>
        <p:txBody>
          <a:bodyPr vert="horz" lIns="360000" tIns="187200" rIns="360000" bIns="187200">
            <a:spAutoFit/>
          </a:bodyPr>
          <a:lstStyle>
            <a:lvl1pPr algn="l">
              <a:defRPr sz="3600" b="1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143500" y="698348"/>
            <a:ext cx="3632200" cy="307777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5143500" y="1090507"/>
            <a:ext cx="3632200" cy="1578036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pic>
        <p:nvPicPr>
          <p:cNvPr id="11" name="Picture 10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16800" y="4825481"/>
            <a:ext cx="1358900" cy="148085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5121BD-3184-7B4E-AF38-5D06A178D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6F20-FBA2-4746-AE9F-DFBA4FFD6F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750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/Title (top)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7" name="Title 3"/>
          <p:cNvSpPr>
            <a:spLocks noGrp="1"/>
          </p:cNvSpPr>
          <p:nvPr>
            <p:ph type="title" hasCustomPrompt="1"/>
          </p:nvPr>
        </p:nvSpPr>
        <p:spPr>
          <a:xfrm>
            <a:off x="1003300" y="698348"/>
            <a:ext cx="3784600" cy="1486052"/>
          </a:xfrm>
          <a:prstGeom prst="rect">
            <a:avLst/>
          </a:prstGeom>
          <a:solidFill>
            <a:schemeClr val="bg1"/>
          </a:solidFill>
        </p:spPr>
        <p:txBody>
          <a:bodyPr vert="horz" lIns="360000" tIns="187200" rIns="360000" bIns="187200">
            <a:spAutoFit/>
          </a:bodyPr>
          <a:lstStyle>
            <a:lvl1pPr algn="l">
              <a:defRPr sz="3600" b="1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143500" y="698348"/>
            <a:ext cx="3632200" cy="307777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5143500" y="1090507"/>
            <a:ext cx="3632200" cy="1578036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pic>
        <p:nvPicPr>
          <p:cNvPr id="11" name="Picture 10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16800" y="4825481"/>
            <a:ext cx="1358900" cy="14808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FBFCF30-02D1-924A-9CEA-301EA5945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6F20-FBA2-4746-AE9F-DFBA4FFD6F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081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/Title (bottom)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7" name="Title 3"/>
          <p:cNvSpPr>
            <a:spLocks noGrp="1"/>
          </p:cNvSpPr>
          <p:nvPr>
            <p:ph type="title" hasCustomPrompt="1"/>
          </p:nvPr>
        </p:nvSpPr>
        <p:spPr>
          <a:xfrm>
            <a:off x="1003300" y="3135313"/>
            <a:ext cx="3784600" cy="1486052"/>
          </a:xfrm>
          <a:prstGeom prst="rect">
            <a:avLst/>
          </a:prstGeom>
          <a:solidFill>
            <a:schemeClr val="bg1"/>
          </a:solidFill>
        </p:spPr>
        <p:txBody>
          <a:bodyPr vert="horz" lIns="360000" tIns="187200" rIns="360000" bIns="187200">
            <a:spAutoFit/>
          </a:bodyPr>
          <a:lstStyle>
            <a:lvl1pPr algn="l">
              <a:defRPr sz="3600" b="1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143500" y="698348"/>
            <a:ext cx="3632200" cy="307777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5143500" y="1090507"/>
            <a:ext cx="3632200" cy="1578036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pic>
        <p:nvPicPr>
          <p:cNvPr id="11" name="Picture 10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16800" y="4825481"/>
            <a:ext cx="1358900" cy="14808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127B17B-3FD5-B64C-B165-99E09B79C4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6F20-FBA2-4746-AE9F-DFBA4FFD6F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963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4C48889A-36D4-E842-AD25-95C5A9BF9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7974" y="961437"/>
            <a:ext cx="3544025" cy="553998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algn="l">
              <a:defRPr sz="3600" b="1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143500" y="2095559"/>
            <a:ext cx="3632200" cy="307777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>
              <a:buNone/>
              <a:defRPr sz="2400" b="0" i="0" spc="0" baseline="0">
                <a:solidFill>
                  <a:schemeClr val="tx1"/>
                </a:solidFill>
                <a:latin typeface="+mj-lt"/>
                <a:cs typeface="Georgia"/>
              </a:defRPr>
            </a:lvl1pPr>
            <a:lvl2pPr marL="4572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2pPr>
            <a:lvl3pPr marL="9144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3pPr>
            <a:lvl4pPr marL="13716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4pPr>
            <a:lvl5pPr marL="1828800" indent="0">
              <a:buNone/>
              <a:defRPr b="1" i="0">
                <a:solidFill>
                  <a:srgbClr val="E4042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add section title</a:t>
            </a:r>
            <a:endParaRPr lang="en-US" dirty="0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5143500" y="2487718"/>
            <a:ext cx="3632200" cy="1578036"/>
          </a:xfrm>
          <a:prstGeom prst="rect">
            <a:avLst/>
          </a:prstGeom>
        </p:spPr>
        <p:txBody>
          <a:bodyPr lIns="0">
            <a:noAutofit/>
          </a:bodyPr>
          <a:lstStyle>
            <a:lvl1pPr marL="198000" indent="-1980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3600" indent="-212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2pPr>
            <a:lvl3pPr marL="640800" indent="-158400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Picture Placeholder 6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2108200"/>
            <a:ext cx="4940300" cy="2525713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10" name="Picture Placeholder 9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40300" y="0"/>
            <a:ext cx="3835400" cy="12509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pic>
        <p:nvPicPr>
          <p:cNvPr id="13" name="Picture 12" descr="&quot;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16800" y="4825481"/>
            <a:ext cx="1358900" cy="148085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509A432-DF92-7E40-BF61-AA6C75E153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6F20-FBA2-4746-AE9F-DFBA4FFD6F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503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9" userDrawn="1">
          <p15:clr>
            <a:srgbClr val="FBAE40"/>
          </p15:clr>
        </p15:guide>
        <p15:guide id="2" pos="63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219760A-70CA-F344-B257-539E482A94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6934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6F20-FBA2-4746-AE9F-DFBA4FFD6F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856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7" r:id="rId2"/>
    <p:sldLayoutId id="2147483711" r:id="rId3"/>
    <p:sldLayoutId id="2147483706" r:id="rId4"/>
    <p:sldLayoutId id="2147483701" r:id="rId5"/>
    <p:sldLayoutId id="2147483661" r:id="rId6"/>
    <p:sldLayoutId id="2147483672" r:id="rId7"/>
    <p:sldLayoutId id="2147483673" r:id="rId8"/>
    <p:sldLayoutId id="2147483649" r:id="rId9"/>
    <p:sldLayoutId id="2147483666" r:id="rId10"/>
    <p:sldLayoutId id="2147483678" r:id="rId11"/>
    <p:sldLayoutId id="2147483679" r:id="rId12"/>
    <p:sldLayoutId id="2147483700" r:id="rId13"/>
    <p:sldLayoutId id="2147483671" r:id="rId14"/>
    <p:sldLayoutId id="2147483660" r:id="rId15"/>
    <p:sldLayoutId id="2147483664" r:id="rId16"/>
    <p:sldLayoutId id="2147483674" r:id="rId17"/>
    <p:sldLayoutId id="2147483677" r:id="rId18"/>
    <p:sldLayoutId id="2147483668" r:id="rId19"/>
    <p:sldLayoutId id="2147483670" r:id="rId20"/>
    <p:sldLayoutId id="2147483675" r:id="rId21"/>
    <p:sldLayoutId id="2147483669" r:id="rId22"/>
    <p:sldLayoutId id="2147483715" r:id="rId23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Georgia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Georgia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Georgia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Georgia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Georgia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22482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08" r:id="rId2"/>
    <p:sldLayoutId id="2147483712" r:id="rId3"/>
    <p:sldLayoutId id="2147483709" r:id="rId4"/>
    <p:sldLayoutId id="2147483710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705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  <p:sldLayoutId id="2147483698" r:id="rId21"/>
    <p:sldLayoutId id="2147483699" r:id="rId2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Georgia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Georgia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Georgia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Georgia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Georgia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3200" dirty="0"/>
              <a:t>Phase 1 Focus Children Progress Summary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2349500" y="3608496"/>
            <a:ext cx="4445000" cy="746125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Insert Name</a:t>
            </a:r>
          </a:p>
        </p:txBody>
      </p:sp>
    </p:spTree>
    <p:extLst>
      <p:ext uri="{BB962C8B-B14F-4D97-AF65-F5344CB8AC3E}">
        <p14:creationId xmlns:p14="http://schemas.microsoft.com/office/powerpoint/2010/main" val="1599648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8445500" cy="861774"/>
          </a:xfrm>
        </p:spPr>
        <p:txBody>
          <a:bodyPr/>
          <a:lstStyle/>
          <a:p>
            <a:r>
              <a:rPr lang="en-GB" dirty="0"/>
              <a:t>Counting and Calculating: Child A</a:t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306F20-FBA2-4746-AE9F-DFBA4FFD6FE5}" type="slidenum">
              <a:rPr lang="en-US" smtClean="0"/>
              <a:t>10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342900" y="914401"/>
            <a:ext cx="8445500" cy="30607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5078730" y="8216"/>
            <a:ext cx="4145280" cy="709374"/>
          </a:xfrm>
          <a:prstGeom prst="rect">
            <a:avLst/>
          </a:prstGeom>
        </p:spPr>
        <p:txBody>
          <a:bodyPr lIns="0"/>
          <a:lstStyle>
            <a:lvl1pPr marL="162000" indent="-162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17600" indent="-212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5688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7740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9432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dirty="0"/>
              <a:t>Include a short summary of what you have learnt from observations / assessment including examples of evidence</a:t>
            </a:r>
          </a:p>
        </p:txBody>
      </p:sp>
    </p:spTree>
    <p:extLst>
      <p:ext uri="{BB962C8B-B14F-4D97-AF65-F5344CB8AC3E}">
        <p14:creationId xmlns:p14="http://schemas.microsoft.com/office/powerpoint/2010/main" val="974968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8445500" cy="861774"/>
          </a:xfrm>
        </p:spPr>
        <p:txBody>
          <a:bodyPr/>
          <a:lstStyle/>
          <a:p>
            <a:r>
              <a:rPr lang="en-GB" dirty="0"/>
              <a:t>Counting and Calculating: Child B</a:t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306F20-FBA2-4746-AE9F-DFBA4FFD6FE5}" type="slidenum">
              <a:rPr lang="en-US" smtClean="0"/>
              <a:t>11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342900" y="914401"/>
            <a:ext cx="8445500" cy="30607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5078730" y="8216"/>
            <a:ext cx="4145280" cy="709374"/>
          </a:xfrm>
          <a:prstGeom prst="rect">
            <a:avLst/>
          </a:prstGeom>
        </p:spPr>
        <p:txBody>
          <a:bodyPr lIns="0"/>
          <a:lstStyle>
            <a:lvl1pPr marL="162000" indent="-162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17600" indent="-212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5688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7740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9432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dirty="0"/>
              <a:t>Include a short summary of what you have learnt from observations / assessment including examples of evidence</a:t>
            </a:r>
          </a:p>
        </p:txBody>
      </p:sp>
    </p:spTree>
    <p:extLst>
      <p:ext uri="{BB962C8B-B14F-4D97-AF65-F5344CB8AC3E}">
        <p14:creationId xmlns:p14="http://schemas.microsoft.com/office/powerpoint/2010/main" val="1272641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8445500" cy="861774"/>
          </a:xfrm>
        </p:spPr>
        <p:txBody>
          <a:bodyPr/>
          <a:lstStyle/>
          <a:p>
            <a:r>
              <a:rPr lang="en-GB" dirty="0"/>
              <a:t>Counting and Calculating: Child C</a:t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306F20-FBA2-4746-AE9F-DFBA4FFD6FE5}" type="slidenum">
              <a:rPr lang="en-US" smtClean="0"/>
              <a:t>12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342900" y="914401"/>
            <a:ext cx="8445500" cy="30607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5078730" y="8216"/>
            <a:ext cx="4145280" cy="709374"/>
          </a:xfrm>
          <a:prstGeom prst="rect">
            <a:avLst/>
          </a:prstGeom>
        </p:spPr>
        <p:txBody>
          <a:bodyPr lIns="0"/>
          <a:lstStyle>
            <a:lvl1pPr marL="162000" indent="-162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17600" indent="-212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5688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7740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9432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dirty="0"/>
              <a:t>Include a short summary of what you have learnt from observations / assessment including examples of evidence</a:t>
            </a:r>
          </a:p>
        </p:txBody>
      </p:sp>
    </p:spTree>
    <p:extLst>
      <p:ext uri="{BB962C8B-B14F-4D97-AF65-F5344CB8AC3E}">
        <p14:creationId xmlns:p14="http://schemas.microsoft.com/office/powerpoint/2010/main" val="1434323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8445500" cy="861774"/>
          </a:xfrm>
        </p:spPr>
        <p:txBody>
          <a:bodyPr/>
          <a:lstStyle/>
          <a:p>
            <a:r>
              <a:rPr lang="en-GB" dirty="0"/>
              <a:t>Counting and Calculating: Child D</a:t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306F20-FBA2-4746-AE9F-DFBA4FFD6FE5}" type="slidenum">
              <a:rPr lang="en-US" smtClean="0"/>
              <a:t>13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342900" y="914401"/>
            <a:ext cx="8445500" cy="30607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5078730" y="8216"/>
            <a:ext cx="4145280" cy="709374"/>
          </a:xfrm>
          <a:prstGeom prst="rect">
            <a:avLst/>
          </a:prstGeom>
        </p:spPr>
        <p:txBody>
          <a:bodyPr lIns="0"/>
          <a:lstStyle>
            <a:lvl1pPr marL="162000" indent="-162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17600" indent="-212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5688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7740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9432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dirty="0"/>
              <a:t>Include a short summary of what you have learnt from observations / assessment including examples of evidence</a:t>
            </a:r>
          </a:p>
        </p:txBody>
      </p:sp>
    </p:spTree>
    <p:extLst>
      <p:ext uri="{BB962C8B-B14F-4D97-AF65-F5344CB8AC3E}">
        <p14:creationId xmlns:p14="http://schemas.microsoft.com/office/powerpoint/2010/main" val="820368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eLimu | Properties of Matter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5" r="19455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930134" y="370683"/>
            <a:ext cx="3632200" cy="307777"/>
          </a:xfrm>
        </p:spPr>
        <p:txBody>
          <a:bodyPr/>
          <a:lstStyle/>
          <a:p>
            <a:r>
              <a:rPr lang="en-GB" sz="4400" b="1" dirty="0"/>
              <a:t>Scientific Concepts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788512" y="1669945"/>
            <a:ext cx="3773822" cy="1578036"/>
          </a:xfrm>
        </p:spPr>
        <p:txBody>
          <a:bodyPr/>
          <a:lstStyle/>
          <a:p>
            <a:pPr marL="0" indent="0">
              <a:buNone/>
            </a:pPr>
            <a:r>
              <a:rPr lang="en-GB" sz="3600" dirty="0"/>
              <a:t>  </a:t>
            </a:r>
            <a:endParaRPr lang="en-GB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306F20-FBA2-4746-AE9F-DFBA4FFD6FE5}" type="slidenum">
              <a:rPr lang="en-US" smtClean="0"/>
              <a:t>14</a:t>
            </a:fld>
            <a:endParaRPr lang="en-US" dirty="0"/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5019212" y="2795141"/>
            <a:ext cx="3632200" cy="307777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spc="0" baseline="0">
                <a:solidFill>
                  <a:schemeClr val="tx1"/>
                </a:solidFill>
                <a:latin typeface="+mj-lt"/>
                <a:ea typeface="+mn-ea"/>
                <a:cs typeface="Georgia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i="0" kern="1200">
                <a:solidFill>
                  <a:srgbClr val="E4042C"/>
                </a:solidFill>
                <a:latin typeface="Arial"/>
                <a:ea typeface="+mn-ea"/>
                <a:cs typeface="Arial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i="0" kern="1200">
                <a:solidFill>
                  <a:srgbClr val="E4042C"/>
                </a:solidFill>
                <a:latin typeface="Arial"/>
                <a:ea typeface="+mn-ea"/>
                <a:cs typeface="Arial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i="0" kern="1200">
                <a:solidFill>
                  <a:srgbClr val="E4042C"/>
                </a:solidFill>
                <a:latin typeface="Arial"/>
                <a:ea typeface="+mn-ea"/>
                <a:cs typeface="Arial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i="0" kern="1200">
                <a:solidFill>
                  <a:srgbClr val="E4042C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b="1" dirty="0"/>
              <a:t>Working scientifically</a:t>
            </a:r>
          </a:p>
        </p:txBody>
      </p:sp>
    </p:spTree>
    <p:extLst>
      <p:ext uri="{BB962C8B-B14F-4D97-AF65-F5344CB8AC3E}">
        <p14:creationId xmlns:p14="http://schemas.microsoft.com/office/powerpoint/2010/main" val="20937053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8445500" cy="861774"/>
          </a:xfrm>
        </p:spPr>
        <p:txBody>
          <a:bodyPr/>
          <a:lstStyle/>
          <a:p>
            <a:r>
              <a:rPr lang="en-GB" dirty="0"/>
              <a:t>Scientific Concepts: Child A</a:t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306F20-FBA2-4746-AE9F-DFBA4FFD6FE5}" type="slidenum">
              <a:rPr lang="en-US" smtClean="0"/>
              <a:t>15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342900" y="914401"/>
            <a:ext cx="8445500" cy="30607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5078730" y="8216"/>
            <a:ext cx="4145280" cy="709374"/>
          </a:xfrm>
          <a:prstGeom prst="rect">
            <a:avLst/>
          </a:prstGeom>
        </p:spPr>
        <p:txBody>
          <a:bodyPr lIns="0"/>
          <a:lstStyle>
            <a:lvl1pPr marL="162000" indent="-162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17600" indent="-212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5688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7740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9432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dirty="0"/>
              <a:t>Include a short summary of what you have learnt from observations / assessment including examples of evidence</a:t>
            </a:r>
          </a:p>
        </p:txBody>
      </p:sp>
    </p:spTree>
    <p:extLst>
      <p:ext uri="{BB962C8B-B14F-4D97-AF65-F5344CB8AC3E}">
        <p14:creationId xmlns:p14="http://schemas.microsoft.com/office/powerpoint/2010/main" val="17334191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8445500" cy="861774"/>
          </a:xfrm>
        </p:spPr>
        <p:txBody>
          <a:bodyPr/>
          <a:lstStyle/>
          <a:p>
            <a:r>
              <a:rPr lang="en-GB" dirty="0"/>
              <a:t>Scientific Concepts: Child B</a:t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306F20-FBA2-4746-AE9F-DFBA4FFD6FE5}" type="slidenum">
              <a:rPr lang="en-US" smtClean="0"/>
              <a:t>16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342900" y="914401"/>
            <a:ext cx="8445500" cy="30607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5078730" y="8216"/>
            <a:ext cx="4145280" cy="709374"/>
          </a:xfrm>
          <a:prstGeom prst="rect">
            <a:avLst/>
          </a:prstGeom>
        </p:spPr>
        <p:txBody>
          <a:bodyPr lIns="0"/>
          <a:lstStyle>
            <a:lvl1pPr marL="162000" indent="-162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17600" indent="-212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5688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7740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9432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dirty="0"/>
              <a:t>Include a short summary of what you have learnt from observations / assessment including examples of evidence</a:t>
            </a:r>
          </a:p>
        </p:txBody>
      </p:sp>
    </p:spTree>
    <p:extLst>
      <p:ext uri="{BB962C8B-B14F-4D97-AF65-F5344CB8AC3E}">
        <p14:creationId xmlns:p14="http://schemas.microsoft.com/office/powerpoint/2010/main" val="2395870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8445500" cy="861774"/>
          </a:xfrm>
        </p:spPr>
        <p:txBody>
          <a:bodyPr/>
          <a:lstStyle/>
          <a:p>
            <a:r>
              <a:rPr lang="en-GB" dirty="0"/>
              <a:t>Scientific Concepts: Child C</a:t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306F20-FBA2-4746-AE9F-DFBA4FFD6FE5}" type="slidenum">
              <a:rPr lang="en-US" smtClean="0"/>
              <a:t>17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342900" y="914401"/>
            <a:ext cx="8445500" cy="30607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5078730" y="8216"/>
            <a:ext cx="4145280" cy="709374"/>
          </a:xfrm>
          <a:prstGeom prst="rect">
            <a:avLst/>
          </a:prstGeom>
        </p:spPr>
        <p:txBody>
          <a:bodyPr lIns="0"/>
          <a:lstStyle>
            <a:lvl1pPr marL="162000" indent="-162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17600" indent="-212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5688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7740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9432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dirty="0"/>
              <a:t>Include a short summary of what you have learnt from observations / assessment including examples of evidence</a:t>
            </a:r>
          </a:p>
        </p:txBody>
      </p:sp>
    </p:spTree>
    <p:extLst>
      <p:ext uri="{BB962C8B-B14F-4D97-AF65-F5344CB8AC3E}">
        <p14:creationId xmlns:p14="http://schemas.microsoft.com/office/powerpoint/2010/main" val="452011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8445500" cy="861774"/>
          </a:xfrm>
        </p:spPr>
        <p:txBody>
          <a:bodyPr/>
          <a:lstStyle/>
          <a:p>
            <a:r>
              <a:rPr lang="en-GB" dirty="0"/>
              <a:t>Scientific Concepts: Child D</a:t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306F20-FBA2-4746-AE9F-DFBA4FFD6FE5}" type="slidenum">
              <a:rPr lang="en-US" smtClean="0"/>
              <a:t>18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342900" y="914401"/>
            <a:ext cx="8445500" cy="30607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5078730" y="8216"/>
            <a:ext cx="4145280" cy="709374"/>
          </a:xfrm>
          <a:prstGeom prst="rect">
            <a:avLst/>
          </a:prstGeom>
        </p:spPr>
        <p:txBody>
          <a:bodyPr lIns="0"/>
          <a:lstStyle>
            <a:lvl1pPr marL="162000" indent="-162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17600" indent="-212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5688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7740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9432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dirty="0"/>
              <a:t>Include a short summary of what you have learnt from observations / assessment including examples of evidence</a:t>
            </a:r>
          </a:p>
        </p:txBody>
      </p:sp>
    </p:spTree>
    <p:extLst>
      <p:ext uri="{BB962C8B-B14F-4D97-AF65-F5344CB8AC3E}">
        <p14:creationId xmlns:p14="http://schemas.microsoft.com/office/powerpoint/2010/main" val="38501229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Focus Children’s Working Scientifically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GB" dirty="0"/>
              <a:t>What did you see and </a:t>
            </a:r>
            <a:r>
              <a:rPr lang="en-GB"/>
              <a:t>hear that </a:t>
            </a:r>
            <a:r>
              <a:rPr lang="en-GB" dirty="0"/>
              <a:t>indicated that the children were behaving like scientists e.g. predicting, observing, measuring, recording, concluding?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306F20-FBA2-4746-AE9F-DFBA4FFD6FE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234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184586"/>
            <a:ext cx="8445500" cy="430887"/>
          </a:xfrm>
        </p:spPr>
        <p:txBody>
          <a:bodyPr/>
          <a:lstStyle/>
          <a:p>
            <a:r>
              <a:rPr lang="en-GB" dirty="0"/>
              <a:t>Overview of Children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306F20-FBA2-4746-AE9F-DFBA4FFD6FE5}" type="slidenum">
              <a:rPr lang="en-US" smtClean="0"/>
              <a:t>2</a:t>
            </a:fld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4851414"/>
              </p:ext>
            </p:extLst>
          </p:nvPr>
        </p:nvGraphicFramePr>
        <p:xfrm>
          <a:off x="349249" y="619791"/>
          <a:ext cx="8445502" cy="37033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01802">
                  <a:extLst>
                    <a:ext uri="{9D8B030D-6E8A-4147-A177-3AD203B41FA5}">
                      <a16:colId xmlns:a16="http://schemas.microsoft.com/office/drawing/2014/main" val="421357980"/>
                    </a:ext>
                  </a:extLst>
                </a:gridCol>
                <a:gridCol w="810244">
                  <a:extLst>
                    <a:ext uri="{9D8B030D-6E8A-4147-A177-3AD203B41FA5}">
                      <a16:colId xmlns:a16="http://schemas.microsoft.com/office/drawing/2014/main" val="4009240202"/>
                    </a:ext>
                  </a:extLst>
                </a:gridCol>
                <a:gridCol w="633004">
                  <a:extLst>
                    <a:ext uri="{9D8B030D-6E8A-4147-A177-3AD203B41FA5}">
                      <a16:colId xmlns:a16="http://schemas.microsoft.com/office/drawing/2014/main" val="3141412120"/>
                    </a:ext>
                  </a:extLst>
                </a:gridCol>
                <a:gridCol w="1029684">
                  <a:extLst>
                    <a:ext uri="{9D8B030D-6E8A-4147-A177-3AD203B41FA5}">
                      <a16:colId xmlns:a16="http://schemas.microsoft.com/office/drawing/2014/main" val="536710889"/>
                    </a:ext>
                  </a:extLst>
                </a:gridCol>
                <a:gridCol w="1158352">
                  <a:extLst>
                    <a:ext uri="{9D8B030D-6E8A-4147-A177-3AD203B41FA5}">
                      <a16:colId xmlns:a16="http://schemas.microsoft.com/office/drawing/2014/main" val="3502461219"/>
                    </a:ext>
                  </a:extLst>
                </a:gridCol>
                <a:gridCol w="1353440">
                  <a:extLst>
                    <a:ext uri="{9D8B030D-6E8A-4147-A177-3AD203B41FA5}">
                      <a16:colId xmlns:a16="http://schemas.microsoft.com/office/drawing/2014/main" val="3953184118"/>
                    </a:ext>
                  </a:extLst>
                </a:gridCol>
                <a:gridCol w="1313296">
                  <a:extLst>
                    <a:ext uri="{9D8B030D-6E8A-4147-A177-3AD203B41FA5}">
                      <a16:colId xmlns:a16="http://schemas.microsoft.com/office/drawing/2014/main" val="529419816"/>
                    </a:ext>
                  </a:extLst>
                </a:gridCol>
                <a:gridCol w="1345680">
                  <a:extLst>
                    <a:ext uri="{9D8B030D-6E8A-4147-A177-3AD203B41FA5}">
                      <a16:colId xmlns:a16="http://schemas.microsoft.com/office/drawing/2014/main" val="12522253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Gender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First Language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Pupil Premium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Likes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Dislikes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What helps them to learn in school?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9759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Child</a:t>
                      </a:r>
                      <a:r>
                        <a:rPr lang="en-GB" baseline="0" dirty="0"/>
                        <a:t> A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9090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Child 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7713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Child</a:t>
                      </a:r>
                    </a:p>
                    <a:p>
                      <a:r>
                        <a:rPr lang="en-GB" dirty="0"/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8536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Child</a:t>
                      </a:r>
                      <a:r>
                        <a:rPr lang="en-GB" baseline="0" dirty="0"/>
                        <a:t> D</a:t>
                      </a:r>
                    </a:p>
                    <a:p>
                      <a:r>
                        <a:rPr lang="en-GB" sz="1200" baseline="0" dirty="0"/>
                        <a:t>SEND need:</a:t>
                      </a:r>
                    </a:p>
                    <a:p>
                      <a:endParaRPr lang="en-GB" sz="1200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50368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709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" y="140930"/>
            <a:ext cx="8445500" cy="430887"/>
          </a:xfrm>
        </p:spPr>
        <p:txBody>
          <a:bodyPr/>
          <a:lstStyle/>
          <a:p>
            <a:r>
              <a:rPr lang="en-GB" dirty="0"/>
              <a:t>Next steps: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251460" y="634323"/>
            <a:ext cx="8445500" cy="3060700"/>
          </a:xfrm>
        </p:spPr>
        <p:txBody>
          <a:bodyPr/>
          <a:lstStyle/>
          <a:p>
            <a:pPr marL="0" indent="0">
              <a:buNone/>
            </a:pPr>
            <a:r>
              <a:rPr lang="en-GB" sz="1400" dirty="0"/>
              <a:t>With your teacher mentor agree how you might support your focus children’s learning in reading, counting and calculation and scientific concepts during weeks 7 to 10.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306F20-FBA2-4746-AE9F-DFBA4FFD6FE5}" type="slidenum">
              <a:rPr lang="en-US" smtClean="0"/>
              <a:t>20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990396"/>
              </p:ext>
            </p:extLst>
          </p:nvPr>
        </p:nvGraphicFramePr>
        <p:xfrm>
          <a:off x="251460" y="1288372"/>
          <a:ext cx="8543648" cy="3255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5850">
                  <a:extLst>
                    <a:ext uri="{9D8B030D-6E8A-4147-A177-3AD203B41FA5}">
                      <a16:colId xmlns:a16="http://schemas.microsoft.com/office/drawing/2014/main" val="2336233975"/>
                    </a:ext>
                  </a:extLst>
                </a:gridCol>
                <a:gridCol w="2331720">
                  <a:extLst>
                    <a:ext uri="{9D8B030D-6E8A-4147-A177-3AD203B41FA5}">
                      <a16:colId xmlns:a16="http://schemas.microsoft.com/office/drawing/2014/main" val="1012360528"/>
                    </a:ext>
                  </a:extLst>
                </a:gridCol>
                <a:gridCol w="2491740">
                  <a:extLst>
                    <a:ext uri="{9D8B030D-6E8A-4147-A177-3AD203B41FA5}">
                      <a16:colId xmlns:a16="http://schemas.microsoft.com/office/drawing/2014/main" val="552183180"/>
                    </a:ext>
                  </a:extLst>
                </a:gridCol>
                <a:gridCol w="2634338">
                  <a:extLst>
                    <a:ext uri="{9D8B030D-6E8A-4147-A177-3AD203B41FA5}">
                      <a16:colId xmlns:a16="http://schemas.microsoft.com/office/drawing/2014/main" val="672257364"/>
                    </a:ext>
                  </a:extLst>
                </a:gridCol>
              </a:tblGrid>
              <a:tr h="60558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Reading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Counting and Calculation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Scientific</a:t>
                      </a:r>
                      <a:r>
                        <a:rPr lang="en-GB" baseline="0" dirty="0"/>
                        <a:t> </a:t>
                      </a:r>
                      <a:r>
                        <a:rPr lang="en-GB" baseline="0"/>
                        <a:t>Concepts or skills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601761"/>
                  </a:ext>
                </a:extLst>
              </a:tr>
              <a:tr h="557860">
                <a:tc>
                  <a:txBody>
                    <a:bodyPr/>
                    <a:lstStyle/>
                    <a:p>
                      <a:r>
                        <a:rPr lang="en-GB" dirty="0"/>
                        <a:t>Child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808834"/>
                  </a:ext>
                </a:extLst>
              </a:tr>
              <a:tr h="621404">
                <a:tc>
                  <a:txBody>
                    <a:bodyPr/>
                    <a:lstStyle/>
                    <a:p>
                      <a:r>
                        <a:rPr lang="en-GB" dirty="0"/>
                        <a:t>Child</a:t>
                      </a:r>
                      <a:r>
                        <a:rPr lang="en-GB" baseline="0" dirty="0"/>
                        <a:t> B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4275893"/>
                  </a:ext>
                </a:extLst>
              </a:tr>
              <a:tr h="634180">
                <a:tc>
                  <a:txBody>
                    <a:bodyPr/>
                    <a:lstStyle/>
                    <a:p>
                      <a:r>
                        <a:rPr lang="en-GB" dirty="0"/>
                        <a:t>Child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000120"/>
                  </a:ext>
                </a:extLst>
              </a:tr>
              <a:tr h="801778">
                <a:tc>
                  <a:txBody>
                    <a:bodyPr/>
                    <a:lstStyle/>
                    <a:p>
                      <a:r>
                        <a:rPr lang="en-GB" dirty="0"/>
                        <a:t>Child 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39211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3957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5019212" y="1674892"/>
            <a:ext cx="3632200" cy="307777"/>
          </a:xfrm>
        </p:spPr>
        <p:txBody>
          <a:bodyPr/>
          <a:lstStyle/>
          <a:p>
            <a:r>
              <a:rPr lang="en-GB" sz="4400" b="1" dirty="0"/>
              <a:t>Reading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306F20-FBA2-4746-AE9F-DFBA4FFD6FE5}" type="slidenum">
              <a:rPr lang="en-US" smtClean="0"/>
              <a:t>3</a:t>
            </a:fld>
            <a:endParaRPr lang="en-US" dirty="0"/>
          </a:p>
        </p:txBody>
      </p:sp>
      <p:pic>
        <p:nvPicPr>
          <p:cNvPr id="11" name="Picture Placeholder 10" descr="Download Play Human Book Behavior Child Reading HQ PNG ...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91709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8445500" cy="861774"/>
          </a:xfrm>
        </p:spPr>
        <p:txBody>
          <a:bodyPr/>
          <a:lstStyle/>
          <a:p>
            <a:r>
              <a:rPr lang="en-GB" dirty="0"/>
              <a:t>Reading: Child A</a:t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306F20-FBA2-4746-AE9F-DFBA4FFD6FE5}" type="slidenum">
              <a:rPr lang="en-US" smtClean="0"/>
              <a:t>4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342900" y="902733"/>
            <a:ext cx="8445500" cy="4086542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5078730" y="88226"/>
            <a:ext cx="4145280" cy="709374"/>
          </a:xfrm>
          <a:prstGeom prst="rect">
            <a:avLst/>
          </a:prstGeom>
        </p:spPr>
        <p:txBody>
          <a:bodyPr lIns="0"/>
          <a:lstStyle>
            <a:lvl1pPr marL="162000" indent="-162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17600" indent="-212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5688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7740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9432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dirty="0"/>
              <a:t>Include a short summary of what you have learnt from observations / assessment including examples of evidence</a:t>
            </a:r>
          </a:p>
        </p:txBody>
      </p:sp>
    </p:spTree>
    <p:extLst>
      <p:ext uri="{BB962C8B-B14F-4D97-AF65-F5344CB8AC3E}">
        <p14:creationId xmlns:p14="http://schemas.microsoft.com/office/powerpoint/2010/main" val="3806087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8445500" cy="861774"/>
          </a:xfrm>
        </p:spPr>
        <p:txBody>
          <a:bodyPr/>
          <a:lstStyle/>
          <a:p>
            <a:r>
              <a:rPr lang="en-GB" dirty="0"/>
              <a:t>Reading: Child B</a:t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306F20-FBA2-4746-AE9F-DFBA4FFD6FE5}" type="slidenum">
              <a:rPr lang="en-US" smtClean="0"/>
              <a:t>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342900" y="914401"/>
            <a:ext cx="8445500" cy="30607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5078730" y="88226"/>
            <a:ext cx="4145280" cy="709374"/>
          </a:xfrm>
          <a:prstGeom prst="rect">
            <a:avLst/>
          </a:prstGeom>
        </p:spPr>
        <p:txBody>
          <a:bodyPr lIns="0"/>
          <a:lstStyle>
            <a:lvl1pPr marL="162000" indent="-162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17600" indent="-212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5688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7740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9432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dirty="0"/>
              <a:t>Include a short summary of what you have learnt from observations / assessment including examples of evidence</a:t>
            </a:r>
          </a:p>
        </p:txBody>
      </p:sp>
    </p:spTree>
    <p:extLst>
      <p:ext uri="{BB962C8B-B14F-4D97-AF65-F5344CB8AC3E}">
        <p14:creationId xmlns:p14="http://schemas.microsoft.com/office/powerpoint/2010/main" val="1509322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8445500" cy="861774"/>
          </a:xfrm>
        </p:spPr>
        <p:txBody>
          <a:bodyPr/>
          <a:lstStyle/>
          <a:p>
            <a:r>
              <a:rPr lang="en-GB" dirty="0"/>
              <a:t>Reading: Child C</a:t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306F20-FBA2-4746-AE9F-DFBA4FFD6FE5}" type="slidenum">
              <a:rPr lang="en-US" smtClean="0"/>
              <a:t>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342900" y="914401"/>
            <a:ext cx="8445500" cy="30607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5078730" y="88226"/>
            <a:ext cx="4145280" cy="709374"/>
          </a:xfrm>
          <a:prstGeom prst="rect">
            <a:avLst/>
          </a:prstGeom>
        </p:spPr>
        <p:txBody>
          <a:bodyPr lIns="0"/>
          <a:lstStyle>
            <a:lvl1pPr marL="162000" indent="-162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17600" indent="-212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5688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7740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9432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dirty="0"/>
              <a:t>Include a short summary of what you have learnt from observations / assessment including examples of evidence</a:t>
            </a:r>
          </a:p>
        </p:txBody>
      </p:sp>
    </p:spTree>
    <p:extLst>
      <p:ext uri="{BB962C8B-B14F-4D97-AF65-F5344CB8AC3E}">
        <p14:creationId xmlns:p14="http://schemas.microsoft.com/office/powerpoint/2010/main" val="906382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8445500" cy="861774"/>
          </a:xfrm>
        </p:spPr>
        <p:txBody>
          <a:bodyPr/>
          <a:lstStyle/>
          <a:p>
            <a:r>
              <a:rPr lang="en-GB" dirty="0"/>
              <a:t>Reading: Child D</a:t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306F20-FBA2-4746-AE9F-DFBA4FFD6FE5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342900" y="914401"/>
            <a:ext cx="8445500" cy="30607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5078730" y="88226"/>
            <a:ext cx="4145280" cy="709374"/>
          </a:xfrm>
          <a:prstGeom prst="rect">
            <a:avLst/>
          </a:prstGeom>
        </p:spPr>
        <p:txBody>
          <a:bodyPr lIns="0"/>
          <a:lstStyle>
            <a:lvl1pPr marL="162000" indent="-162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17600" indent="-212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5688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7740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943200" indent="-1584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Font typeface="Lucida Grande"/>
              <a:buChar char="-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dirty="0"/>
              <a:t>Include a short summary of what you have learnt from observations / assessment including examples of evidence</a:t>
            </a:r>
          </a:p>
        </p:txBody>
      </p:sp>
    </p:spTree>
    <p:extLst>
      <p:ext uri="{BB962C8B-B14F-4D97-AF65-F5344CB8AC3E}">
        <p14:creationId xmlns:p14="http://schemas.microsoft.com/office/powerpoint/2010/main" val="3821125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224" y="109885"/>
            <a:ext cx="8445500" cy="430887"/>
          </a:xfrm>
        </p:spPr>
        <p:txBody>
          <a:bodyPr/>
          <a:lstStyle/>
          <a:p>
            <a:r>
              <a:rPr lang="en-GB" dirty="0"/>
              <a:t>Simple View of Reading (Child A/B/C)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5628442" y="914401"/>
            <a:ext cx="3159957" cy="3060700"/>
          </a:xfrm>
        </p:spPr>
        <p:txBody>
          <a:bodyPr/>
          <a:lstStyle/>
          <a:p>
            <a:r>
              <a:rPr lang="en-GB" dirty="0"/>
              <a:t>On the matrix indicate where you would place your focus children on the SVR and provide a short summary of your rationale for this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306F20-FBA2-4746-AE9F-DFBA4FFD6FE5}" type="slidenum">
              <a:rPr lang="en-US" smtClean="0"/>
              <a:t>8</a:t>
            </a:fld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432481" y="914401"/>
            <a:ext cx="0" cy="238809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1047565" y="2169110"/>
            <a:ext cx="276983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864006" y="1879979"/>
            <a:ext cx="1717827" cy="862804"/>
          </a:xfrm>
          <a:prstGeom prst="rect">
            <a:avLst/>
          </a:prstGeom>
          <a:noFill/>
        </p:spPr>
        <p:txBody>
          <a:bodyPr wrap="square" lIns="216000" tIns="187200" rIns="216000" bIns="187200" rtlCol="0">
            <a:spAutoFit/>
          </a:bodyPr>
          <a:lstStyle/>
          <a:p>
            <a:r>
              <a:rPr lang="en-GB" sz="1050" b="1" i="0" dirty="0">
                <a:solidFill>
                  <a:schemeClr val="accent1"/>
                </a:solidFill>
                <a:latin typeface="Arial"/>
                <a:cs typeface="Arial"/>
              </a:rPr>
              <a:t>Good</a:t>
            </a:r>
          </a:p>
          <a:p>
            <a:r>
              <a:rPr lang="en-GB" sz="1050" b="1" i="0" dirty="0">
                <a:solidFill>
                  <a:schemeClr val="accent1"/>
                </a:solidFill>
                <a:latin typeface="Arial"/>
                <a:cs typeface="Arial"/>
              </a:rPr>
              <a:t>Word reading processes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36808" y="3382372"/>
            <a:ext cx="2527198" cy="885888"/>
          </a:xfrm>
          <a:prstGeom prst="rect">
            <a:avLst/>
          </a:prstGeom>
          <a:noFill/>
        </p:spPr>
        <p:txBody>
          <a:bodyPr wrap="square" lIns="216000" tIns="187200" rIns="216000" bIns="187200" rtlCol="0">
            <a:spAutoFit/>
          </a:bodyPr>
          <a:lstStyle/>
          <a:p>
            <a:r>
              <a:rPr lang="en-GB" sz="1100" b="1" i="0" dirty="0">
                <a:solidFill>
                  <a:schemeClr val="accent1"/>
                </a:solidFill>
                <a:latin typeface="Arial"/>
                <a:cs typeface="Arial"/>
              </a:rPr>
              <a:t>Poor</a:t>
            </a:r>
          </a:p>
          <a:p>
            <a:r>
              <a:rPr lang="en-GB" sz="1100" b="1" i="0" dirty="0">
                <a:solidFill>
                  <a:schemeClr val="accent1"/>
                </a:solidFill>
                <a:latin typeface="Arial"/>
                <a:cs typeface="Arial"/>
              </a:rPr>
              <a:t>Language comprehension processes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-167564" y="1852739"/>
            <a:ext cx="1717827" cy="862804"/>
          </a:xfrm>
          <a:prstGeom prst="rect">
            <a:avLst/>
          </a:prstGeom>
          <a:noFill/>
        </p:spPr>
        <p:txBody>
          <a:bodyPr wrap="square" lIns="216000" tIns="187200" rIns="216000" bIns="187200" rtlCol="0">
            <a:spAutoFit/>
          </a:bodyPr>
          <a:lstStyle/>
          <a:p>
            <a:r>
              <a:rPr lang="en-GB" sz="1050" b="1" dirty="0">
                <a:solidFill>
                  <a:schemeClr val="accent1"/>
                </a:solidFill>
                <a:latin typeface="Arial"/>
                <a:cs typeface="Arial"/>
              </a:rPr>
              <a:t>Poor</a:t>
            </a:r>
          </a:p>
          <a:p>
            <a:r>
              <a:rPr lang="en-GB" sz="1050" b="1" i="0" dirty="0">
                <a:solidFill>
                  <a:schemeClr val="accent1"/>
                </a:solidFill>
                <a:latin typeface="Arial"/>
                <a:cs typeface="Arial"/>
              </a:rPr>
              <a:t>Word reading processes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36808" y="412173"/>
            <a:ext cx="2527198" cy="885888"/>
          </a:xfrm>
          <a:prstGeom prst="rect">
            <a:avLst/>
          </a:prstGeom>
          <a:noFill/>
        </p:spPr>
        <p:txBody>
          <a:bodyPr wrap="square" lIns="216000" tIns="187200" rIns="216000" bIns="187200" rtlCol="0">
            <a:spAutoFit/>
          </a:bodyPr>
          <a:lstStyle/>
          <a:p>
            <a:r>
              <a:rPr lang="en-GB" sz="1100" b="1" i="0" dirty="0">
                <a:solidFill>
                  <a:schemeClr val="accent1"/>
                </a:solidFill>
                <a:latin typeface="Arial"/>
                <a:cs typeface="Arial"/>
              </a:rPr>
              <a:t>Good</a:t>
            </a:r>
          </a:p>
          <a:p>
            <a:r>
              <a:rPr lang="en-GB" sz="1100" b="1" i="0" dirty="0">
                <a:solidFill>
                  <a:schemeClr val="accent1"/>
                </a:solidFill>
                <a:latin typeface="Arial"/>
                <a:cs typeface="Arial"/>
              </a:rPr>
              <a:t>Language comprehension processes</a:t>
            </a:r>
          </a:p>
        </p:txBody>
      </p:sp>
    </p:spTree>
    <p:extLst>
      <p:ext uri="{BB962C8B-B14F-4D97-AF65-F5344CB8AC3E}">
        <p14:creationId xmlns:p14="http://schemas.microsoft.com/office/powerpoint/2010/main" val="167887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749"/>
            <a:ext cx="4449452" cy="4627895"/>
          </a:xfrm>
        </p:spPr>
      </p:pic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882052" y="761325"/>
            <a:ext cx="3632200" cy="307777"/>
          </a:xfrm>
        </p:spPr>
        <p:txBody>
          <a:bodyPr/>
          <a:lstStyle/>
          <a:p>
            <a:r>
              <a:rPr lang="en-GB" sz="4400" b="1" dirty="0"/>
              <a:t>Counting and calculation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306F20-FBA2-4746-AE9F-DFBA4FFD6FE5}" type="slidenum">
              <a:rPr lang="en-US" smtClean="0"/>
              <a:t>9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5822" y="2408903"/>
            <a:ext cx="3262223" cy="15880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33155" y="3840718"/>
            <a:ext cx="2243579" cy="808943"/>
          </a:xfrm>
          <a:prstGeom prst="rect">
            <a:avLst/>
          </a:prstGeom>
          <a:noFill/>
        </p:spPr>
        <p:txBody>
          <a:bodyPr wrap="square" lIns="216000" tIns="187200" rIns="216000" bIns="187200" rtlCol="0">
            <a:spAutoFit/>
          </a:bodyPr>
          <a:lstStyle/>
          <a:p>
            <a:r>
              <a:rPr lang="en-GB" sz="2800" b="1" i="0" dirty="0">
                <a:latin typeface="Arial"/>
                <a:cs typeface="Arial"/>
              </a:rPr>
              <a:t>6 + 3 = 9</a:t>
            </a:r>
          </a:p>
        </p:txBody>
      </p:sp>
    </p:spTree>
    <p:extLst>
      <p:ext uri="{BB962C8B-B14F-4D97-AF65-F5344CB8AC3E}">
        <p14:creationId xmlns:p14="http://schemas.microsoft.com/office/powerpoint/2010/main" val="3599039005"/>
      </p:ext>
    </p:extLst>
  </p:cSld>
  <p:clrMapOvr>
    <a:masterClrMapping/>
  </p:clrMapOvr>
</p:sld>
</file>

<file path=ppt/theme/theme1.xml><?xml version="1.0" encoding="utf-8"?>
<a:theme xmlns:a="http://schemas.openxmlformats.org/drawingml/2006/main" name="UoL Powerpoint Guidelines Accessibility Design">
  <a:themeElements>
    <a:clrScheme name="UoL CofC Colour Palette">
      <a:dk1>
        <a:srgbClr val="3C3C3C"/>
      </a:dk1>
      <a:lt1>
        <a:srgbClr val="E6E6E6"/>
      </a:lt1>
      <a:dk2>
        <a:srgbClr val="3C3C3C"/>
      </a:dk2>
      <a:lt2>
        <a:srgbClr val="E6E6E6"/>
      </a:lt2>
      <a:accent1>
        <a:srgbClr val="E4042C"/>
      </a:accent1>
      <a:accent2>
        <a:srgbClr val="E37606"/>
      </a:accent2>
      <a:accent3>
        <a:srgbClr val="07A75A"/>
      </a:accent3>
      <a:accent4>
        <a:srgbClr val="0096D2"/>
      </a:accent4>
      <a:accent5>
        <a:srgbClr val="5A4BC2"/>
      </a:accent5>
      <a:accent6>
        <a:srgbClr val="141E46"/>
      </a:accent6>
      <a:hlink>
        <a:srgbClr val="0096D2"/>
      </a:hlink>
      <a:folHlink>
        <a:srgbClr val="0096D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</a:spPr>
      <a:bodyPr wrap="square" lIns="216000" tIns="187200" rIns="216000" bIns="187200" rtlCol="0">
        <a:spAutoFit/>
      </a:bodyPr>
      <a:lstStyle>
        <a:defPPr>
          <a:defRPr sz="4400" b="1" i="0" dirty="0" smtClean="0">
            <a:solidFill>
              <a:schemeClr val="accent1"/>
            </a:solidFill>
            <a:latin typeface="Arial"/>
            <a:cs typeface="Arial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UoL CofC Colour Palette">
      <a:dk1>
        <a:srgbClr val="3C3C3C"/>
      </a:dk1>
      <a:lt1>
        <a:srgbClr val="E6E6E6"/>
      </a:lt1>
      <a:dk2>
        <a:srgbClr val="3C3C3C"/>
      </a:dk2>
      <a:lt2>
        <a:srgbClr val="E6E6E6"/>
      </a:lt2>
      <a:accent1>
        <a:srgbClr val="E4042C"/>
      </a:accent1>
      <a:accent2>
        <a:srgbClr val="E37606"/>
      </a:accent2>
      <a:accent3>
        <a:srgbClr val="07A75A"/>
      </a:accent3>
      <a:accent4>
        <a:srgbClr val="0096D2"/>
      </a:accent4>
      <a:accent5>
        <a:srgbClr val="5A4BC2"/>
      </a:accent5>
      <a:accent6>
        <a:srgbClr val="141E46"/>
      </a:accent6>
      <a:hlink>
        <a:srgbClr val="0096D2"/>
      </a:hlink>
      <a:folHlink>
        <a:srgbClr val="0096D2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</a:spPr>
      <a:bodyPr wrap="square" lIns="216000" tIns="187200" rIns="216000" bIns="187200" rtlCol="0">
        <a:spAutoFit/>
      </a:bodyPr>
      <a:lstStyle>
        <a:defPPr>
          <a:defRPr sz="4400" b="1" i="0" dirty="0" smtClean="0">
            <a:solidFill>
              <a:schemeClr val="accent1"/>
            </a:solidFill>
            <a:latin typeface="Arial"/>
            <a:cs typeface="Arial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AC0248E82FB044B7C79DBD0B71625D" ma:contentTypeVersion="14" ma:contentTypeDescription="Create a new document." ma:contentTypeScope="" ma:versionID="4e6f917b834164806186aacdcadcce89">
  <xsd:schema xmlns:xsd="http://www.w3.org/2001/XMLSchema" xmlns:xs="http://www.w3.org/2001/XMLSchema" xmlns:p="http://schemas.microsoft.com/office/2006/metadata/properties" xmlns:ns3="c741a608-ba0c-427b-8fd8-f7e2fdc80419" xmlns:ns4="16eec2b6-7032-42fe-8d96-57a0fb0d6034" targetNamespace="http://schemas.microsoft.com/office/2006/metadata/properties" ma:root="true" ma:fieldsID="cfbc1c6c073f81da82b67a9af0954151" ns3:_="" ns4:_="">
    <xsd:import namespace="c741a608-ba0c-427b-8fd8-f7e2fdc80419"/>
    <xsd:import namespace="16eec2b6-7032-42fe-8d96-57a0fb0d603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41a608-ba0c-427b-8fd8-f7e2fdc8041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eec2b6-7032-42fe-8d96-57a0fb0d603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F1564E6-9C08-4FC2-BE8A-DDB08A4A9A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41a608-ba0c-427b-8fd8-f7e2fdc80419"/>
    <ds:schemaRef ds:uri="16eec2b6-7032-42fe-8d96-57a0fb0d60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7ABEDEC-05AA-4901-9CCC-2DDC85C66580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c741a608-ba0c-427b-8fd8-f7e2fdc80419"/>
    <ds:schemaRef ds:uri="http://schemas.microsoft.com/office/infopath/2007/PartnerControls"/>
    <ds:schemaRef ds:uri="http://purl.org/dc/terms/"/>
    <ds:schemaRef ds:uri="16eec2b6-7032-42fe-8d96-57a0fb0d6034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23491EF-AF3E-4C58-86D5-1B8E24327B2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16669</TotalTime>
  <Words>480</Words>
  <Application>Microsoft Office PowerPoint</Application>
  <PresentationFormat>On-screen Show (16:9)</PresentationFormat>
  <Paragraphs>86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Georgia</vt:lpstr>
      <vt:lpstr>Lucida Grande</vt:lpstr>
      <vt:lpstr>UoL Powerpoint Guidelines Accessibility Design</vt:lpstr>
      <vt:lpstr>1_Office Theme</vt:lpstr>
      <vt:lpstr>Phase 1 Focus Children Progress Summary</vt:lpstr>
      <vt:lpstr>Overview of Children</vt:lpstr>
      <vt:lpstr>PowerPoint Presentation</vt:lpstr>
      <vt:lpstr>Reading: Child A </vt:lpstr>
      <vt:lpstr>Reading: Child B </vt:lpstr>
      <vt:lpstr>Reading: Child C </vt:lpstr>
      <vt:lpstr>Reading: Child D </vt:lpstr>
      <vt:lpstr>Simple View of Reading (Child A/B/C)</vt:lpstr>
      <vt:lpstr>PowerPoint Presentation</vt:lpstr>
      <vt:lpstr>Counting and Calculating: Child A </vt:lpstr>
      <vt:lpstr>Counting and Calculating: Child B </vt:lpstr>
      <vt:lpstr>Counting and Calculating: Child C </vt:lpstr>
      <vt:lpstr>Counting and Calculating: Child D </vt:lpstr>
      <vt:lpstr>PowerPoint Presentation</vt:lpstr>
      <vt:lpstr>Scientific Concepts: Child A </vt:lpstr>
      <vt:lpstr>Scientific Concepts: Child B </vt:lpstr>
      <vt:lpstr>Scientific Concepts: Child C </vt:lpstr>
      <vt:lpstr>Scientific Concepts: Child D </vt:lpstr>
      <vt:lpstr>Focus Children’s Working Scientifically Skills</vt:lpstr>
      <vt:lpstr>Next steps: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Reflections</dc:title>
  <dc:creator>Adams, Sarah J.C.</dc:creator>
  <cp:lastModifiedBy>Quinsee, Marianne</cp:lastModifiedBy>
  <cp:revision>162</cp:revision>
  <dcterms:created xsi:type="dcterms:W3CDTF">2020-09-24T11:32:59Z</dcterms:created>
  <dcterms:modified xsi:type="dcterms:W3CDTF">2026-08-14T09:40:40Z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0x0101002EAC0248E82FB044B7C79DBD0B71625D</vt:lpwstr>
  </property>
</Properties>
</file>